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7">
  <p:sldMasterIdLst>
    <p:sldMasterId id="2147483648" r:id="rId1"/>
    <p:sldMasterId id="2147483819" r:id="rId2"/>
    <p:sldMasterId id="2147483898" r:id="rId3"/>
    <p:sldMasterId id="2147483920" r:id="rId4"/>
    <p:sldMasterId id="2147483971" r:id="rId5"/>
    <p:sldMasterId id="2147483993" r:id="rId6"/>
    <p:sldMasterId id="2147484011" r:id="rId7"/>
    <p:sldMasterId id="2147484022" r:id="rId8"/>
  </p:sldMasterIdLst>
  <p:notesMasterIdLst>
    <p:notesMasterId r:id="rId36"/>
  </p:notesMasterIdLst>
  <p:handoutMasterIdLst>
    <p:handoutMasterId r:id="rId37"/>
  </p:handoutMasterIdLst>
  <p:sldIdLst>
    <p:sldId id="8968" r:id="rId9"/>
    <p:sldId id="8969" r:id="rId10"/>
    <p:sldId id="8994" r:id="rId11"/>
    <p:sldId id="264" r:id="rId12"/>
    <p:sldId id="256" r:id="rId13"/>
    <p:sldId id="8811" r:id="rId14"/>
    <p:sldId id="8797" r:id="rId15"/>
    <p:sldId id="8964" r:id="rId16"/>
    <p:sldId id="8992" r:id="rId17"/>
    <p:sldId id="8993" r:id="rId18"/>
    <p:sldId id="8864" r:id="rId19"/>
    <p:sldId id="9000" r:id="rId20"/>
    <p:sldId id="8995" r:id="rId21"/>
    <p:sldId id="8991" r:id="rId22"/>
    <p:sldId id="8958" r:id="rId23"/>
    <p:sldId id="8990" r:id="rId24"/>
    <p:sldId id="8959" r:id="rId25"/>
    <p:sldId id="8996" r:id="rId26"/>
    <p:sldId id="8987" r:id="rId27"/>
    <p:sldId id="8983" r:id="rId28"/>
    <p:sldId id="8984" r:id="rId29"/>
    <p:sldId id="8940" r:id="rId30"/>
    <p:sldId id="8945" r:id="rId31"/>
    <p:sldId id="8981" r:id="rId32"/>
    <p:sldId id="8948" r:id="rId33"/>
    <p:sldId id="8950" r:id="rId34"/>
    <p:sldId id="8931" r:id="rId35"/>
  </p:sldIdLst>
  <p:sldSz cx="12192000" cy="6858000"/>
  <p:notesSz cx="9601200" cy="150876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8500"/>
    <a:srgbClr val="CBCFD6"/>
    <a:srgbClr val="E7E9EC"/>
    <a:srgbClr val="F8F8F8"/>
    <a:srgbClr val="ED7D31"/>
    <a:srgbClr val="F8623F"/>
    <a:srgbClr val="EEEEF0"/>
    <a:srgbClr val="E72D00"/>
    <a:srgbClr val="375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0" autoAdjust="0"/>
    <p:restoredTop sz="90832" autoAdjust="0"/>
  </p:normalViewPr>
  <p:slideViewPr>
    <p:cSldViewPr snapToGrid="0">
      <p:cViewPr varScale="1">
        <p:scale>
          <a:sx n="63" d="100"/>
          <a:sy n="63" d="100"/>
        </p:scale>
        <p:origin x="96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1278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佔比!$H$4</c:f>
              <c:strCache>
                <c:ptCount val="1"/>
                <c:pt idx="0">
                  <c:v>佔比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佔比!$F$5:$F$8</c:f>
              <c:strCache>
                <c:ptCount val="4"/>
                <c:pt idx="0">
                  <c:v>地面型</c:v>
                </c:pt>
                <c:pt idx="1">
                  <c:v>屋頂型</c:v>
                </c:pt>
                <c:pt idx="2">
                  <c:v>水面型</c:v>
                </c:pt>
                <c:pt idx="3">
                  <c:v>農電共生</c:v>
                </c:pt>
              </c:strCache>
            </c:strRef>
          </c:cat>
          <c:val>
            <c:numRef>
              <c:f>佔比!$H$5:$H$8</c:f>
              <c:numCache>
                <c:formatCode>0%</c:formatCode>
                <c:ptCount val="4"/>
                <c:pt idx="0">
                  <c:v>0.9651784966080299</c:v>
                </c:pt>
                <c:pt idx="1">
                  <c:v>4.4271022412563955E-3</c:v>
                </c:pt>
                <c:pt idx="2">
                  <c:v>2.9074548628243695E-2</c:v>
                </c:pt>
                <c:pt idx="3">
                  <c:v>1.3198525224700167E-3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1-420C-9B5C-46F1E7C483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6846160"/>
        <c:axId val="736849568"/>
      </c:barChart>
      <c:catAx>
        <c:axId val="73684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+mn-cs"/>
              </a:defRPr>
            </a:pPr>
            <a:endParaRPr lang="zh-TW"/>
          </a:p>
        </c:txPr>
        <c:crossAx val="736849568"/>
        <c:crosses val="autoZero"/>
        <c:auto val="1"/>
        <c:lblAlgn val="ctr"/>
        <c:lblOffset val="100"/>
        <c:noMultiLvlLbl val="0"/>
      </c:catAx>
      <c:valAx>
        <c:axId val="7368495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3684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4504234-6237-E4B2-FABD-090A601D21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4"/>
            <a:ext cx="4160520" cy="757000"/>
          </a:xfrm>
          <a:prstGeom prst="rect">
            <a:avLst/>
          </a:prstGeom>
        </p:spPr>
        <p:txBody>
          <a:bodyPr vert="horz" lIns="133448" tIns="66724" rIns="133448" bIns="66724" rtlCol="0"/>
          <a:lstStyle>
            <a:lvl1pPr algn="l">
              <a:defRPr sz="18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2FB0451-73B4-A8F7-2C5A-938409458E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63" y="4"/>
            <a:ext cx="4160520" cy="757000"/>
          </a:xfrm>
          <a:prstGeom prst="rect">
            <a:avLst/>
          </a:prstGeom>
        </p:spPr>
        <p:txBody>
          <a:bodyPr vert="horz" lIns="133448" tIns="66724" rIns="133448" bIns="66724" rtlCol="0"/>
          <a:lstStyle>
            <a:lvl1pPr algn="r">
              <a:defRPr sz="1800"/>
            </a:lvl1pPr>
          </a:lstStyle>
          <a:p>
            <a:fld id="{39593AA0-7BB9-498C-95F4-19F5B52F2417}" type="datetimeFigureOut">
              <a:rPr lang="zh-TW" altLang="en-US" smtClean="0"/>
              <a:t>2026/4/2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D1697DA-BA87-ADF8-5349-DE0A47FAA9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14330604"/>
            <a:ext cx="4160520" cy="756998"/>
          </a:xfrm>
          <a:prstGeom prst="rect">
            <a:avLst/>
          </a:prstGeom>
        </p:spPr>
        <p:txBody>
          <a:bodyPr vert="horz" lIns="133448" tIns="66724" rIns="133448" bIns="66724" rtlCol="0" anchor="b"/>
          <a:lstStyle>
            <a:lvl1pPr algn="l">
              <a:defRPr sz="18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D2CBCA0-783B-9CF1-DACE-1BCE39BE5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63" y="14330604"/>
            <a:ext cx="4160520" cy="756998"/>
          </a:xfrm>
          <a:prstGeom prst="rect">
            <a:avLst/>
          </a:prstGeom>
        </p:spPr>
        <p:txBody>
          <a:bodyPr vert="horz" lIns="133448" tIns="66724" rIns="133448" bIns="66724" rtlCol="0" anchor="b"/>
          <a:lstStyle>
            <a:lvl1pPr algn="r">
              <a:defRPr sz="1800"/>
            </a:lvl1pPr>
          </a:lstStyle>
          <a:p>
            <a:fld id="{3BCBEA14-0AEC-432C-842A-10445F99CF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269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4160520" cy="757000"/>
          </a:xfrm>
          <a:prstGeom prst="rect">
            <a:avLst/>
          </a:prstGeom>
        </p:spPr>
        <p:txBody>
          <a:bodyPr vert="horz" lIns="133448" tIns="66724" rIns="133448" bIns="66724" rtlCol="0"/>
          <a:lstStyle>
            <a:lvl1pPr algn="l">
              <a:defRPr sz="18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438463" y="4"/>
            <a:ext cx="4160520" cy="757000"/>
          </a:xfrm>
          <a:prstGeom prst="rect">
            <a:avLst/>
          </a:prstGeom>
        </p:spPr>
        <p:txBody>
          <a:bodyPr vert="horz" lIns="133448" tIns="66724" rIns="133448" bIns="66724" rtlCol="0"/>
          <a:lstStyle>
            <a:lvl1pPr algn="r">
              <a:defRPr sz="1800"/>
            </a:lvl1pPr>
          </a:lstStyle>
          <a:p>
            <a:fld id="{6D85A919-D1EF-4A88-A0E0-ECB229388007}" type="datetimeFigureOut">
              <a:rPr lang="zh-TW" altLang="en-US" smtClean="0"/>
              <a:t>2026/4/2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76225" y="1885950"/>
            <a:ext cx="9048750" cy="509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448" tIns="66724" rIns="133448" bIns="667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60121" y="7260914"/>
            <a:ext cx="7680960" cy="5940743"/>
          </a:xfrm>
          <a:prstGeom prst="rect">
            <a:avLst/>
          </a:prstGeom>
        </p:spPr>
        <p:txBody>
          <a:bodyPr vert="horz" lIns="133448" tIns="66724" rIns="133448" bIns="66724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14330604"/>
            <a:ext cx="4160520" cy="756998"/>
          </a:xfrm>
          <a:prstGeom prst="rect">
            <a:avLst/>
          </a:prstGeom>
        </p:spPr>
        <p:txBody>
          <a:bodyPr vert="horz" lIns="133448" tIns="66724" rIns="133448" bIns="66724" rtlCol="0" anchor="b"/>
          <a:lstStyle>
            <a:lvl1pPr algn="l">
              <a:defRPr sz="18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438463" y="14330604"/>
            <a:ext cx="4160520" cy="756998"/>
          </a:xfrm>
          <a:prstGeom prst="rect">
            <a:avLst/>
          </a:prstGeom>
        </p:spPr>
        <p:txBody>
          <a:bodyPr vert="horz" lIns="133448" tIns="66724" rIns="133448" bIns="66724" rtlCol="0" anchor="b"/>
          <a:lstStyle>
            <a:lvl1pPr algn="r">
              <a:defRPr sz="1800"/>
            </a:lvl1pPr>
          </a:lstStyle>
          <a:p>
            <a:fld id="{8A3BAE3A-7812-4837-96B8-1EA073A08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05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BE6C8-C633-3ED5-2250-36FA2114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A356FDE-EE8B-B5F8-EA97-CBB5CA9DE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37AFCA4-D853-6F6F-5DD9-85879644D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9D42B6-D4FC-2601-9EE6-B2C5239A6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334475">
              <a:defRPr/>
            </a:pPr>
            <a:fld id="{8A3BAE3A-7812-4837-96B8-1EA073A0834D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1334475">
                <a:defRPr/>
              </a:pPr>
              <a:t>13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3534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BAE3A-7812-4837-96B8-1EA073A0834D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48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169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6B09-AAE0-28AC-D499-8E9901DE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9BF4409-BD2C-DF38-79B5-8A0C0AE74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9233924-C4F0-6F0E-85AE-E285F1099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CD2A21-1ABB-44C8-6947-ABDBC48B7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238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D7F0E-28A7-8B24-CFCB-0E1732AAA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DF61D7B-7806-1A35-7289-A45996941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6FED144-F379-C9F3-76BA-57F508C4D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07A7D3-3E45-18D7-CBD7-F27C2DFC8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794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9BF92-CFDE-D451-71E7-6D2DAA127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944A783-FC84-2F15-9CA1-24EB1E5332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5718109-4320-68F4-40B1-E221C0D39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8EAFC0-7ACD-3F84-16C7-83DA9B52E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13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AE3F2-6800-1BE0-C06A-8D6D5C9FC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2730B61-92C0-87F2-A85E-EECBE8759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98EDF8A-D4D7-CA4D-436F-3659CBE5B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schemeClr val="bg2"/>
                </a:solidFill>
              </a:rPr>
              <a:t>Confidential &amp; Proprietary – Ina Energy</a:t>
            </a:r>
            <a:endParaRPr lang="zh-TW" altLang="en-US" sz="2400" dirty="0">
              <a:solidFill>
                <a:schemeClr val="bg2"/>
              </a:solidFill>
            </a:endParaRPr>
          </a:p>
          <a:p>
            <a:endParaRPr lang="zh-TW" altLang="en-US" sz="23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499DE2-82F4-8C9F-8CE7-424F3AB3D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10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22ED5-8BC2-F8C6-6907-6249E97B5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1E716CA7-233F-4E25-8500-1FDD984E1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859F569-19D1-4229-3B45-AFE841F58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E71ABB3-B63E-626C-CDA7-780016BE2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257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334475">
              <a:defRPr/>
            </a:pPr>
            <a:fld id="{8A3BAE3A-7812-4837-96B8-1EA073A0834D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1334475">
                <a:defRPr/>
              </a:pPr>
              <a:t>5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18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30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6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385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334475">
              <a:defRPr/>
            </a:pPr>
            <a:fld id="{8A3BAE3A-7812-4837-96B8-1EA073A0834D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1334475">
                <a:defRPr/>
              </a:pPr>
              <a:t>10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8466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AE3A-7812-4837-96B8-1EA073A0834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34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6905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solidFill>
          <a:srgbClr val="103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8BFD496-148C-6723-F39A-8AABFDFA5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3" b="2463"/>
          <a:stretch/>
        </p:blipFill>
        <p:spPr>
          <a:xfrm>
            <a:off x="0" y="6492875"/>
            <a:ext cx="12192000" cy="36512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3DBB2D-39B0-8BFA-C903-4E0F1828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D0C80-F026-FBF6-42EF-A97FDF822F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829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1_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0C2C1533-D896-6026-6F59-D6F0B17D0A0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357" t="-1" r="53443" b="45020"/>
          <a:stretch/>
        </p:blipFill>
        <p:spPr>
          <a:xfrm>
            <a:off x="0" y="1063250"/>
            <a:ext cx="12192000" cy="5794751"/>
          </a:xfrm>
          <a:prstGeom prst="rect">
            <a:avLst/>
          </a:prstGeom>
        </p:spPr>
      </p:pic>
      <p:pic>
        <p:nvPicPr>
          <p:cNvPr id="4" name="內容版面配置區 20" descr="一張含有 文字 的圖片&#10;&#10;自動產生的描述">
            <a:extLst>
              <a:ext uri="{FF2B5EF4-FFF2-40B4-BE49-F238E27FC236}">
                <a16:creationId xmlns:a16="http://schemas.microsoft.com/office/drawing/2014/main" id="{DBF0558A-3F11-C0CD-AE9B-20ACC9B128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32" y="-643259"/>
            <a:ext cx="1473109" cy="4933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46ACF5C-537D-BC30-1874-D1C4E9AD6B64}"/>
              </a:ext>
            </a:extLst>
          </p:cNvPr>
          <p:cNvSpPr txBox="1"/>
          <p:nvPr userDrawn="1"/>
        </p:nvSpPr>
        <p:spPr>
          <a:xfrm>
            <a:off x="45833" y="6328826"/>
            <a:ext cx="824701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</a:rPr>
              <a:t>INA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</a:rPr>
              <a:t>Energy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</a:rPr>
              <a:t>Corp.,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</a:rPr>
              <a:t>www.inaenergy.com.tw</a:t>
            </a:r>
            <a:endParaRPr lang="zh-TW" altLang="en-US" sz="1067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9CDC3E12-DDC3-7BBB-8C9D-33005876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4BBAE3-2586-4618-8426-09D11A30C914}" type="datetime1">
              <a:rPr lang="zh-TW" altLang="en-US" smtClean="0"/>
              <a:t>2026/4/2</a:t>
            </a:fld>
            <a:endParaRPr lang="zh-TW" altLang="en-US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A24A51F-64FB-68CE-1750-62664A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CONFIDENTIAL</a:t>
            </a:r>
            <a:endParaRPr lang="zh-TW" altLang="en-US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1000F13-16D6-1562-041E-DA988998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45A5-5A67-49B6-82F8-C03DFF2E92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61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97988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9"/>
          <a:stretch/>
        </p:blipFill>
        <p:spPr>
          <a:xfrm>
            <a:off x="0" y="0"/>
            <a:ext cx="12192000" cy="49076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CBF6390-B67A-91BF-FFF9-E46B1CCB1555}"/>
              </a:ext>
            </a:extLst>
          </p:cNvPr>
          <p:cNvSpPr/>
          <p:nvPr userDrawn="1"/>
        </p:nvSpPr>
        <p:spPr>
          <a:xfrm>
            <a:off x="-27008" y="4863"/>
            <a:ext cx="12219007" cy="6600687"/>
          </a:xfrm>
          <a:prstGeom prst="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C711CC-3641-DBEF-2759-2A305DBEB55B}"/>
              </a:ext>
            </a:extLst>
          </p:cNvPr>
          <p:cNvSpPr/>
          <p:nvPr userDrawn="1"/>
        </p:nvSpPr>
        <p:spPr>
          <a:xfrm>
            <a:off x="-27007" y="6605551"/>
            <a:ext cx="12219007" cy="247586"/>
          </a:xfrm>
          <a:prstGeom prst="rect">
            <a:avLst/>
          </a:prstGeom>
          <a:solidFill>
            <a:srgbClr val="142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9B5A92-3C4B-9408-B57E-A548473BA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7"/>
          <a:stretch/>
        </p:blipFill>
        <p:spPr>
          <a:xfrm>
            <a:off x="-23136" y="5984111"/>
            <a:ext cx="12240000" cy="8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E4F9AC-9033-06E0-72F3-112FCA82E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內容版面配置區 20" descr="一張含有 文字 的圖片&#10;&#10;自動產生的描述">
            <a:extLst>
              <a:ext uri="{FF2B5EF4-FFF2-40B4-BE49-F238E27FC236}">
                <a16:creationId xmlns:a16="http://schemas.microsoft.com/office/drawing/2014/main" id="{DBF0558A-3F11-C0CD-AE9B-20ACC9B128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32" y="-643259"/>
            <a:ext cx="1473109" cy="493313"/>
          </a:xfrm>
          <a:prstGeom prst="rect">
            <a:avLst/>
          </a:prstGeom>
        </p:spPr>
      </p:pic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6E80CD81-E6B4-9AD4-F7DC-ECE6C17DD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056" y="1278732"/>
            <a:ext cx="3876675" cy="398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4746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DA88A1-5C1C-56A0-0415-458B60B52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D85A7957-96E2-14CA-7E4E-DD700DA4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1FCB808E-9E29-C99A-6F84-CC83631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A48C7006-2526-70CC-DAEB-2E451630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B51E1D55-63E1-4AAA-8938-F507CC3C5D9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BF7357D-3EBF-2357-6B87-6EBAEE36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ED5E38-A209-9BF7-2D05-A9A4297C1DE4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05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7FC509F-033E-8095-6A3A-F8129E34A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20A73-C28C-9BCC-8709-B970D3205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708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A214B2-FC1F-C3E5-C37A-304FFDD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85B04D-E4FE-3545-043E-F882EED7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5DD09F-D45C-AC48-7BCC-59AC1F1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1397B1-9FC9-BAF7-1216-76364AB09437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19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46F8AC2-CA54-3FFB-A482-828883E75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257282-AA84-687C-4774-73108C47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50981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5436BF-36BE-E3E9-E475-577B3B8E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07F664E-C149-16B6-43AE-D445CDFA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EB932E-A506-1A40-B5D0-00E846E6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734747C-E3B3-B76E-1EFB-D0108A1A045A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382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736A94E-C26A-DE26-C741-969773A7D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671D38-6068-6AA1-E446-5AA51E3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8B2D2D-B69C-8D7A-2224-367FDC06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8DF01C-61D5-C051-0B5B-F4BDFF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CA0174-010A-D587-2B7C-4168E4DB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1D072D-D700-ED53-F5DA-7E243212755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974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C6094FF-6278-7AE2-9171-489FFF9CF7C7}"/>
              </a:ext>
            </a:extLst>
          </p:cNvPr>
          <p:cNvSpPr/>
          <p:nvPr userDrawn="1"/>
        </p:nvSpPr>
        <p:spPr>
          <a:xfrm>
            <a:off x="3257006" y="5242560"/>
            <a:ext cx="574765" cy="5573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547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E4F9AC-9033-06E0-72F3-112FCA82E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9CDC3E12-DDC3-7BBB-8C9D-33005876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A24A51F-64FB-68CE-1750-62664A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1000F13-16D6-1562-041E-DA988998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45A5-5A67-49B6-82F8-C03DFF2E92E3}" type="slidenum">
              <a:rPr lang="zh-TW" altLang="en-US" smtClean="0"/>
              <a:t>‹#›</a:t>
            </a:fld>
            <a:endParaRPr lang="zh-TW" altLang="en-US" dirty="0"/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6E80CD81-E6B4-9AD4-F7DC-ECE6C17DD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056" y="1278732"/>
            <a:ext cx="3876675" cy="398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39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7"/>
          <a:stretch/>
        </p:blipFill>
        <p:spPr>
          <a:xfrm>
            <a:off x="0" y="6748040"/>
            <a:ext cx="12192000" cy="1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7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1B095799-725A-EEA5-F95E-3AECABEAE88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357" t="-1" r="53443" b="45020"/>
          <a:stretch/>
        </p:blipFill>
        <p:spPr>
          <a:xfrm>
            <a:off x="0" y="1063250"/>
            <a:ext cx="12192000" cy="579475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DB59B9F-D1C8-B724-58D4-2C49B2288B55}"/>
              </a:ext>
            </a:extLst>
          </p:cNvPr>
          <p:cNvSpPr txBox="1"/>
          <p:nvPr userDrawn="1"/>
        </p:nvSpPr>
        <p:spPr>
          <a:xfrm>
            <a:off x="45833" y="6328826"/>
            <a:ext cx="824701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INA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Energy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Corp.,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www.inaenergy.com.tw</a:t>
            </a:r>
            <a:endParaRPr lang="zh-TW" altLang="en-US" sz="1067" dirty="0">
              <a:solidFill>
                <a:schemeClr val="accent5">
                  <a:lumMod val="50000"/>
                </a:schemeClr>
              </a:solidFill>
              <a:latin typeface="Noto Sans" panose="020B0502040504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CFAE35-F6EA-A2BA-867F-9805AAB6C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1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1B095799-725A-EEA5-F95E-3AECABEAE88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357" t="-1" r="53443" b="45020"/>
          <a:stretch/>
        </p:blipFill>
        <p:spPr>
          <a:xfrm>
            <a:off x="0" y="1063250"/>
            <a:ext cx="12192000" cy="579475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DB59B9F-D1C8-B724-58D4-2C49B2288B55}"/>
              </a:ext>
            </a:extLst>
          </p:cNvPr>
          <p:cNvSpPr txBox="1"/>
          <p:nvPr userDrawn="1"/>
        </p:nvSpPr>
        <p:spPr>
          <a:xfrm>
            <a:off x="45833" y="6328826"/>
            <a:ext cx="824701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INA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Energy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Corp.,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www.inaenergy.com.tw</a:t>
            </a:r>
            <a:endParaRPr lang="zh-TW" altLang="en-US" sz="1067" dirty="0">
              <a:solidFill>
                <a:schemeClr val="accent5">
                  <a:lumMod val="50000"/>
                </a:schemeClr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384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5FDD3-307A-F00F-8253-ABB39D292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D85A7957-96E2-14CA-7E4E-DD700DA4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1FCB808E-9E29-C99A-6F84-CC83631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A48C7006-2526-70CC-DAEB-2E451630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8694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F160CA-AF17-65B1-57B0-6CEEE8C9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0E4ADFC-605B-59D0-5E84-054E4035A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08B6F1-5A2C-4737-1221-916247B8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E99113-393E-C7E5-6151-867D0904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C1B42B-53C7-CE49-CE72-1C49D2D3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949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20A73-C28C-9BCC-8709-B970D3205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A214B2-FC1F-C3E5-C37A-304FFDD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85B04D-E4FE-3545-043E-F882EED7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5DD09F-D45C-AC48-7BCC-59AC1F1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187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Noto Sans" panose="020B0502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257282-AA84-687C-4774-73108C47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Noto Sans" panose="020B0502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5436BF-36BE-E3E9-E475-577B3B8E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07F664E-C149-16B6-43AE-D445CDFA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EB932E-A506-1A40-B5D0-00E846E6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3065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671D38-6068-6AA1-E446-5AA51E3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8B2D2D-B69C-8D7A-2224-367FDC06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8DF01C-61D5-C051-0B5B-F4BDFF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CA0174-010A-D587-2B7C-4168E4DB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98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3FB36E4-D945-437C-A095-990B7C55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BE471C8-7610-0D55-1519-14DD1B84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5F46861-789F-CDE9-3715-1CD0CEDC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216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220F59-6875-73CD-E63D-EF67518E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E40BDC-1905-7B5B-19CE-CA5A63F8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Noto Sans" panose="020B0502040504020204" pitchFamily="34" charset="0"/>
              </a:defRPr>
            </a:lvl1pPr>
            <a:lvl2pPr>
              <a:defRPr sz="2800">
                <a:latin typeface="Noto Sans" panose="020B0502040504020204" pitchFamily="34" charset="0"/>
              </a:defRPr>
            </a:lvl2pPr>
            <a:lvl3pPr>
              <a:defRPr sz="2400">
                <a:latin typeface="Noto Sans" panose="020B0502040504020204" pitchFamily="34" charset="0"/>
              </a:defRPr>
            </a:lvl3pPr>
            <a:lvl4pPr>
              <a:defRPr sz="2000">
                <a:latin typeface="Noto Sans" panose="020B0502040504020204" pitchFamily="34" charset="0"/>
              </a:defRPr>
            </a:lvl4pPr>
            <a:lvl5pPr>
              <a:defRPr sz="2000">
                <a:latin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964CC8-9005-4ACB-B8FF-FD6135B3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Noto Sans" panose="020B050204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2E3F92-6A30-0B5A-0C4B-A86EFF3D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18C2AD1-2365-92CE-BBF7-8AD50F08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8D69235-776A-C438-4955-2F775DD9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373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DA88A1-5C1C-56A0-0415-458B60B52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D85A7957-96E2-14CA-7E4E-DD700DA4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1FCB808E-9E29-C99A-6F84-CC83631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A48C7006-2526-70CC-DAEB-2E451630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B51E1D55-63E1-4AAA-8938-F507CC3C5D9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BF7357D-3EBF-2357-6B87-6EBAEE36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5D1D71-4908-6CB1-D62C-7360F843BDE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422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BF1465-AB9D-9937-E753-A6A50DF2F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51A8116-FFB9-D9EE-A05B-164F8E977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Noto Sans" panose="020B050204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A244667-321E-D88D-0583-B1682BF88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Noto Sans" panose="020B050204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EB994DE-88C6-0904-EF74-EBF4C5C5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5DC8F9B-726F-81DD-FA7A-DDD96033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26B87E0-E1E7-2193-9ED4-8486A0A5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49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68C141-43D1-1E7E-2CD2-7472ECA21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E861EA5-2A35-6C29-DC66-BFC34A7AF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211E85-B40B-DBDC-8E42-A27EFD35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106F0B-5D46-7693-1690-755D9C5E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1AE780-76CC-4195-0E47-DC72A632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112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A078FDC-30E6-0903-6499-88ACACF02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13D1306-E7EC-FFD4-67CE-01C3A8FEE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E16DAD-ACF1-EE25-BC1A-9240AD834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F1AEE7-96DA-E7E5-36D5-CE31AA48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114E6B-94B1-900A-A304-24DE37C7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578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CF5AEB59-F277-7E95-FC1F-0ABB16448572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357" t="-1" r="53443" b="45020"/>
          <a:stretch/>
        </p:blipFill>
        <p:spPr>
          <a:xfrm>
            <a:off x="0" y="1063250"/>
            <a:ext cx="12192000" cy="57947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51409DF-176E-26FA-5C0A-2FE4BDA2B6AC}"/>
              </a:ext>
            </a:extLst>
          </p:cNvPr>
          <p:cNvSpPr txBox="1"/>
          <p:nvPr userDrawn="1"/>
        </p:nvSpPr>
        <p:spPr>
          <a:xfrm>
            <a:off x="45833" y="6328826"/>
            <a:ext cx="824701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INA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Energy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Corp.,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www.inaenergy.com.tw</a:t>
            </a:r>
            <a:endParaRPr lang="zh-TW" altLang="en-US" sz="1067" dirty="0">
              <a:solidFill>
                <a:schemeClr val="accent5">
                  <a:lumMod val="50000"/>
                </a:schemeClr>
              </a:solidFill>
              <a:latin typeface="Noto Sans" panose="020B0502040504020204" pitchFamily="34" charset="0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9268D7C-1656-958B-B2C5-B6F5362B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FA235E-E546-6E22-0CE6-E821F542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1" y="365125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TW" altLang="en-US" sz="3200" b="1" spc="300">
                <a:solidFill>
                  <a:srgbClr val="ED7F00"/>
                </a:solidFill>
                <a:latin typeface="Noto Sans" panose="020B0502040504020204" pitchFamily="34" charset="0"/>
                <a:ea typeface="+mn-ea"/>
                <a:cs typeface="+mn-cs"/>
              </a:defRPr>
            </a:lvl1pPr>
          </a:lstStyle>
          <a:p>
            <a:pPr marL="0" lvl="0"/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8357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18D62-C81F-BBAB-FAB3-A6DB759D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98DD226-4816-A04D-58E5-A8DBE3704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2140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A4E2BED1-C33F-A557-76F8-C17750096E2E}"/>
              </a:ext>
            </a:extLst>
          </p:cNvPr>
          <p:cNvSpPr txBox="1">
            <a:spLocks/>
          </p:cNvSpPr>
          <p:nvPr userDrawn="1"/>
        </p:nvSpPr>
        <p:spPr>
          <a:xfrm>
            <a:off x="9349701" y="63618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D1DF46-1276-4F63-8A55-D97C2BB95DB2}" type="slidenum">
              <a:rPr lang="zh-TW" altLang="en-US" sz="12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ADBFAB8-A3BB-1866-BB04-89E3C2DA8C2E}"/>
              </a:ext>
            </a:extLst>
          </p:cNvPr>
          <p:cNvSpPr/>
          <p:nvPr userDrawn="1"/>
        </p:nvSpPr>
        <p:spPr>
          <a:xfrm>
            <a:off x="0" y="6683358"/>
            <a:ext cx="9079668" cy="1885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dirty="0">
              <a:latin typeface="Noto Sans" panose="020B0502040504020204" pitchFamily="34" charset="0"/>
            </a:endParaRPr>
          </a:p>
        </p:txBody>
      </p:sp>
      <p:sp>
        <p:nvSpPr>
          <p:cNvPr id="13" name="矩形 47">
            <a:extLst>
              <a:ext uri="{FF2B5EF4-FFF2-40B4-BE49-F238E27FC236}">
                <a16:creationId xmlns:a16="http://schemas.microsoft.com/office/drawing/2014/main" id="{C6333935-9AF5-5BCD-A12D-71DC6E565C8A}"/>
              </a:ext>
            </a:extLst>
          </p:cNvPr>
          <p:cNvSpPr/>
          <p:nvPr userDrawn="1"/>
        </p:nvSpPr>
        <p:spPr>
          <a:xfrm>
            <a:off x="8656735" y="6683358"/>
            <a:ext cx="3541616" cy="188560"/>
          </a:xfrm>
          <a:custGeom>
            <a:avLst/>
            <a:gdLst>
              <a:gd name="connsiteX0" fmla="*/ 0 w 8736552"/>
              <a:gd name="connsiteY0" fmla="*/ 0 h 181341"/>
              <a:gd name="connsiteX1" fmla="*/ 8736552 w 8736552"/>
              <a:gd name="connsiteY1" fmla="*/ 0 h 181341"/>
              <a:gd name="connsiteX2" fmla="*/ 8736552 w 8736552"/>
              <a:gd name="connsiteY2" fmla="*/ 181341 h 181341"/>
              <a:gd name="connsiteX3" fmla="*/ 0 w 8736552"/>
              <a:gd name="connsiteY3" fmla="*/ 181341 h 181341"/>
              <a:gd name="connsiteX4" fmla="*/ 0 w 8736552"/>
              <a:gd name="connsiteY4" fmla="*/ 0 h 181341"/>
              <a:gd name="connsiteX0" fmla="*/ 310392 w 8736552"/>
              <a:gd name="connsiteY0" fmla="*/ 0 h 181341"/>
              <a:gd name="connsiteX1" fmla="*/ 8736552 w 8736552"/>
              <a:gd name="connsiteY1" fmla="*/ 0 h 181341"/>
              <a:gd name="connsiteX2" fmla="*/ 8736552 w 8736552"/>
              <a:gd name="connsiteY2" fmla="*/ 181341 h 181341"/>
              <a:gd name="connsiteX3" fmla="*/ 0 w 8736552"/>
              <a:gd name="connsiteY3" fmla="*/ 181341 h 181341"/>
              <a:gd name="connsiteX4" fmla="*/ 310392 w 8736552"/>
              <a:gd name="connsiteY4" fmla="*/ 0 h 18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6552" h="181341">
                <a:moveTo>
                  <a:pt x="310392" y="0"/>
                </a:moveTo>
                <a:lnTo>
                  <a:pt x="8736552" y="0"/>
                </a:lnTo>
                <a:lnTo>
                  <a:pt x="8736552" y="181341"/>
                </a:lnTo>
                <a:lnTo>
                  <a:pt x="0" y="181341"/>
                </a:lnTo>
                <a:lnTo>
                  <a:pt x="310392" y="0"/>
                </a:lnTo>
                <a:close/>
              </a:path>
            </a:pathLst>
          </a:cu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dirty="0">
              <a:latin typeface="Noto Sans" panose="020B0502040504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FB1AB4D-6ED7-A9B6-5E8B-92BB4A22A1DE}"/>
              </a:ext>
            </a:extLst>
          </p:cNvPr>
          <p:cNvSpPr/>
          <p:nvPr userDrawn="1"/>
        </p:nvSpPr>
        <p:spPr>
          <a:xfrm>
            <a:off x="869641" y="277575"/>
            <a:ext cx="1516112" cy="461664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dirty="0">
              <a:latin typeface="Noto Sans" panose="020B0502040504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CEAF679-0A72-E883-F0C5-A910AED24232}"/>
              </a:ext>
            </a:extLst>
          </p:cNvPr>
          <p:cNvSpPr/>
          <p:nvPr userDrawn="1"/>
        </p:nvSpPr>
        <p:spPr>
          <a:xfrm>
            <a:off x="0" y="277575"/>
            <a:ext cx="879872" cy="461664"/>
          </a:xfrm>
          <a:prstGeom prst="rect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dirty="0">
              <a:latin typeface="Noto Sans" panose="020B0502040504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FF409E1-27CD-794B-F7CF-B3D939518B8E}"/>
              </a:ext>
            </a:extLst>
          </p:cNvPr>
          <p:cNvSpPr txBox="1"/>
          <p:nvPr userDrawn="1"/>
        </p:nvSpPr>
        <p:spPr>
          <a:xfrm>
            <a:off x="1" y="277575"/>
            <a:ext cx="2568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2-4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規劃方案</a:t>
            </a:r>
            <a:endParaRPr lang="zh-TW" altLang="en-US" sz="2400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AC355AA-21E2-79C8-52ED-F080EC6A8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1151"/>
            <a:ext cx="1133447" cy="465827"/>
          </a:xfrm>
          <a:prstGeom prst="rect">
            <a:avLst/>
          </a:prstGeom>
        </p:spPr>
      </p:pic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9C447ED1-1A56-1584-7E58-ECCDE76D5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2208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1_標題及內容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oto Sans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Noto Sans" panose="020B0502040504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oto Sans" panose="020B050204050402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zh-TW" altLang="en-US" dirty="0"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5406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2_標題投影片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Noto Sans" panose="020B0502040504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3" name="Google Shape;3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oto Sans" panose="020B050204050402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zh-TW" altLang="en-US" dirty="0"/>
          </a:p>
        </p:txBody>
      </p:sp>
      <p:sp>
        <p:nvSpPr>
          <p:cNvPr id="34" name="Google Shape;3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  <p:sp>
        <p:nvSpPr>
          <p:cNvPr id="36" name="Google Shape;3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Noto Sans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5824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0C2C1533-D896-6026-6F59-D6F0B17D0A0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357" t="-1" r="53443" b="45020"/>
          <a:stretch/>
        </p:blipFill>
        <p:spPr>
          <a:xfrm>
            <a:off x="0" y="1063250"/>
            <a:ext cx="12192000" cy="5794751"/>
          </a:xfrm>
          <a:prstGeom prst="rect">
            <a:avLst/>
          </a:prstGeom>
        </p:spPr>
      </p:pic>
      <p:pic>
        <p:nvPicPr>
          <p:cNvPr id="4" name="內容版面配置區 20" descr="一張含有 文字 的圖片&#10;&#10;自動產生的描述">
            <a:extLst>
              <a:ext uri="{FF2B5EF4-FFF2-40B4-BE49-F238E27FC236}">
                <a16:creationId xmlns:a16="http://schemas.microsoft.com/office/drawing/2014/main" id="{DBF0558A-3F11-C0CD-AE9B-20ACC9B128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27276" y="0"/>
            <a:ext cx="1473109" cy="4933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46ACF5C-537D-BC30-1874-D1C4E9AD6B64}"/>
              </a:ext>
            </a:extLst>
          </p:cNvPr>
          <p:cNvSpPr txBox="1"/>
          <p:nvPr userDrawn="1"/>
        </p:nvSpPr>
        <p:spPr>
          <a:xfrm>
            <a:off x="45833" y="6328826"/>
            <a:ext cx="824701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INA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Energy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Corp.,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www.inaenergy.com.tw</a:t>
            </a:r>
            <a:endParaRPr lang="zh-TW" altLang="en-US" sz="1067" dirty="0">
              <a:solidFill>
                <a:schemeClr val="accent5">
                  <a:lumMod val="50000"/>
                </a:schemeClr>
              </a:solidFill>
              <a:latin typeface="Noto Sans" panose="020B0502040504020204" pitchFamily="34" charset="0"/>
            </a:endParaRP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9CDC3E12-DDC3-7BBB-8C9D-33005876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A24A51F-64FB-68CE-1750-62664A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1000F13-16D6-1562-041E-DA988998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45A5-5A67-49B6-82F8-C03DFF2E92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5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1_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0C2C1533-D896-6026-6F59-D6F0B17D0A0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357" t="-1" r="53443" b="45020"/>
          <a:stretch/>
        </p:blipFill>
        <p:spPr>
          <a:xfrm>
            <a:off x="0" y="1063250"/>
            <a:ext cx="12192000" cy="5794751"/>
          </a:xfrm>
          <a:prstGeom prst="rect">
            <a:avLst/>
          </a:prstGeom>
        </p:spPr>
      </p:pic>
      <p:pic>
        <p:nvPicPr>
          <p:cNvPr id="4" name="內容版面配置區 20" descr="一張含有 文字 的圖片&#10;&#10;自動產生的描述">
            <a:extLst>
              <a:ext uri="{FF2B5EF4-FFF2-40B4-BE49-F238E27FC236}">
                <a16:creationId xmlns:a16="http://schemas.microsoft.com/office/drawing/2014/main" id="{DBF0558A-3F11-C0CD-AE9B-20ACC9B128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32" y="-643259"/>
            <a:ext cx="1473109" cy="4933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46ACF5C-537D-BC30-1874-D1C4E9AD6B64}"/>
              </a:ext>
            </a:extLst>
          </p:cNvPr>
          <p:cNvSpPr txBox="1"/>
          <p:nvPr userDrawn="1"/>
        </p:nvSpPr>
        <p:spPr>
          <a:xfrm>
            <a:off x="45833" y="6328826"/>
            <a:ext cx="824701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INA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Energy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Corp.,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www.inaenergy.com.tw</a:t>
            </a:r>
            <a:endParaRPr lang="zh-TW" altLang="en-US" sz="1067" dirty="0">
              <a:solidFill>
                <a:schemeClr val="accent5">
                  <a:lumMod val="50000"/>
                </a:schemeClr>
              </a:solidFill>
              <a:latin typeface="Noto Sans" panose="020B0502040504020204" pitchFamily="34" charset="0"/>
            </a:endParaRP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9CDC3E12-DDC3-7BBB-8C9D-33005876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A24A51F-64FB-68CE-1750-62664A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1000F13-16D6-1562-041E-DA988998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45A5-5A67-49B6-82F8-C03DFF2E92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9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7FC509F-033E-8095-6A3A-F8129E34A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A214B2-FC1F-C3E5-C37A-304FFDD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85B04D-E4FE-3545-043E-F882EED7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5DD09F-D45C-AC48-7BCC-59AC1F1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9B0A73-FCDD-E85C-300A-40C1FEFA5CCC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002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5634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1B095799-725A-EEA5-F95E-3AECABEAE88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357" t="-1" r="53443" b="45020"/>
          <a:stretch/>
        </p:blipFill>
        <p:spPr>
          <a:xfrm>
            <a:off x="0" y="1063250"/>
            <a:ext cx="12192000" cy="579475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DB59B9F-D1C8-B724-58D4-2C49B2288B55}"/>
              </a:ext>
            </a:extLst>
          </p:cNvPr>
          <p:cNvSpPr txBox="1"/>
          <p:nvPr userDrawn="1"/>
        </p:nvSpPr>
        <p:spPr>
          <a:xfrm>
            <a:off x="45833" y="6328826"/>
            <a:ext cx="824701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INA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Energy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Corp.,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www.inaenergy.com.tw</a:t>
            </a:r>
            <a:endParaRPr lang="zh-TW" altLang="en-US" sz="1067" dirty="0">
              <a:solidFill>
                <a:schemeClr val="accent5">
                  <a:lumMod val="50000"/>
                </a:schemeClr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197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5FDD3-307A-F00F-8253-ABB39D292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D85A7957-96E2-14CA-7E4E-DD700DA4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798710DA-5C87-4424-A033-4064EE788014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1FCB808E-9E29-C99A-6F84-CC83631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A48C7006-2526-70CC-DAEB-2E451630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6356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F160CA-AF17-65B1-57B0-6CEEE8C9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0E4ADFC-605B-59D0-5E84-054E4035A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08B6F1-5A2C-4737-1221-916247B8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B1E047F7-CB73-454E-9243-52306EA50251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E99113-393E-C7E5-6151-867D0904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C1B42B-53C7-CE49-CE72-1C49D2D3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638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20A73-C28C-9BCC-8709-B970D3205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A214B2-FC1F-C3E5-C37A-304FFDD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6EDB6AFC-0B30-402F-8284-5F5DEDFF8B07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85B04D-E4FE-3545-043E-F882EED7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5DD09F-D45C-AC48-7BCC-59AC1F1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0292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Noto Sans" panose="020B0502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257282-AA84-687C-4774-73108C47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Noto Sans" panose="020B0502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5436BF-36BE-E3E9-E475-577B3B8E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658A2424-EEE9-475F-AB06-A0E512416583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07F664E-C149-16B6-43AE-D445CDFA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EB932E-A506-1A40-B5D0-00E846E6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5585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671D38-6068-6AA1-E446-5AA51E3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8B2D2D-B69C-8D7A-2224-367FDC06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850CDC93-27EC-471D-B88D-12015FB39940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8DF01C-61D5-C051-0B5B-F4BDFF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CA0174-010A-D587-2B7C-4168E4DB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720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3FB36E4-D945-437C-A095-990B7C55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4E755B22-5359-499A-813B-F36FDEC832D5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BE471C8-7610-0D55-1519-14DD1B84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5F46861-789F-CDE9-3715-1CD0CEDC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282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220F59-6875-73CD-E63D-EF67518E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E40BDC-1905-7B5B-19CE-CA5A63F8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Noto Sans" panose="020B0502040504020204" pitchFamily="34" charset="0"/>
              </a:defRPr>
            </a:lvl1pPr>
            <a:lvl2pPr>
              <a:defRPr sz="2800">
                <a:latin typeface="Noto Sans" panose="020B0502040504020204" pitchFamily="34" charset="0"/>
              </a:defRPr>
            </a:lvl2pPr>
            <a:lvl3pPr>
              <a:defRPr sz="2400">
                <a:latin typeface="Noto Sans" panose="020B0502040504020204" pitchFamily="34" charset="0"/>
              </a:defRPr>
            </a:lvl3pPr>
            <a:lvl4pPr>
              <a:defRPr sz="2000">
                <a:latin typeface="Noto Sans" panose="020B0502040504020204" pitchFamily="34" charset="0"/>
              </a:defRPr>
            </a:lvl4pPr>
            <a:lvl5pPr>
              <a:defRPr sz="2000">
                <a:latin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964CC8-9005-4ACB-B8FF-FD6135B3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Noto Sans" panose="020B050204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2E3F92-6A30-0B5A-0C4B-A86EFF3D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EEF83E2E-3F88-4157-A4F6-4EED11806105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18C2AD1-2365-92CE-BBF7-8AD50F08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8D69235-776A-C438-4955-2F775DD9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459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BF1465-AB9D-9937-E753-A6A50DF2F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51A8116-FFB9-D9EE-A05B-164F8E977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Noto Sans" panose="020B050204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A244667-321E-D88D-0583-B1682BF88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Noto Sans" panose="020B050204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EB994DE-88C6-0904-EF74-EBF4C5C5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8882938A-7C97-45A6-ADCC-8BB0359F8E25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5DC8F9B-726F-81DD-FA7A-DDD96033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26B87E0-E1E7-2193-9ED4-8486A0A5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24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7E9F866-977B-29B7-C28E-BA940CBF859D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46F8AC2-CA54-3FFB-A482-828883E75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5436BF-36BE-E3E9-E475-577B3B8E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07F664E-C149-16B6-43AE-D445CDFA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EB932E-A506-1A40-B5D0-00E846E6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4FD4CD-96AB-77F8-3DA4-7922825BBB65}"/>
              </a:ext>
            </a:extLst>
          </p:cNvPr>
          <p:cNvSpPr/>
          <p:nvPr userDrawn="1"/>
        </p:nvSpPr>
        <p:spPr>
          <a:xfrm>
            <a:off x="3017520" y="53427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0504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68C141-43D1-1E7E-2CD2-7472ECA21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E861EA5-2A35-6C29-DC66-BFC34A7AF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211E85-B40B-DBDC-8E42-A27EFD35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8AB09B92-73B7-43E2-A73B-A5C83502F412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106F0B-5D46-7693-1690-755D9C5E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1AE780-76CC-4195-0E47-DC72A632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202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A078FDC-30E6-0903-6499-88ACACF02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13D1306-E7EC-FFD4-67CE-01C3A8FEE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Noto Sans" panose="020B0502040504020204" pitchFamily="34" charset="0"/>
              </a:defRPr>
            </a:lvl1pPr>
            <a:lvl2pPr>
              <a:defRPr>
                <a:latin typeface="Noto Sans" panose="020B0502040504020204" pitchFamily="34" charset="0"/>
              </a:defRPr>
            </a:lvl2pPr>
            <a:lvl3pPr>
              <a:defRPr>
                <a:latin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E16DAD-ACF1-EE25-BC1A-9240AD834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D533E86D-D674-4C05-909C-AF0313215A16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F1AEE7-96DA-E7E5-36D5-CE31AA48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114E6B-94B1-900A-A304-24DE37C7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6089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18D62-C81F-BBAB-FAB3-A6DB759D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98DD226-4816-A04D-58E5-A8DBE3704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1184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A4E2BED1-C33F-A557-76F8-C17750096E2E}"/>
              </a:ext>
            </a:extLst>
          </p:cNvPr>
          <p:cNvSpPr txBox="1">
            <a:spLocks/>
          </p:cNvSpPr>
          <p:nvPr userDrawn="1"/>
        </p:nvSpPr>
        <p:spPr>
          <a:xfrm>
            <a:off x="9349701" y="63618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D1DF46-1276-4F63-8A55-D97C2BB95DB2}" type="slidenum">
              <a:rPr lang="zh-TW" altLang="en-US" sz="12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‹#›</a:t>
            </a:fld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ADBFAB8-A3BB-1866-BB04-89E3C2DA8C2E}"/>
              </a:ext>
            </a:extLst>
          </p:cNvPr>
          <p:cNvSpPr/>
          <p:nvPr userDrawn="1"/>
        </p:nvSpPr>
        <p:spPr>
          <a:xfrm>
            <a:off x="0" y="6683358"/>
            <a:ext cx="9079668" cy="1885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dirty="0">
              <a:latin typeface="Noto Sans" panose="020B0502040504020204" pitchFamily="34" charset="0"/>
            </a:endParaRPr>
          </a:p>
        </p:txBody>
      </p:sp>
      <p:sp>
        <p:nvSpPr>
          <p:cNvPr id="13" name="矩形 47">
            <a:extLst>
              <a:ext uri="{FF2B5EF4-FFF2-40B4-BE49-F238E27FC236}">
                <a16:creationId xmlns:a16="http://schemas.microsoft.com/office/drawing/2014/main" id="{C6333935-9AF5-5BCD-A12D-71DC6E565C8A}"/>
              </a:ext>
            </a:extLst>
          </p:cNvPr>
          <p:cNvSpPr/>
          <p:nvPr userDrawn="1"/>
        </p:nvSpPr>
        <p:spPr>
          <a:xfrm>
            <a:off x="8656735" y="6683358"/>
            <a:ext cx="3541616" cy="188560"/>
          </a:xfrm>
          <a:custGeom>
            <a:avLst/>
            <a:gdLst>
              <a:gd name="connsiteX0" fmla="*/ 0 w 8736552"/>
              <a:gd name="connsiteY0" fmla="*/ 0 h 181341"/>
              <a:gd name="connsiteX1" fmla="*/ 8736552 w 8736552"/>
              <a:gd name="connsiteY1" fmla="*/ 0 h 181341"/>
              <a:gd name="connsiteX2" fmla="*/ 8736552 w 8736552"/>
              <a:gd name="connsiteY2" fmla="*/ 181341 h 181341"/>
              <a:gd name="connsiteX3" fmla="*/ 0 w 8736552"/>
              <a:gd name="connsiteY3" fmla="*/ 181341 h 181341"/>
              <a:gd name="connsiteX4" fmla="*/ 0 w 8736552"/>
              <a:gd name="connsiteY4" fmla="*/ 0 h 181341"/>
              <a:gd name="connsiteX0" fmla="*/ 310392 w 8736552"/>
              <a:gd name="connsiteY0" fmla="*/ 0 h 181341"/>
              <a:gd name="connsiteX1" fmla="*/ 8736552 w 8736552"/>
              <a:gd name="connsiteY1" fmla="*/ 0 h 181341"/>
              <a:gd name="connsiteX2" fmla="*/ 8736552 w 8736552"/>
              <a:gd name="connsiteY2" fmla="*/ 181341 h 181341"/>
              <a:gd name="connsiteX3" fmla="*/ 0 w 8736552"/>
              <a:gd name="connsiteY3" fmla="*/ 181341 h 181341"/>
              <a:gd name="connsiteX4" fmla="*/ 310392 w 8736552"/>
              <a:gd name="connsiteY4" fmla="*/ 0 h 18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6552" h="181341">
                <a:moveTo>
                  <a:pt x="310392" y="0"/>
                </a:moveTo>
                <a:lnTo>
                  <a:pt x="8736552" y="0"/>
                </a:lnTo>
                <a:lnTo>
                  <a:pt x="8736552" y="181341"/>
                </a:lnTo>
                <a:lnTo>
                  <a:pt x="0" y="181341"/>
                </a:lnTo>
                <a:lnTo>
                  <a:pt x="310392" y="0"/>
                </a:lnTo>
                <a:close/>
              </a:path>
            </a:pathLst>
          </a:cu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dirty="0">
              <a:latin typeface="Noto Sans" panose="020B0502040504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FB1AB4D-6ED7-A9B6-5E8B-92BB4A22A1DE}"/>
              </a:ext>
            </a:extLst>
          </p:cNvPr>
          <p:cNvSpPr/>
          <p:nvPr userDrawn="1"/>
        </p:nvSpPr>
        <p:spPr>
          <a:xfrm>
            <a:off x="869641" y="277575"/>
            <a:ext cx="1516112" cy="461664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dirty="0">
              <a:latin typeface="Noto Sans" panose="020B0502040504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CEAF679-0A72-E883-F0C5-A910AED24232}"/>
              </a:ext>
            </a:extLst>
          </p:cNvPr>
          <p:cNvSpPr/>
          <p:nvPr userDrawn="1"/>
        </p:nvSpPr>
        <p:spPr>
          <a:xfrm>
            <a:off x="0" y="277575"/>
            <a:ext cx="879872" cy="461664"/>
          </a:xfrm>
          <a:prstGeom prst="rect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dirty="0">
              <a:latin typeface="Noto Sans" panose="020B0502040504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FF409E1-27CD-794B-F7CF-B3D939518B8E}"/>
              </a:ext>
            </a:extLst>
          </p:cNvPr>
          <p:cNvSpPr txBox="1"/>
          <p:nvPr userDrawn="1"/>
        </p:nvSpPr>
        <p:spPr>
          <a:xfrm>
            <a:off x="1" y="277575"/>
            <a:ext cx="2568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2-4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規劃方案</a:t>
            </a:r>
            <a:endParaRPr lang="zh-TW" altLang="en-US" sz="2400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AC355AA-21E2-79C8-52ED-F080EC6A8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1151"/>
            <a:ext cx="1133447" cy="465827"/>
          </a:xfrm>
          <a:prstGeom prst="rect">
            <a:avLst/>
          </a:prstGeom>
        </p:spPr>
      </p:pic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9C447ED1-1A56-1584-7E58-ECCDE76D5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372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0C2C1533-D896-6026-6F59-D6F0B17D0A0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357" t="-1" r="53443" b="45020"/>
          <a:stretch/>
        </p:blipFill>
        <p:spPr>
          <a:xfrm>
            <a:off x="0" y="1063250"/>
            <a:ext cx="12192000" cy="5794751"/>
          </a:xfrm>
          <a:prstGeom prst="rect">
            <a:avLst/>
          </a:prstGeom>
        </p:spPr>
      </p:pic>
      <p:pic>
        <p:nvPicPr>
          <p:cNvPr id="4" name="內容版面配置區 20" descr="一張含有 文字 的圖片&#10;&#10;自動產生的描述">
            <a:extLst>
              <a:ext uri="{FF2B5EF4-FFF2-40B4-BE49-F238E27FC236}">
                <a16:creationId xmlns:a16="http://schemas.microsoft.com/office/drawing/2014/main" id="{DBF0558A-3F11-C0CD-AE9B-20ACC9B128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32" y="-643259"/>
            <a:ext cx="1473109" cy="4933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46ACF5C-537D-BC30-1874-D1C4E9AD6B64}"/>
              </a:ext>
            </a:extLst>
          </p:cNvPr>
          <p:cNvSpPr txBox="1"/>
          <p:nvPr userDrawn="1"/>
        </p:nvSpPr>
        <p:spPr>
          <a:xfrm>
            <a:off x="45833" y="6328826"/>
            <a:ext cx="824701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INA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Energy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Corp.,</a:t>
            </a:r>
            <a:r>
              <a:rPr lang="zh-TW" altLang="en-US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 </a:t>
            </a:r>
            <a:r>
              <a:rPr lang="en-US" altLang="zh-TW" sz="1067" dirty="0">
                <a:solidFill>
                  <a:schemeClr val="accent5">
                    <a:lumMod val="50000"/>
                  </a:schemeClr>
                </a:solidFill>
                <a:latin typeface="Noto Sans" panose="020B0502040504020204" pitchFamily="34" charset="0"/>
              </a:rPr>
              <a:t>www.inaenergy.com.tw</a:t>
            </a:r>
            <a:endParaRPr lang="zh-TW" altLang="en-US" sz="1067" dirty="0">
              <a:solidFill>
                <a:schemeClr val="accent5">
                  <a:lumMod val="50000"/>
                </a:schemeClr>
              </a:solidFill>
              <a:latin typeface="Noto Sans" panose="020B0502040504020204" pitchFamily="34" charset="0"/>
            </a:endParaRP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9CDC3E12-DDC3-7BBB-8C9D-33005876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fld id="{734BBAE3-2586-4618-8426-09D11A30C914}" type="datetime1">
              <a:rPr lang="zh-TW" altLang="en-US" smtClean="0"/>
              <a:pPr/>
              <a:t>2026/4/2</a:t>
            </a:fld>
            <a:endParaRPr lang="zh-TW" alt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A24A51F-64FB-68CE-1750-62664A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CONFIDENTIAL</a:t>
            </a:r>
            <a:endParaRPr lang="zh-TW" altLang="en-US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1000F13-16D6-1562-041E-DA988998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45A5-5A67-49B6-82F8-C03DFF2E92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86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CCCF5AA-FF57-75D8-6743-C863CCF379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13967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E4F9AC-9033-06E0-72F3-112FCA82E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內容版面配置區 20" descr="一張含有 文字 的圖片&#10;&#10;自動產生的描述">
            <a:extLst>
              <a:ext uri="{FF2B5EF4-FFF2-40B4-BE49-F238E27FC236}">
                <a16:creationId xmlns:a16="http://schemas.microsoft.com/office/drawing/2014/main" id="{DBF0558A-3F11-C0CD-AE9B-20ACC9B128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32" y="-643259"/>
            <a:ext cx="1473109" cy="493313"/>
          </a:xfrm>
          <a:prstGeom prst="rect">
            <a:avLst/>
          </a:prstGeom>
        </p:spPr>
      </p:pic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9CDC3E12-DDC3-7BBB-8C9D-33005876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A24A51F-64FB-68CE-1750-62664A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1000F13-16D6-1562-041E-DA988998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45A5-5A67-49B6-82F8-C03DFF2E92E3}" type="slidenum">
              <a:rPr lang="zh-TW" altLang="en-US" smtClean="0"/>
              <a:t>‹#›</a:t>
            </a:fld>
            <a:endParaRPr lang="zh-TW" altLang="en-US" dirty="0"/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6E80CD81-E6B4-9AD4-F7DC-ECE6C17DD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056" y="1278732"/>
            <a:ext cx="3876675" cy="398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938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DA88A1-5C1C-56A0-0415-458B60B52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D85A7957-96E2-14CA-7E4E-DD700DA4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1FCB808E-9E29-C99A-6F84-CC83631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A48C7006-2526-70CC-DAEB-2E451630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B51E1D55-63E1-4AAA-8938-F507CC3C5D9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BF7357D-3EBF-2357-6B87-6EBAEE36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5D1D71-4908-6CB1-D62C-7360F843BDE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689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7FC509F-033E-8095-6A3A-F8129E34A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A214B2-FC1F-C3E5-C37A-304FFDD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85B04D-E4FE-3545-043E-F882EED7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5DD09F-D45C-AC48-7BCC-59AC1F1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9B0A73-FCDD-E85C-300A-40C1FEFA5CCC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301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7E9F866-977B-29B7-C28E-BA940CBF859D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46F8AC2-CA54-3FFB-A482-828883E75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5436BF-36BE-E3E9-E475-577B3B8E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07F664E-C149-16B6-43AE-D445CDFA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EB932E-A506-1A40-B5D0-00E846E6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4FD4CD-96AB-77F8-3DA4-7922825BBB65}"/>
              </a:ext>
            </a:extLst>
          </p:cNvPr>
          <p:cNvSpPr/>
          <p:nvPr userDrawn="1"/>
        </p:nvSpPr>
        <p:spPr>
          <a:xfrm>
            <a:off x="3017520" y="53427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58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736A94E-C26A-DE26-C741-969773A7D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671D38-6068-6AA1-E446-5AA51E3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8B2D2D-B69C-8D7A-2224-367FDC06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8DF01C-61D5-C051-0B5B-F4BDFF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CA0174-010A-D587-2B7C-4168E4DB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9298E06-CDD4-6023-F437-79C88FDFA5F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5161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736A94E-C26A-DE26-C741-969773A7D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671D38-6068-6AA1-E446-5AA51E3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8B2D2D-B69C-8D7A-2224-367FDC06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8DF01C-61D5-C051-0B5B-F4BDFF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CA0174-010A-D587-2B7C-4168E4DB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9298E06-CDD4-6023-F437-79C88FDFA5F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600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3FB36E4-D945-437C-A095-990B7C55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BE471C8-7610-0D55-1519-14DD1B84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5F46861-789F-CDE9-3715-1CD0CEDC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F13C517-4A81-EE43-6776-A0F2C327CCAB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257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A1EC65-5362-CFB9-9A44-427FB499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964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25BB61C-24BE-43DA-BACC-BA7591A68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4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62DEDB-6530-5BEB-C0E4-316792805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7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238696CF-A4AA-6913-B933-27406BCE2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4898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9"/>
          <a:stretch/>
        </p:blipFill>
        <p:spPr>
          <a:xfrm>
            <a:off x="0" y="0"/>
            <a:ext cx="12192000" cy="49076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CBF6390-B67A-91BF-FFF9-E46B1CCB1555}"/>
              </a:ext>
            </a:extLst>
          </p:cNvPr>
          <p:cNvSpPr/>
          <p:nvPr userDrawn="1"/>
        </p:nvSpPr>
        <p:spPr>
          <a:xfrm>
            <a:off x="-27008" y="4863"/>
            <a:ext cx="12219007" cy="6600687"/>
          </a:xfrm>
          <a:prstGeom prst="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C711CC-3641-DBEF-2759-2A305DBEB55B}"/>
              </a:ext>
            </a:extLst>
          </p:cNvPr>
          <p:cNvSpPr/>
          <p:nvPr userDrawn="1"/>
        </p:nvSpPr>
        <p:spPr>
          <a:xfrm>
            <a:off x="-27007" y="6605551"/>
            <a:ext cx="12219007" cy="247586"/>
          </a:xfrm>
          <a:prstGeom prst="rect">
            <a:avLst/>
          </a:prstGeom>
          <a:solidFill>
            <a:srgbClr val="142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9B5A92-3C4B-9408-B57E-A548473BA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7"/>
          <a:stretch/>
        </p:blipFill>
        <p:spPr>
          <a:xfrm>
            <a:off x="-23136" y="5984111"/>
            <a:ext cx="12240000" cy="8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E4F9AC-9033-06E0-72F3-112FCA82E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6E80CD81-E6B4-9AD4-F7DC-ECE6C17DD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056" y="1278732"/>
            <a:ext cx="3876675" cy="398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FDE4AACD-7E55-AEC0-6218-2C2ABC563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8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DA88A1-5C1C-56A0-0415-458B60B52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1FCB808E-9E29-C99A-6F84-CC83631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s-ES" altLang="zh-TW" dirty="0" err="1"/>
              <a:t>Ina</a:t>
            </a:r>
            <a:r>
              <a:rPr lang="es-ES" altLang="zh-TW" dirty="0"/>
              <a:t> Energy </a:t>
            </a:r>
            <a:r>
              <a:rPr lang="es-ES" altLang="zh-TW" dirty="0" err="1"/>
              <a:t>Confidential</a:t>
            </a:r>
            <a:r>
              <a:rPr lang="es-ES" altLang="zh-TW" dirty="0"/>
              <a:t> &amp; </a:t>
            </a:r>
            <a:r>
              <a:rPr lang="es-ES" altLang="zh-TW" dirty="0" err="1"/>
              <a:t>Proprietary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BF7357D-3EBF-2357-6B87-6EBAEE36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5D1D71-4908-6CB1-D62C-7360F843BDE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551A72-BDC5-FFED-053E-4932C2F1E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2837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7FC509F-033E-8095-6A3A-F8129E34A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9B0A73-FCDD-E85C-300A-40C1FEFA5CCC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7EB2DD3-BD09-7B43-0DE9-40C58C9C7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59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3FB36E4-D945-437C-A095-990B7C55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BE471C8-7610-0D55-1519-14DD1B84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5F46861-789F-CDE9-3715-1CD0CEDC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F13C517-4A81-EE43-6776-A0F2C327CCAB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5102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7E9F866-977B-29B7-C28E-BA940CBF859D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46F8AC2-CA54-3FFB-A482-828883E75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4FD4CD-96AB-77F8-3DA4-7922825BBB65}"/>
              </a:ext>
            </a:extLst>
          </p:cNvPr>
          <p:cNvSpPr/>
          <p:nvPr userDrawn="1"/>
        </p:nvSpPr>
        <p:spPr>
          <a:xfrm>
            <a:off x="3017520" y="53427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1AA87C92-C85C-42B3-2948-B48F40FB7A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035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736A94E-C26A-DE26-C741-969773A7D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671D38-6068-6AA1-E446-5AA51E3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9298E06-CDD4-6023-F437-79C88FDFA5F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1C70300-4740-7E39-64C1-35F473EB6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8213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7FC509F-033E-8095-6A3A-F8129E34A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20A73-C28C-9BCC-8709-B970D3205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708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1397B1-9FC9-BAF7-1216-76364AB09437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EA1011B3-8E57-F837-E1ED-9294AE327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7492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46F8AC2-CA54-3FFB-A482-828883E75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257282-AA84-687C-4774-73108C47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50981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734747C-E3B3-B76E-1EFB-D0108A1A045A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2">
            <a:extLst>
              <a:ext uri="{FF2B5EF4-FFF2-40B4-BE49-F238E27FC236}">
                <a16:creationId xmlns:a16="http://schemas.microsoft.com/office/drawing/2014/main" id="{AEA98F3D-A252-D1BE-22E7-0758DB7302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9760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7"/>
          <a:stretch/>
        </p:blipFill>
        <p:spPr>
          <a:xfrm>
            <a:off x="0" y="6748040"/>
            <a:ext cx="12192000" cy="109959"/>
          </a:xfrm>
          <a:prstGeom prst="rect">
            <a:avLst/>
          </a:prstGeom>
        </p:spPr>
      </p:pic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12C9724D-4DAA-0D90-B05D-828EEB2C8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18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F13C517-4A81-EE43-6776-A0F2C327CCAB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A1C9F528-22D2-A0FC-9B05-427BD5CCF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0034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preserve="1">
  <p:cSld name="DEFAUL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A1EC65-5362-CFB9-9A44-427FB499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76F46B8-4781-6C98-6E43-6D66EBBBB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6C6F8103-2D43-7327-9AC2-A31F1E380461}"/>
              </a:ext>
            </a:extLst>
          </p:cNvPr>
          <p:cNvSpPr/>
          <p:nvPr userDrawn="1"/>
        </p:nvSpPr>
        <p:spPr>
          <a:xfrm>
            <a:off x="381000" y="0"/>
            <a:ext cx="10774680" cy="5699760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ED5F6FA-231A-5040-222A-460B08E64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r="26000" b="19111"/>
          <a:stretch/>
        </p:blipFill>
        <p:spPr>
          <a:xfrm>
            <a:off x="7526884" y="0"/>
            <a:ext cx="4421275" cy="4191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AE0C5C0F-E75A-2AAE-7DEC-0869454D0462}"/>
              </a:ext>
            </a:extLst>
          </p:cNvPr>
          <p:cNvSpPr/>
          <p:nvPr userDrawn="1"/>
        </p:nvSpPr>
        <p:spPr>
          <a:xfrm>
            <a:off x="7557364" y="-298167"/>
            <a:ext cx="4360314" cy="4360314"/>
          </a:xfrm>
          <a:prstGeom prst="ellipse">
            <a:avLst/>
          </a:prstGeom>
          <a:solidFill>
            <a:schemeClr val="tx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5395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1_DEFAUL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A1EC65-5362-CFB9-9A44-427FB499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616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solidFill>
          <a:srgbClr val="103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8BFD496-148C-6723-F39A-8AABFDFA5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3" b="2463"/>
          <a:stretch/>
        </p:blipFill>
        <p:spPr>
          <a:xfrm>
            <a:off x="0" y="6492875"/>
            <a:ext cx="12192000" cy="36512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3DBB2D-39B0-8BFA-C903-4E0F1828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BD212A87-0124-F2D4-A8C1-EFE6A4D57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898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CCCF5AA-FF57-75D8-6743-C863CCF379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40997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A1EC65-5362-CFB9-9A44-427FB499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33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9"/>
          <a:stretch/>
        </p:blipFill>
        <p:spPr>
          <a:xfrm>
            <a:off x="0" y="0"/>
            <a:ext cx="12192000" cy="49076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CBF6390-B67A-91BF-FFF9-E46B1CCB1555}"/>
              </a:ext>
            </a:extLst>
          </p:cNvPr>
          <p:cNvSpPr/>
          <p:nvPr userDrawn="1"/>
        </p:nvSpPr>
        <p:spPr>
          <a:xfrm>
            <a:off x="-27008" y="4863"/>
            <a:ext cx="12219007" cy="6600687"/>
          </a:xfrm>
          <a:prstGeom prst="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C711CC-3641-DBEF-2759-2A305DBEB55B}"/>
              </a:ext>
            </a:extLst>
          </p:cNvPr>
          <p:cNvSpPr/>
          <p:nvPr userDrawn="1"/>
        </p:nvSpPr>
        <p:spPr>
          <a:xfrm>
            <a:off x="-27007" y="6605551"/>
            <a:ext cx="12219007" cy="247586"/>
          </a:xfrm>
          <a:prstGeom prst="rect">
            <a:avLst/>
          </a:prstGeom>
          <a:solidFill>
            <a:srgbClr val="142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9B5A92-3C4B-9408-B57E-A548473BA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7"/>
          <a:stretch/>
        </p:blipFill>
        <p:spPr>
          <a:xfrm>
            <a:off x="0" y="5984110"/>
            <a:ext cx="12192000" cy="8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6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E4F9AC-9033-06E0-72F3-112FCA82E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內容版面配置區 20" descr="一張含有 文字 的圖片&#10;&#10;自動產生的描述">
            <a:extLst>
              <a:ext uri="{FF2B5EF4-FFF2-40B4-BE49-F238E27FC236}">
                <a16:creationId xmlns:a16="http://schemas.microsoft.com/office/drawing/2014/main" id="{DBF0558A-3F11-C0CD-AE9B-20ACC9B128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32" y="-643259"/>
            <a:ext cx="1473109" cy="493313"/>
          </a:xfrm>
          <a:prstGeom prst="rect">
            <a:avLst/>
          </a:prstGeom>
        </p:spPr>
      </p:pic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9CDC3E12-DDC3-7BBB-8C9D-33005876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/>
              <a:t>Confidential</a:t>
            </a:r>
            <a:endParaRPr lang="zh-TW" alt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A24A51F-64FB-68CE-1750-62664A65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1000F13-16D6-1562-041E-DA988998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45A5-5A67-49B6-82F8-C03DFF2E92E3}" type="slidenum">
              <a:rPr lang="zh-TW" altLang="en-US" smtClean="0"/>
              <a:t>‹#›</a:t>
            </a:fld>
            <a:endParaRPr lang="zh-TW" altLang="en-US" dirty="0"/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6E80CD81-E6B4-9AD4-F7DC-ECE6C17DD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056" y="1278732"/>
            <a:ext cx="3876675" cy="398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152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DA88A1-5C1C-56A0-0415-458B60B52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D85A7957-96E2-14CA-7E4E-DD700DA4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/>
              <a:t>Confidential</a:t>
            </a:r>
            <a:endParaRPr lang="zh-TW" altLang="en-US" dirty="0"/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1FCB808E-9E29-C99A-6F84-CC83631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A48C7006-2526-70CC-DAEB-2E451630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B51E1D55-63E1-4AAA-8938-F507CC3C5D9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BF7357D-3EBF-2357-6B87-6EBAEE36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ED5E38-A209-9BF7-2D05-A9A4297C1DE4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3015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7FC509F-033E-8095-6A3A-F8129E34A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20A73-C28C-9BCC-8709-B970D3205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708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A214B2-FC1F-C3E5-C37A-304FFDD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/>
              <a:t>Confidential</a:t>
            </a:r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85B04D-E4FE-3545-043E-F882EED7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/>
              <a:t>INA Energy Corp., www.inaenergy.com.tw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5DD09F-D45C-AC48-7BCC-59AC1F1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1397B1-9FC9-BAF7-1216-76364AB09437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0703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46F8AC2-CA54-3FFB-A482-828883E75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257282-AA84-687C-4774-73108C47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50981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5436BF-36BE-E3E9-E475-577B3B8E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/>
              <a:t>Confidential</a:t>
            </a:r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07F664E-C149-16B6-43AE-D445CDFA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/>
              <a:t>INA Energy Corp., www.inaenergy.com.tw</a:t>
            </a: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EB932E-A506-1A40-B5D0-00E846E6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734747C-E3B3-B76E-1EFB-D0108A1A045A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6916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736A94E-C26A-DE26-C741-969773A7D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671D38-6068-6AA1-E446-5AA51E3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8B2D2D-B69C-8D7A-2224-367FDC06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/>
              <a:t>Confidential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8DF01C-61D5-C051-0B5B-F4BDFF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/>
              <a:t>INA Energy Corp., www.inaenergy.com.tw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CA0174-010A-D587-2B7C-4168E4DB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1D072D-D700-ED53-F5DA-7E243212755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1406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C6094FF-6278-7AE2-9171-489FFF9CF7C7}"/>
              </a:ext>
            </a:extLst>
          </p:cNvPr>
          <p:cNvSpPr/>
          <p:nvPr userDrawn="1"/>
        </p:nvSpPr>
        <p:spPr>
          <a:xfrm>
            <a:off x="3257006" y="5242560"/>
            <a:ext cx="574765" cy="5573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052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7"/>
          <a:stretch/>
        </p:blipFill>
        <p:spPr>
          <a:xfrm>
            <a:off x="0" y="6748040"/>
            <a:ext cx="12192000" cy="1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15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78218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FC438C-0512-57D4-C9CC-D631728CF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9"/>
          <a:stretch/>
        </p:blipFill>
        <p:spPr>
          <a:xfrm>
            <a:off x="0" y="0"/>
            <a:ext cx="12192000" cy="49076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CBF6390-B67A-91BF-FFF9-E46B1CCB1555}"/>
              </a:ext>
            </a:extLst>
          </p:cNvPr>
          <p:cNvSpPr/>
          <p:nvPr userDrawn="1"/>
        </p:nvSpPr>
        <p:spPr>
          <a:xfrm>
            <a:off x="-27008" y="4863"/>
            <a:ext cx="12219007" cy="6600687"/>
          </a:xfrm>
          <a:prstGeom prst="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日期版面配置區 12">
            <a:extLst>
              <a:ext uri="{FF2B5EF4-FFF2-40B4-BE49-F238E27FC236}">
                <a16:creationId xmlns:a16="http://schemas.microsoft.com/office/drawing/2014/main" id="{C9A1D9F6-5E08-C058-6C54-96CEDA1146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301CD15-248C-0A1A-C6F4-9E5B0A11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6" y="0"/>
            <a:ext cx="11171584" cy="2852737"/>
          </a:xfrm>
          <a:prstGeom prst="rect">
            <a:avLst/>
          </a:prstGeom>
        </p:spPr>
        <p:txBody>
          <a:bodyPr anchor="b"/>
          <a:lstStyle>
            <a:lvl1pPr>
              <a:defRPr sz="6600" b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689C33B-A196-88A4-DF00-9C927155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285" y="2852737"/>
            <a:ext cx="1117158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C711CC-3641-DBEF-2759-2A305DBEB55B}"/>
              </a:ext>
            </a:extLst>
          </p:cNvPr>
          <p:cNvSpPr/>
          <p:nvPr userDrawn="1"/>
        </p:nvSpPr>
        <p:spPr>
          <a:xfrm>
            <a:off x="-27007" y="6605551"/>
            <a:ext cx="12219007" cy="247586"/>
          </a:xfrm>
          <a:prstGeom prst="rect">
            <a:avLst/>
          </a:prstGeom>
          <a:solidFill>
            <a:srgbClr val="142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9B5A92-3C4B-9408-B57E-A548473BA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7"/>
          <a:stretch/>
        </p:blipFill>
        <p:spPr>
          <a:xfrm>
            <a:off x="-23136" y="5984111"/>
            <a:ext cx="12240000" cy="8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25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preserve="1">
  <p:cSld name="1_DEFAUL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A1EC65-5362-CFB9-9A44-427FB499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76F46B8-4781-6C98-6E43-6D66EBBBB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6C6F8103-2D43-7327-9AC2-A31F1E380461}"/>
              </a:ext>
            </a:extLst>
          </p:cNvPr>
          <p:cNvSpPr/>
          <p:nvPr userDrawn="1"/>
        </p:nvSpPr>
        <p:spPr>
          <a:xfrm>
            <a:off x="381000" y="0"/>
            <a:ext cx="10774680" cy="5699760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ED5F6FA-231A-5040-222A-460B08E64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r="26000" b="19111"/>
          <a:stretch/>
        </p:blipFill>
        <p:spPr>
          <a:xfrm>
            <a:off x="7526884" y="0"/>
            <a:ext cx="4421275" cy="4191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AE0C5C0F-E75A-2AAE-7DEC-0869454D0462}"/>
              </a:ext>
            </a:extLst>
          </p:cNvPr>
          <p:cNvSpPr/>
          <p:nvPr userDrawn="1"/>
        </p:nvSpPr>
        <p:spPr>
          <a:xfrm>
            <a:off x="7526884" y="-292071"/>
            <a:ext cx="4360314" cy="4360314"/>
          </a:xfrm>
          <a:prstGeom prst="ellipse">
            <a:avLst/>
          </a:prstGeom>
          <a:solidFill>
            <a:schemeClr val="tx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3779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userDrawn="1">
  <p:cSld name="Title + 1 column (leaf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E4F9AC-9033-06E0-72F3-112FCA82E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內容版面配置區 20" descr="一張含有 文字 的圖片&#10;&#10;自動產生的描述">
            <a:extLst>
              <a:ext uri="{FF2B5EF4-FFF2-40B4-BE49-F238E27FC236}">
                <a16:creationId xmlns:a16="http://schemas.microsoft.com/office/drawing/2014/main" id="{DBF0558A-3F11-C0CD-AE9B-20ACC9B128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32" y="-643259"/>
            <a:ext cx="1473109" cy="493313"/>
          </a:xfrm>
          <a:prstGeom prst="rect">
            <a:avLst/>
          </a:prstGeom>
        </p:spPr>
      </p:pic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6E80CD81-E6B4-9AD4-F7DC-ECE6C17DD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056" y="1278732"/>
            <a:ext cx="3876675" cy="398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650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DA88A1-5C1C-56A0-0415-458B60B52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D85A7957-96E2-14CA-7E4E-DD700DA4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14" name="頁尾版面配置區 13">
            <a:extLst>
              <a:ext uri="{FF2B5EF4-FFF2-40B4-BE49-F238E27FC236}">
                <a16:creationId xmlns:a16="http://schemas.microsoft.com/office/drawing/2014/main" id="{1FCB808E-9E29-C99A-6F84-CC83631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A48C7006-2526-70CC-DAEB-2E451630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B51E1D55-63E1-4AAA-8938-F507CC3C5D9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BF7357D-3EBF-2357-6B87-6EBAEE36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ED5E38-A209-9BF7-2D05-A9A4297C1DE4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95575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7FC509F-033E-8095-6A3A-F8129E34A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0030F9-D6CE-C5FC-EA08-86EA0542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20A73-C28C-9BCC-8709-B970D3205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708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FA5856-386B-CE11-63EE-AAFF1DB9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A214B2-FC1F-C3E5-C37A-304FFDD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85B04D-E4FE-3545-043E-F882EED7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5DD09F-D45C-AC48-7BCC-59AC1F1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1397B1-9FC9-BAF7-1216-76364AB09437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2314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46F8AC2-CA54-3FFB-A482-828883E75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CE8A04-0841-EA54-B3EC-8698DDFC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AF4A27-D783-06D2-9615-E5A7E1239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257282-AA84-687C-4774-73108C47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50981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94520C-FE57-D394-4AB3-4C251FFEF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B1BD8-768F-2316-AD3A-780ADEC6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5436BF-36BE-E3E9-E475-577B3B8E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07F664E-C149-16B6-43AE-D445CDFA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EB932E-A506-1A40-B5D0-00E846E6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734747C-E3B3-B76E-1EFB-D0108A1A045A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45119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736A94E-C26A-DE26-C741-969773A7D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671D38-6068-6AA1-E446-5AA51E3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3864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8B2D2D-B69C-8D7A-2224-367FDC06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BFBFBF"/>
                </a:solidFill>
              </a:defRPr>
            </a:lvl1pPr>
          </a:lstStyle>
          <a:p>
            <a:r>
              <a:rPr lang="en-US" altLang="zh-TW" dirty="0"/>
              <a:t>Confidential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8DF01C-61D5-C051-0B5B-F4BDFF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 altLang="zh-TW" dirty="0"/>
              <a:t>INA Energy Corp., www.inaenergy.com.tw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CA0174-010A-D587-2B7C-4168E4DB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E1D55-63E1-4AAA-8938-F507CC3C5D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1D072D-D700-ED53-F5DA-7E243212755E}"/>
              </a:ext>
            </a:extLst>
          </p:cNvPr>
          <p:cNvSpPr/>
          <p:nvPr userDrawn="1"/>
        </p:nvSpPr>
        <p:spPr>
          <a:xfrm>
            <a:off x="2865120" y="5190309"/>
            <a:ext cx="992777" cy="7141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77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C6094FF-6278-7AE2-9171-489FFF9CF7C7}"/>
              </a:ext>
            </a:extLst>
          </p:cNvPr>
          <p:cNvSpPr/>
          <p:nvPr userDrawn="1"/>
        </p:nvSpPr>
        <p:spPr>
          <a:xfrm>
            <a:off x="3257006" y="5242560"/>
            <a:ext cx="574765" cy="5573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428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F8662B-5595-CF46-E7AA-EB7C52BB2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7"/>
          <a:stretch/>
        </p:blipFill>
        <p:spPr>
          <a:xfrm>
            <a:off x="0" y="6748040"/>
            <a:ext cx="12192000" cy="1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89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2078596-9095-4DCC-5BFC-3E64ABC7D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8000" y="6356350"/>
            <a:ext cx="10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4" name="頁尾版面配置區 1">
            <a:extLst>
              <a:ext uri="{FF2B5EF4-FFF2-40B4-BE49-F238E27FC236}">
                <a16:creationId xmlns:a16="http://schemas.microsoft.com/office/drawing/2014/main" id="{BF8837FA-42D5-438E-F799-3EEA24FF8F6F}"/>
              </a:ext>
            </a:extLst>
          </p:cNvPr>
          <p:cNvSpPr txBox="1">
            <a:spLocks/>
          </p:cNvSpPr>
          <p:nvPr userDrawn="1"/>
        </p:nvSpPr>
        <p:spPr>
          <a:xfrm>
            <a:off x="2986087" y="6492875"/>
            <a:ext cx="6219825" cy="2286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>
                <a:solidFill>
                  <a:srgbClr val="C00000"/>
                </a:solidFill>
                <a:latin typeface="Noto Sans" panose="020B0502040504020204" pitchFamily="34" charset="0"/>
              </a:rPr>
              <a:t>Confidential &amp; Proprietary – Ina Energy</a:t>
            </a:r>
            <a:endParaRPr lang="en-US" altLang="zh-TW" dirty="0">
              <a:solidFill>
                <a:prstClr val="black">
                  <a:lumMod val="50000"/>
                  <a:lumOff val="50000"/>
                </a:prstClr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9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781" r:id="rId8"/>
    <p:sldLayoutId id="2147483948" r:id="rId9"/>
    <p:sldLayoutId id="2147483970" r:id="rId10"/>
    <p:sldLayoutId id="214748403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15219C2-B72F-91BD-D10F-81E0545FD7C7}"/>
              </a:ext>
            </a:extLst>
          </p:cNvPr>
          <p:cNvSpPr txBox="1">
            <a:spLocks/>
          </p:cNvSpPr>
          <p:nvPr userDrawn="1"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‹#›</a:t>
            </a:fld>
            <a:endParaRPr lang="zh-TW" altLang="en-US" dirty="0">
              <a:latin typeface="Noto Sans TC"/>
              <a:ea typeface="Noto Sans TC"/>
            </a:endParaRPr>
          </a:p>
        </p:txBody>
      </p:sp>
      <p:sp>
        <p:nvSpPr>
          <p:cNvPr id="5" name="頁尾版面配置區 1">
            <a:extLst>
              <a:ext uri="{FF2B5EF4-FFF2-40B4-BE49-F238E27FC236}">
                <a16:creationId xmlns:a16="http://schemas.microsoft.com/office/drawing/2014/main" id="{0C9D0CD3-98E2-8080-7772-DB3F17ABA5AF}"/>
              </a:ext>
            </a:extLst>
          </p:cNvPr>
          <p:cNvSpPr txBox="1">
            <a:spLocks/>
          </p:cNvSpPr>
          <p:nvPr userDrawn="1"/>
        </p:nvSpPr>
        <p:spPr>
          <a:xfrm>
            <a:off x="2986087" y="6492875"/>
            <a:ext cx="6219825" cy="2286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>
              <a:solidFill>
                <a:prstClr val="black">
                  <a:lumMod val="50000"/>
                  <a:lumOff val="50000"/>
                </a:prstClr>
              </a:solidFill>
              <a:latin typeface="Noto Sans" panose="020B0502040504020204" pitchFamily="34" charset="0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E70D26-A037-DA29-43F4-024BC6AD9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999" y="6492875"/>
            <a:ext cx="54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dirty="0">
                <a:solidFill>
                  <a:srgbClr val="C00000"/>
                </a:solidFill>
                <a:latin typeface="Noto Sans" panose="020B0502040504020204" pitchFamily="34" charset="0"/>
              </a:rPr>
              <a:t>Confidential &amp; Proprietary – Ina Energy</a:t>
            </a:r>
            <a:endParaRPr lang="en-US" altLang="zh-TW" dirty="0">
              <a:solidFill>
                <a:prstClr val="black">
                  <a:lumMod val="50000"/>
                  <a:lumOff val="50000"/>
                </a:prstClr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0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402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30A21CC-2170-599F-A855-BBDF1A26D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2078596-9095-4DCC-5BFC-3E64ABC7D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8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8" r:id="rId18"/>
    <p:sldLayoutId id="214748391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30A21CC-2170-599F-A855-BBDF1A26D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2078596-9095-4DCC-5BFC-3E64ABC7D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618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2078596-9095-4DCC-5BFC-3E64ABC7D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092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2078596-9095-4DCC-5BFC-3E64ABC7D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136" y="6356350"/>
            <a:ext cx="816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66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  <p:sldLayoutId id="214748400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2078596-9095-4DCC-5BFC-3E64ABC7D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BFBF"/>
                </a:solidFill>
              </a:defRPr>
            </a:lvl1pPr>
          </a:lstStyle>
          <a:p>
            <a:fld id="{9A89B151-67FD-4077-8209-D3FC45B98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75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15219C2-B72F-91BD-D10F-81E0545FD7C7}"/>
              </a:ext>
            </a:extLst>
          </p:cNvPr>
          <p:cNvSpPr txBox="1">
            <a:spLocks/>
          </p:cNvSpPr>
          <p:nvPr userDrawn="1"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‹#›</a:t>
            </a:fld>
            <a:endParaRPr lang="zh-TW" altLang="en-US" dirty="0">
              <a:latin typeface="Noto Sans TC"/>
              <a:ea typeface="Noto Sans TC"/>
            </a:endParaRPr>
          </a:p>
        </p:txBody>
      </p:sp>
      <p:sp>
        <p:nvSpPr>
          <p:cNvPr id="5" name="頁尾版面配置區 1">
            <a:extLst>
              <a:ext uri="{FF2B5EF4-FFF2-40B4-BE49-F238E27FC236}">
                <a16:creationId xmlns:a16="http://schemas.microsoft.com/office/drawing/2014/main" id="{0C9D0CD3-98E2-8080-7772-DB3F17ABA5AF}"/>
              </a:ext>
            </a:extLst>
          </p:cNvPr>
          <p:cNvSpPr txBox="1">
            <a:spLocks/>
          </p:cNvSpPr>
          <p:nvPr userDrawn="1"/>
        </p:nvSpPr>
        <p:spPr>
          <a:xfrm>
            <a:off x="2986087" y="6492875"/>
            <a:ext cx="6219825" cy="22860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>
              <a:solidFill>
                <a:prstClr val="black">
                  <a:lumMod val="50000"/>
                  <a:lumOff val="50000"/>
                </a:prstClr>
              </a:solidFill>
              <a:latin typeface="Noto Sans" panose="020B0502040504020204" pitchFamily="34" charset="0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E70D26-A037-DA29-43F4-024BC6AD9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999" y="6492875"/>
            <a:ext cx="54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dirty="0">
                <a:solidFill>
                  <a:srgbClr val="C00000"/>
                </a:solidFill>
                <a:latin typeface="Noto Sans" panose="020B0502040504020204" pitchFamily="34" charset="0"/>
              </a:rPr>
              <a:t>Confidential &amp; Proprietary – Ina Energy</a:t>
            </a:r>
            <a:endParaRPr lang="en-US" altLang="zh-TW" dirty="0">
              <a:solidFill>
                <a:prstClr val="black">
                  <a:lumMod val="50000"/>
                  <a:lumOff val="50000"/>
                </a:prstClr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6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49.jp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1EBEC-290A-1607-D1B4-247066AF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000" dirty="0"/>
              <a:t>城市發展電業股份有限公司</a:t>
            </a:r>
            <a:endParaRPr lang="zh-TW" sz="2000" noProof="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863D5D6-C551-7B97-ED6D-713C685D4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600" b="1" dirty="0">
                <a:solidFill>
                  <a:schemeClr val="tx1"/>
                </a:solidFill>
                <a:ea typeface="Noto Sans TC" panose="020B0200000000000000" pitchFamily="34" charset="-120"/>
              </a:rPr>
              <a:t>屏東林邊鎮安太陽光電發電廠</a:t>
            </a:r>
            <a:endParaRPr lang="en-US" altLang="zh-TW" sz="3600" b="1" dirty="0">
              <a:solidFill>
                <a:schemeClr val="tx1"/>
              </a:solidFill>
              <a:ea typeface="Noto Sans TC" panose="020B0200000000000000" pitchFamily="34" charset="-120"/>
            </a:endParaRPr>
          </a:p>
          <a:p>
            <a:r>
              <a:rPr lang="zh-TW" altLang="en-US" sz="3600" b="1" dirty="0">
                <a:solidFill>
                  <a:schemeClr val="tx1"/>
                </a:solidFill>
                <a:ea typeface="Noto Sans TC" panose="020B0200000000000000" pitchFamily="34" charset="-120"/>
              </a:rPr>
              <a:t>第八期籌設前地方說明會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33AC9EF-B10E-FF00-743B-56759889A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5" y="140441"/>
            <a:ext cx="2308260" cy="230826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6218782-9426-5CE6-FE21-43B4AE853DF0}"/>
              </a:ext>
            </a:extLst>
          </p:cNvPr>
          <p:cNvSpPr txBox="1"/>
          <p:nvPr/>
        </p:nvSpPr>
        <p:spPr>
          <a:xfrm>
            <a:off x="0" y="5836355"/>
            <a:ext cx="61120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FFFFFF"/>
                </a:solidFill>
              </a:rPr>
              <a:t>會議地點：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r>
              <a:rPr lang="zh-TW" altLang="en-US" sz="1400" dirty="0">
                <a:solidFill>
                  <a:srgbClr val="FFFFFF"/>
                </a:solidFill>
              </a:rPr>
              <a:t>林邊竹林村辦公室</a:t>
            </a:r>
            <a:br>
              <a:rPr lang="en-US" altLang="zh-TW" sz="1400" dirty="0">
                <a:solidFill>
                  <a:srgbClr val="FFFFFF"/>
                </a:solidFill>
              </a:rPr>
            </a:br>
            <a:r>
              <a:rPr lang="zh-TW" altLang="en-US" sz="1400" dirty="0">
                <a:solidFill>
                  <a:srgbClr val="FFFFFF"/>
                </a:solidFill>
              </a:rPr>
              <a:t>會議日期：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r>
              <a:rPr lang="en-US" altLang="zh-TW" sz="1400" dirty="0">
                <a:solidFill>
                  <a:srgbClr val="FFFFFF"/>
                </a:solidFill>
              </a:rPr>
              <a:t>2026</a:t>
            </a:r>
            <a:r>
              <a:rPr lang="zh-TW" altLang="en-US" sz="1400" dirty="0">
                <a:solidFill>
                  <a:srgbClr val="FFFFFF"/>
                </a:solidFill>
              </a:rPr>
              <a:t>年</a:t>
            </a:r>
            <a:r>
              <a:rPr lang="en-US" altLang="zh-TW" sz="1400" dirty="0">
                <a:solidFill>
                  <a:srgbClr val="FFFFFF"/>
                </a:solidFill>
              </a:rPr>
              <a:t>4</a:t>
            </a:r>
            <a:r>
              <a:rPr lang="zh-TW" altLang="en-US" sz="1400" dirty="0">
                <a:solidFill>
                  <a:srgbClr val="FFFFFF"/>
                </a:solidFill>
              </a:rPr>
              <a:t>月</a:t>
            </a:r>
            <a:r>
              <a:rPr lang="en-US" altLang="zh-TW" sz="1400" dirty="0">
                <a:solidFill>
                  <a:srgbClr val="FFFFFF"/>
                </a:solidFill>
              </a:rPr>
              <a:t>30</a:t>
            </a:r>
            <a:r>
              <a:rPr lang="zh-TW" altLang="en-US" sz="1400" dirty="0">
                <a:solidFill>
                  <a:srgbClr val="FFFFFF"/>
                </a:solidFill>
              </a:rPr>
              <a:t>日</a:t>
            </a:r>
            <a:r>
              <a:rPr lang="en-US" altLang="zh-TW" sz="1400" dirty="0">
                <a:solidFill>
                  <a:srgbClr val="FFFFFF"/>
                </a:solidFill>
              </a:rPr>
              <a:t>(</a:t>
            </a:r>
            <a:r>
              <a:rPr lang="zh-TW" altLang="en-US" sz="1400" dirty="0">
                <a:solidFill>
                  <a:srgbClr val="FFFFFF"/>
                </a:solidFill>
              </a:rPr>
              <a:t>星期四</a:t>
            </a:r>
            <a:r>
              <a:rPr lang="en-US" altLang="zh-TW" sz="1400" dirty="0">
                <a:solidFill>
                  <a:srgbClr val="FFFFFF"/>
                </a:solidFill>
              </a:rPr>
              <a:t>)</a:t>
            </a:r>
            <a:r>
              <a:rPr lang="zh-TW" altLang="en-US" sz="1400" dirty="0">
                <a:solidFill>
                  <a:srgbClr val="FFFFFF"/>
                </a:solidFill>
              </a:rPr>
              <a:t>上午</a:t>
            </a:r>
            <a:r>
              <a:rPr lang="en-US" altLang="zh-TW" sz="1400" dirty="0">
                <a:solidFill>
                  <a:srgbClr val="FFFFFF"/>
                </a:solidFill>
              </a:rPr>
              <a:t>10</a:t>
            </a:r>
            <a:r>
              <a:rPr lang="zh-TW" altLang="en-US" sz="1400" dirty="0">
                <a:solidFill>
                  <a:srgbClr val="FFFFFF"/>
                </a:solidFill>
              </a:rPr>
              <a:t>時整</a:t>
            </a:r>
          </a:p>
        </p:txBody>
      </p:sp>
    </p:spTree>
    <p:extLst>
      <p:ext uri="{BB962C8B-B14F-4D97-AF65-F5344CB8AC3E}">
        <p14:creationId xmlns:p14="http://schemas.microsoft.com/office/powerpoint/2010/main" val="251302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2" name="直線接點 291">
            <a:extLst>
              <a:ext uri="{FF2B5EF4-FFF2-40B4-BE49-F238E27FC236}">
                <a16:creationId xmlns:a16="http://schemas.microsoft.com/office/drawing/2014/main" id="{EDCB62F2-4B30-4560-BEA3-D3EC2D967854}"/>
              </a:ext>
            </a:extLst>
          </p:cNvPr>
          <p:cNvCxnSpPr>
            <a:cxnSpLocks/>
          </p:cNvCxnSpPr>
          <p:nvPr/>
        </p:nvCxnSpPr>
        <p:spPr>
          <a:xfrm flipH="1">
            <a:off x="2995719" y="2565094"/>
            <a:ext cx="13944" cy="128070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直線接點 298">
            <a:extLst>
              <a:ext uri="{FF2B5EF4-FFF2-40B4-BE49-F238E27FC236}">
                <a16:creationId xmlns:a16="http://schemas.microsoft.com/office/drawing/2014/main" id="{983CE77F-A071-7323-CD46-AF22A770B6EA}"/>
              </a:ext>
            </a:extLst>
          </p:cNvPr>
          <p:cNvCxnSpPr>
            <a:cxnSpLocks/>
            <a:endCxn id="228" idx="0"/>
          </p:cNvCxnSpPr>
          <p:nvPr/>
        </p:nvCxnSpPr>
        <p:spPr>
          <a:xfrm>
            <a:off x="593653" y="2539324"/>
            <a:ext cx="1" cy="249575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19A53510-CE81-5B22-436B-643D21D9D037}"/>
              </a:ext>
            </a:extLst>
          </p:cNvPr>
          <p:cNvCxnSpPr>
            <a:cxnSpLocks/>
          </p:cNvCxnSpPr>
          <p:nvPr/>
        </p:nvCxnSpPr>
        <p:spPr>
          <a:xfrm>
            <a:off x="2187495" y="2539655"/>
            <a:ext cx="9253" cy="128180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接點 145">
            <a:extLst>
              <a:ext uri="{FF2B5EF4-FFF2-40B4-BE49-F238E27FC236}">
                <a16:creationId xmlns:a16="http://schemas.microsoft.com/office/drawing/2014/main" id="{C56A3369-1DE2-3505-26DF-BACAACC2233E}"/>
              </a:ext>
            </a:extLst>
          </p:cNvPr>
          <p:cNvCxnSpPr>
            <a:cxnSpLocks/>
          </p:cNvCxnSpPr>
          <p:nvPr/>
        </p:nvCxnSpPr>
        <p:spPr>
          <a:xfrm>
            <a:off x="5782003" y="2499469"/>
            <a:ext cx="3861" cy="162198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線接點 286">
            <a:extLst>
              <a:ext uri="{FF2B5EF4-FFF2-40B4-BE49-F238E27FC236}">
                <a16:creationId xmlns:a16="http://schemas.microsoft.com/office/drawing/2014/main" id="{18145B7D-AD8A-AFD4-2579-F9BFE91CA896}"/>
              </a:ext>
            </a:extLst>
          </p:cNvPr>
          <p:cNvCxnSpPr>
            <a:cxnSpLocks/>
          </p:cNvCxnSpPr>
          <p:nvPr/>
        </p:nvCxnSpPr>
        <p:spPr>
          <a:xfrm>
            <a:off x="3856182" y="1299216"/>
            <a:ext cx="2847" cy="282223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圖片 67" descr="一張含有 圓形, 螢幕擷取畫面, 圖形, 設計 的圖片&#10;&#10;自動產生的描述">
            <a:extLst>
              <a:ext uri="{FF2B5EF4-FFF2-40B4-BE49-F238E27FC236}">
                <a16:creationId xmlns:a16="http://schemas.microsoft.com/office/drawing/2014/main" id="{9C9C9A46-C26C-37F1-0D80-F0AFC48EC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34" y="-1613750"/>
            <a:ext cx="3918786" cy="3918786"/>
          </a:xfrm>
          <a:prstGeom prst="rect">
            <a:avLst/>
          </a:prstGeom>
        </p:spPr>
      </p:pic>
      <p:cxnSp>
        <p:nvCxnSpPr>
          <p:cNvPr id="271" name="直線接點 270">
            <a:extLst>
              <a:ext uri="{FF2B5EF4-FFF2-40B4-BE49-F238E27FC236}">
                <a16:creationId xmlns:a16="http://schemas.microsoft.com/office/drawing/2014/main" id="{F7ED0255-3D24-46DE-238C-A2922B2A369F}"/>
              </a:ext>
            </a:extLst>
          </p:cNvPr>
          <p:cNvCxnSpPr>
            <a:cxnSpLocks/>
          </p:cNvCxnSpPr>
          <p:nvPr/>
        </p:nvCxnSpPr>
        <p:spPr>
          <a:xfrm>
            <a:off x="6847513" y="2488619"/>
            <a:ext cx="3023" cy="254646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矩形: 圓角 215">
            <a:extLst>
              <a:ext uri="{FF2B5EF4-FFF2-40B4-BE49-F238E27FC236}">
                <a16:creationId xmlns:a16="http://schemas.microsoft.com/office/drawing/2014/main" id="{8DEB5693-D227-D52B-37A1-3FCCEE372129}"/>
              </a:ext>
            </a:extLst>
          </p:cNvPr>
          <p:cNvSpPr/>
          <p:nvPr/>
        </p:nvSpPr>
        <p:spPr>
          <a:xfrm>
            <a:off x="6493283" y="3829378"/>
            <a:ext cx="729055" cy="950254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城市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發展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4826187-EC9E-6FB2-6A98-C7A3098EB7EA}"/>
              </a:ext>
            </a:extLst>
          </p:cNvPr>
          <p:cNvSpPr txBox="1"/>
          <p:nvPr/>
        </p:nvSpPr>
        <p:spPr>
          <a:xfrm>
            <a:off x="1469090" y="2973103"/>
            <a:ext cx="1777364" cy="177741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7880" marR="143510" lvl="0" indent="-440690" algn="l" defTabSz="914400" rtl="0" eaLnBrk="1" fontAlgn="auto" latinLnBrk="0" hangingPunct="1">
              <a:lnSpc>
                <a:spcPct val="101099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5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8E709F36-2432-1364-AA1F-E006C16028FE}"/>
              </a:ext>
            </a:extLst>
          </p:cNvPr>
          <p:cNvSpPr txBox="1"/>
          <p:nvPr/>
        </p:nvSpPr>
        <p:spPr>
          <a:xfrm>
            <a:off x="4360969" y="4246564"/>
            <a:ext cx="617220" cy="1910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Microsoft JhengHei"/>
              </a:rPr>
              <a:t>泓博能源</a:t>
            </a:r>
            <a:endParaRPr kumimoji="0" sz="115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sp>
        <p:nvSpPr>
          <p:cNvPr id="30" name="object 48">
            <a:extLst>
              <a:ext uri="{FF2B5EF4-FFF2-40B4-BE49-F238E27FC236}">
                <a16:creationId xmlns:a16="http://schemas.microsoft.com/office/drawing/2014/main" id="{731F5DEE-AC06-5822-B2B8-B841FA1C4010}"/>
              </a:ext>
            </a:extLst>
          </p:cNvPr>
          <p:cNvSpPr txBox="1"/>
          <p:nvPr/>
        </p:nvSpPr>
        <p:spPr>
          <a:xfrm>
            <a:off x="4368559" y="3874693"/>
            <a:ext cx="600710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16891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Microsoft JhengHei"/>
              </a:rPr>
              <a:t>O&amp;M</a:t>
            </a: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sp>
        <p:nvSpPr>
          <p:cNvPr id="42" name="object 60">
            <a:extLst>
              <a:ext uri="{FF2B5EF4-FFF2-40B4-BE49-F238E27FC236}">
                <a16:creationId xmlns:a16="http://schemas.microsoft.com/office/drawing/2014/main" id="{E6ED2EA4-E47C-0D9A-F3B9-224060E8DAB5}"/>
              </a:ext>
            </a:extLst>
          </p:cNvPr>
          <p:cNvSpPr txBox="1"/>
          <p:nvPr/>
        </p:nvSpPr>
        <p:spPr>
          <a:xfrm>
            <a:off x="2781890" y="3861125"/>
            <a:ext cx="639714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rPr>
              <a:t>Other projects 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sp>
        <p:nvSpPr>
          <p:cNvPr id="101" name="object 60">
            <a:extLst>
              <a:ext uri="{FF2B5EF4-FFF2-40B4-BE49-F238E27FC236}">
                <a16:creationId xmlns:a16="http://schemas.microsoft.com/office/drawing/2014/main" id="{600A8C7C-60ED-841B-443A-9EC9C2F8B499}"/>
              </a:ext>
            </a:extLst>
          </p:cNvPr>
          <p:cNvSpPr txBox="1"/>
          <p:nvPr/>
        </p:nvSpPr>
        <p:spPr>
          <a:xfrm>
            <a:off x="1049224" y="3836275"/>
            <a:ext cx="617461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rPr>
              <a:t>Executive Yuan’s 6.5 GW projects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15C30E9-8811-4C2C-5643-FB4CD6C0D751}"/>
              </a:ext>
            </a:extLst>
          </p:cNvPr>
          <p:cNvSpPr txBox="1"/>
          <p:nvPr/>
        </p:nvSpPr>
        <p:spPr>
          <a:xfrm>
            <a:off x="1062378" y="2881784"/>
            <a:ext cx="16005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+mn-cs"/>
              </a:rPr>
              <a:t>Assets  Management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6C444EB1-C1C6-E0DD-F562-E287DDE08FFD}"/>
              </a:ext>
            </a:extLst>
          </p:cNvPr>
          <p:cNvCxnSpPr>
            <a:cxnSpLocks/>
          </p:cNvCxnSpPr>
          <p:nvPr/>
        </p:nvCxnSpPr>
        <p:spPr>
          <a:xfrm>
            <a:off x="1401409" y="1289865"/>
            <a:ext cx="822850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1E2F6256-B1A8-6BC3-20E0-955411517973}"/>
              </a:ext>
            </a:extLst>
          </p:cNvPr>
          <p:cNvCxnSpPr>
            <a:cxnSpLocks/>
          </p:cNvCxnSpPr>
          <p:nvPr/>
        </p:nvCxnSpPr>
        <p:spPr>
          <a:xfrm>
            <a:off x="6289562" y="765292"/>
            <a:ext cx="614" cy="175190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008696D7-8B99-17A8-6698-14330954EA81}"/>
              </a:ext>
            </a:extLst>
          </p:cNvPr>
          <p:cNvCxnSpPr>
            <a:cxnSpLocks/>
          </p:cNvCxnSpPr>
          <p:nvPr/>
        </p:nvCxnSpPr>
        <p:spPr>
          <a:xfrm>
            <a:off x="9620386" y="1289865"/>
            <a:ext cx="0" cy="61493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601CF1FE-0CAE-40D8-4900-C920DC34C79C}"/>
              </a:ext>
            </a:extLst>
          </p:cNvPr>
          <p:cNvCxnSpPr>
            <a:cxnSpLocks/>
            <a:endCxn id="226" idx="0"/>
          </p:cNvCxnSpPr>
          <p:nvPr/>
        </p:nvCxnSpPr>
        <p:spPr>
          <a:xfrm flipH="1">
            <a:off x="1393198" y="1278598"/>
            <a:ext cx="8212" cy="255238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C994CF8A-62D0-7432-A18E-E2D2830E25CA}"/>
              </a:ext>
            </a:extLst>
          </p:cNvPr>
          <p:cNvCxnSpPr>
            <a:cxnSpLocks/>
          </p:cNvCxnSpPr>
          <p:nvPr/>
        </p:nvCxnSpPr>
        <p:spPr>
          <a:xfrm>
            <a:off x="593653" y="2555034"/>
            <a:ext cx="159384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BF2FB7FC-B59A-6042-822E-D2656D821EFF}"/>
              </a:ext>
            </a:extLst>
          </p:cNvPr>
          <p:cNvSpPr/>
          <p:nvPr/>
        </p:nvSpPr>
        <p:spPr>
          <a:xfrm>
            <a:off x="213742" y="2819359"/>
            <a:ext cx="809269" cy="604800"/>
          </a:xfrm>
          <a:prstGeom prst="roundRect">
            <a:avLst>
              <a:gd name="adj" fmla="val 25121"/>
            </a:avLst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Microsoft JhengHei"/>
              </a:rPr>
              <a:t>行政院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Microsoft JhengHei"/>
              </a:rPr>
              <a:t>6.5 GW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Microsoft JhengHei"/>
              </a:rPr>
              <a:t>專案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53D671C-3021-2258-61A9-A91E5A7FFE7F}"/>
              </a:ext>
            </a:extLst>
          </p:cNvPr>
          <p:cNvSpPr/>
          <p:nvPr/>
        </p:nvSpPr>
        <p:spPr>
          <a:xfrm>
            <a:off x="1043745" y="2822266"/>
            <a:ext cx="748250" cy="618718"/>
          </a:xfrm>
          <a:prstGeom prst="roundRect">
            <a:avLst>
              <a:gd name="adj" fmla="val 25121"/>
            </a:avLst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+mn-cs"/>
              </a:rPr>
              <a:t>屋頂型</a:t>
            </a:r>
            <a:endParaRPr kumimoji="0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77290BE9-24CD-8421-2F7E-425418E8E018}"/>
              </a:ext>
            </a:extLst>
          </p:cNvPr>
          <p:cNvSpPr/>
          <p:nvPr/>
        </p:nvSpPr>
        <p:spPr>
          <a:xfrm>
            <a:off x="1816131" y="2822266"/>
            <a:ext cx="762307" cy="601892"/>
          </a:xfrm>
          <a:prstGeom prst="roundRect">
            <a:avLst>
              <a:gd name="adj" fmla="val 25121"/>
            </a:avLst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Microsoft JhengHei"/>
              </a:rPr>
              <a:t>其他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sp>
        <p:nvSpPr>
          <p:cNvPr id="125" name="矩形: 圓角 124">
            <a:extLst>
              <a:ext uri="{FF2B5EF4-FFF2-40B4-BE49-F238E27FC236}">
                <a16:creationId xmlns:a16="http://schemas.microsoft.com/office/drawing/2014/main" id="{84FA81E4-BBAF-C1D8-3DA6-C44304383548}"/>
              </a:ext>
            </a:extLst>
          </p:cNvPr>
          <p:cNvSpPr/>
          <p:nvPr/>
        </p:nvSpPr>
        <p:spPr>
          <a:xfrm>
            <a:off x="2643741" y="2814997"/>
            <a:ext cx="714053" cy="609162"/>
          </a:xfrm>
          <a:prstGeom prst="roundRect">
            <a:avLst>
              <a:gd name="adj" fmla="val 25121"/>
            </a:avLst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+mn-cs"/>
              </a:rPr>
              <a:t>工程</a:t>
            </a:r>
            <a:endParaRPr kumimoji="0" lang="en-US" altLang="zh-TW" sz="1400" b="1" i="0" u="none" strike="noStrike" kern="1200" cap="none" spc="-1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+mn-cs"/>
              </a:rPr>
              <a:t>承包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28" name="矩形: 圓角 127">
            <a:extLst>
              <a:ext uri="{FF2B5EF4-FFF2-40B4-BE49-F238E27FC236}">
                <a16:creationId xmlns:a16="http://schemas.microsoft.com/office/drawing/2014/main" id="{36555D78-6EBF-F20B-BD56-569E6CD1B954}"/>
              </a:ext>
            </a:extLst>
          </p:cNvPr>
          <p:cNvSpPr/>
          <p:nvPr/>
        </p:nvSpPr>
        <p:spPr>
          <a:xfrm>
            <a:off x="3480565" y="2822266"/>
            <a:ext cx="776727" cy="602685"/>
          </a:xfrm>
          <a:prstGeom prst="roundRect">
            <a:avLst>
              <a:gd name="adj" fmla="val 25121"/>
            </a:avLst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Microsoft JhengHei"/>
              </a:rPr>
              <a:t>維運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cxnSp>
        <p:nvCxnSpPr>
          <p:cNvPr id="130" name="直線接點 129">
            <a:extLst>
              <a:ext uri="{FF2B5EF4-FFF2-40B4-BE49-F238E27FC236}">
                <a16:creationId xmlns:a16="http://schemas.microsoft.com/office/drawing/2014/main" id="{424B4723-1EBD-3168-A0E4-CBCAA94F0B6A}"/>
              </a:ext>
            </a:extLst>
          </p:cNvPr>
          <p:cNvCxnSpPr>
            <a:cxnSpLocks/>
          </p:cNvCxnSpPr>
          <p:nvPr/>
        </p:nvCxnSpPr>
        <p:spPr>
          <a:xfrm flipV="1">
            <a:off x="2995719" y="2552851"/>
            <a:ext cx="1760422" cy="218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FA83567D-F45C-3A7A-D2BD-482C3BF23663}"/>
              </a:ext>
            </a:extLst>
          </p:cNvPr>
          <p:cNvSpPr/>
          <p:nvPr/>
        </p:nvSpPr>
        <p:spPr>
          <a:xfrm>
            <a:off x="5458786" y="2814997"/>
            <a:ext cx="742781" cy="609161"/>
          </a:xfrm>
          <a:prstGeom prst="roundRect">
            <a:avLst>
              <a:gd name="adj" fmla="val 25121"/>
            </a:avLst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+mn-cs"/>
              </a:rPr>
              <a:t>AFC</a:t>
            </a:r>
          </a:p>
        </p:txBody>
      </p:sp>
      <p:sp>
        <p:nvSpPr>
          <p:cNvPr id="142" name="矩形: 圓角 141">
            <a:extLst>
              <a:ext uri="{FF2B5EF4-FFF2-40B4-BE49-F238E27FC236}">
                <a16:creationId xmlns:a16="http://schemas.microsoft.com/office/drawing/2014/main" id="{DAB2B8BB-138B-4B50-1C9B-4DBF0DF8A1E9}"/>
              </a:ext>
            </a:extLst>
          </p:cNvPr>
          <p:cNvSpPr/>
          <p:nvPr/>
        </p:nvSpPr>
        <p:spPr>
          <a:xfrm>
            <a:off x="6522468" y="2822267"/>
            <a:ext cx="742781" cy="601892"/>
          </a:xfrm>
          <a:prstGeom prst="roundRect">
            <a:avLst>
              <a:gd name="adj" fmla="val 25121"/>
            </a:avLst>
          </a:prstGeom>
          <a:solidFill>
            <a:srgbClr val="FFB7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ea"/>
                <a:cs typeface="Microsoft JhengHei"/>
              </a:rPr>
              <a:t>光儲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cxnSp>
        <p:nvCxnSpPr>
          <p:cNvPr id="143" name="直線接點 142">
            <a:extLst>
              <a:ext uri="{FF2B5EF4-FFF2-40B4-BE49-F238E27FC236}">
                <a16:creationId xmlns:a16="http://schemas.microsoft.com/office/drawing/2014/main" id="{3FD453F4-D5B9-4902-BC6B-1F401722D136}"/>
              </a:ext>
            </a:extLst>
          </p:cNvPr>
          <p:cNvCxnSpPr>
            <a:cxnSpLocks/>
          </p:cNvCxnSpPr>
          <p:nvPr/>
        </p:nvCxnSpPr>
        <p:spPr>
          <a:xfrm flipV="1">
            <a:off x="5782003" y="2499469"/>
            <a:ext cx="1060930" cy="792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7" name="矩形: 圓角 216">
            <a:extLst>
              <a:ext uri="{FF2B5EF4-FFF2-40B4-BE49-F238E27FC236}">
                <a16:creationId xmlns:a16="http://schemas.microsoft.com/office/drawing/2014/main" id="{64E9D030-28F3-BEA1-6B8A-F4D66DE910A3}"/>
              </a:ext>
            </a:extLst>
          </p:cNvPr>
          <p:cNvSpPr/>
          <p:nvPr/>
        </p:nvSpPr>
        <p:spPr>
          <a:xfrm>
            <a:off x="6496854" y="5026232"/>
            <a:ext cx="725484" cy="950308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寶興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能源</a:t>
            </a:r>
          </a:p>
        </p:txBody>
      </p:sp>
      <p:sp>
        <p:nvSpPr>
          <p:cNvPr id="218" name="矩形: 圓角 217">
            <a:extLst>
              <a:ext uri="{FF2B5EF4-FFF2-40B4-BE49-F238E27FC236}">
                <a16:creationId xmlns:a16="http://schemas.microsoft.com/office/drawing/2014/main" id="{C97C1E0D-8850-6BDA-A216-D0B5265A10D5}"/>
              </a:ext>
            </a:extLst>
          </p:cNvPr>
          <p:cNvSpPr/>
          <p:nvPr/>
        </p:nvSpPr>
        <p:spPr>
          <a:xfrm>
            <a:off x="5418928" y="3829377"/>
            <a:ext cx="729055" cy="950309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寶儲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能源</a:t>
            </a:r>
          </a:p>
        </p:txBody>
      </p:sp>
      <p:sp>
        <p:nvSpPr>
          <p:cNvPr id="224" name="矩形: 圓角 223">
            <a:extLst>
              <a:ext uri="{FF2B5EF4-FFF2-40B4-BE49-F238E27FC236}">
                <a16:creationId xmlns:a16="http://schemas.microsoft.com/office/drawing/2014/main" id="{4FD1D3FA-3761-F5A7-6338-73BE8DD10B93}"/>
              </a:ext>
            </a:extLst>
          </p:cNvPr>
          <p:cNvSpPr/>
          <p:nvPr/>
        </p:nvSpPr>
        <p:spPr>
          <a:xfrm>
            <a:off x="2634094" y="3836275"/>
            <a:ext cx="723249" cy="951278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寶陞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能源</a:t>
            </a:r>
          </a:p>
        </p:txBody>
      </p:sp>
      <p:sp>
        <p:nvSpPr>
          <p:cNvPr id="225" name="矩形: 圓角 224">
            <a:extLst>
              <a:ext uri="{FF2B5EF4-FFF2-40B4-BE49-F238E27FC236}">
                <a16:creationId xmlns:a16="http://schemas.microsoft.com/office/drawing/2014/main" id="{D4DA6405-1BA2-4592-EB86-CA5974DB1709}"/>
              </a:ext>
            </a:extLst>
          </p:cNvPr>
          <p:cNvSpPr/>
          <p:nvPr/>
        </p:nvSpPr>
        <p:spPr>
          <a:xfrm>
            <a:off x="1834006" y="3830982"/>
            <a:ext cx="725483" cy="951277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寶糖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能源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26" name="矩形: 圓角 225">
            <a:extLst>
              <a:ext uri="{FF2B5EF4-FFF2-40B4-BE49-F238E27FC236}">
                <a16:creationId xmlns:a16="http://schemas.microsoft.com/office/drawing/2014/main" id="{55A184F8-2A79-050C-D1BF-BDBCF634775B}"/>
              </a:ext>
            </a:extLst>
          </p:cNvPr>
          <p:cNvSpPr/>
          <p:nvPr/>
        </p:nvSpPr>
        <p:spPr>
          <a:xfrm>
            <a:off x="1033074" y="3830982"/>
            <a:ext cx="720247" cy="951277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寶發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能源</a:t>
            </a:r>
          </a:p>
        </p:txBody>
      </p:sp>
      <p:sp>
        <p:nvSpPr>
          <p:cNvPr id="227" name="矩形: 圓角 226">
            <a:extLst>
              <a:ext uri="{FF2B5EF4-FFF2-40B4-BE49-F238E27FC236}">
                <a16:creationId xmlns:a16="http://schemas.microsoft.com/office/drawing/2014/main" id="{EA4ADD7A-1BAE-4029-5049-C36BF357DC51}"/>
              </a:ext>
            </a:extLst>
          </p:cNvPr>
          <p:cNvSpPr/>
          <p:nvPr/>
        </p:nvSpPr>
        <p:spPr>
          <a:xfrm>
            <a:off x="230913" y="3861125"/>
            <a:ext cx="715526" cy="921134"/>
          </a:xfrm>
          <a:prstGeom prst="roundRect">
            <a:avLst>
              <a:gd name="adj" fmla="val 25121"/>
            </a:avLst>
          </a:prstGeom>
          <a:solidFill>
            <a:srgbClr val="ED7D31"/>
          </a:solidFill>
          <a:ln w="38100">
            <a:solidFill>
              <a:srgbClr val="ED7D3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FFFFFF"/>
                </a:solidFill>
                <a:latin typeface="+mn-ea"/>
              </a:rPr>
              <a:t>城市</a:t>
            </a:r>
            <a:endParaRPr lang="en-US" altLang="zh-TW" sz="1400" b="1" dirty="0">
              <a:solidFill>
                <a:srgbClr val="FFFFFF"/>
              </a:solidFill>
              <a:latin typeface="+mn-ea"/>
            </a:endParaRPr>
          </a:p>
          <a:p>
            <a:pPr algn="ctr"/>
            <a:r>
              <a:rPr lang="zh-TW" altLang="en-US" sz="1400" b="1" dirty="0">
                <a:solidFill>
                  <a:srgbClr val="FFFFFF"/>
                </a:solidFill>
                <a:latin typeface="+mn-ea"/>
              </a:rPr>
              <a:t>發展</a:t>
            </a:r>
          </a:p>
        </p:txBody>
      </p:sp>
      <p:sp>
        <p:nvSpPr>
          <p:cNvPr id="228" name="矩形: 圓角 227">
            <a:extLst>
              <a:ext uri="{FF2B5EF4-FFF2-40B4-BE49-F238E27FC236}">
                <a16:creationId xmlns:a16="http://schemas.microsoft.com/office/drawing/2014/main" id="{02067F6E-CFAE-B249-773D-E9C18C9B5301}"/>
              </a:ext>
            </a:extLst>
          </p:cNvPr>
          <p:cNvSpPr/>
          <p:nvPr/>
        </p:nvSpPr>
        <p:spPr>
          <a:xfrm>
            <a:off x="230912" y="5035079"/>
            <a:ext cx="725483" cy="951277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rgbClr val="0A2240"/>
                </a:solidFill>
                <a:latin typeface="+mn-ea"/>
              </a:rPr>
              <a:t>寶興</a:t>
            </a:r>
            <a:endParaRPr lang="en-US" altLang="zh-TW" sz="1400" b="1" dirty="0">
              <a:solidFill>
                <a:srgbClr val="0A2240"/>
              </a:solidFill>
              <a:latin typeface="+mn-ea"/>
            </a:endParaRPr>
          </a:p>
          <a:p>
            <a:pPr algn="ctr"/>
            <a:r>
              <a:rPr lang="zh-TW" altLang="en-US" sz="1400" b="1" dirty="0">
                <a:solidFill>
                  <a:srgbClr val="0A2240"/>
                </a:solidFill>
                <a:latin typeface="+mn-ea"/>
              </a:rPr>
              <a:t>能源</a:t>
            </a:r>
          </a:p>
        </p:txBody>
      </p:sp>
      <p:cxnSp>
        <p:nvCxnSpPr>
          <p:cNvPr id="284" name="直線接點 283">
            <a:extLst>
              <a:ext uri="{FF2B5EF4-FFF2-40B4-BE49-F238E27FC236}">
                <a16:creationId xmlns:a16="http://schemas.microsoft.com/office/drawing/2014/main" id="{B821C528-FC2A-7444-7873-380E243CB0FA}"/>
              </a:ext>
            </a:extLst>
          </p:cNvPr>
          <p:cNvCxnSpPr>
            <a:cxnSpLocks/>
          </p:cNvCxnSpPr>
          <p:nvPr/>
        </p:nvCxnSpPr>
        <p:spPr>
          <a:xfrm>
            <a:off x="4757245" y="2552851"/>
            <a:ext cx="0" cy="133754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矩形 426">
            <a:extLst>
              <a:ext uri="{FF2B5EF4-FFF2-40B4-BE49-F238E27FC236}">
                <a16:creationId xmlns:a16="http://schemas.microsoft.com/office/drawing/2014/main" id="{C6E68F23-4F71-0C85-3DD8-84596414E51C}"/>
              </a:ext>
            </a:extLst>
          </p:cNvPr>
          <p:cNvSpPr/>
          <p:nvPr/>
        </p:nvSpPr>
        <p:spPr>
          <a:xfrm>
            <a:off x="4949241" y="278553"/>
            <a:ext cx="2721504" cy="502921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+mn-cs"/>
              </a:rPr>
              <a:t>寶晶能源股份有公司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485F8047-27F7-E865-7CB3-A31B2CDF916E}"/>
              </a:ext>
            </a:extLst>
          </p:cNvPr>
          <p:cNvCxnSpPr>
            <a:cxnSpLocks/>
          </p:cNvCxnSpPr>
          <p:nvPr/>
        </p:nvCxnSpPr>
        <p:spPr>
          <a:xfrm>
            <a:off x="8231659" y="1295539"/>
            <a:ext cx="6588" cy="314210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3426BA34-6BD1-FB6B-1ECF-9816B72D6792}"/>
              </a:ext>
            </a:extLst>
          </p:cNvPr>
          <p:cNvSpPr/>
          <p:nvPr/>
        </p:nvSpPr>
        <p:spPr>
          <a:xfrm>
            <a:off x="7699321" y="2459851"/>
            <a:ext cx="1068335" cy="605583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寶隆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A028180A-9400-3B2C-175B-EAE4DEDBC6D0}"/>
              </a:ext>
            </a:extLst>
          </p:cNvPr>
          <p:cNvSpPr/>
          <p:nvPr/>
        </p:nvSpPr>
        <p:spPr>
          <a:xfrm>
            <a:off x="7708838" y="3387788"/>
            <a:ext cx="1058818" cy="605583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寶樹</a:t>
            </a: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2BB48D8D-CA52-5AFA-EE88-308A2B613C62}"/>
              </a:ext>
            </a:extLst>
          </p:cNvPr>
          <p:cNvSpPr/>
          <p:nvPr/>
        </p:nvSpPr>
        <p:spPr>
          <a:xfrm>
            <a:off x="7719354" y="4321692"/>
            <a:ext cx="1044643" cy="605583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寶亞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1A2A058-ED62-4CE2-92B7-B49415E7C474}"/>
              </a:ext>
            </a:extLst>
          </p:cNvPr>
          <p:cNvSpPr/>
          <p:nvPr/>
        </p:nvSpPr>
        <p:spPr>
          <a:xfrm>
            <a:off x="644271" y="1622459"/>
            <a:ext cx="1552471" cy="510370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+mn-cs"/>
              </a:rPr>
              <a:t>太陽能專案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C42378C-5282-DE1A-9F98-1ABE73858CE4}"/>
              </a:ext>
            </a:extLst>
          </p:cNvPr>
          <p:cNvSpPr/>
          <p:nvPr/>
        </p:nvSpPr>
        <p:spPr>
          <a:xfrm>
            <a:off x="2810555" y="1619864"/>
            <a:ext cx="2158100" cy="521246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+mn-cs"/>
              </a:rPr>
              <a:t>資產管理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A66E5CA-7DCA-577D-9C9A-6206A610292B}"/>
              </a:ext>
            </a:extLst>
          </p:cNvPr>
          <p:cNvSpPr/>
          <p:nvPr/>
        </p:nvSpPr>
        <p:spPr>
          <a:xfrm>
            <a:off x="5458787" y="1615949"/>
            <a:ext cx="1802602" cy="521247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+mn-cs"/>
              </a:rPr>
              <a:t>儲能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041F525F-D823-B530-D38E-4A1837B64042}"/>
              </a:ext>
            </a:extLst>
          </p:cNvPr>
          <p:cNvCxnSpPr>
            <a:cxnSpLocks/>
            <a:stCxn id="193" idx="1"/>
            <a:endCxn id="56" idx="3"/>
          </p:cNvCxnSpPr>
          <p:nvPr/>
        </p:nvCxnSpPr>
        <p:spPr>
          <a:xfrm flipH="1">
            <a:off x="10153518" y="1867946"/>
            <a:ext cx="551962" cy="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矩形: 圓角 192">
            <a:extLst>
              <a:ext uri="{FF2B5EF4-FFF2-40B4-BE49-F238E27FC236}">
                <a16:creationId xmlns:a16="http://schemas.microsoft.com/office/drawing/2014/main" id="{0B0D50D8-B171-E22B-4DA7-15F9A0B6E59C}"/>
              </a:ext>
            </a:extLst>
          </p:cNvPr>
          <p:cNvSpPr/>
          <p:nvPr/>
        </p:nvSpPr>
        <p:spPr>
          <a:xfrm>
            <a:off x="10705480" y="1565154"/>
            <a:ext cx="1249658" cy="605583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0A2240"/>
                </a:solidFill>
                <a:latin typeface="+mn-ea"/>
              </a:rPr>
              <a:t>寶富電力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FDD843B3-576F-7756-7649-3D6AE28F023A}"/>
              </a:ext>
            </a:extLst>
          </p:cNvPr>
          <p:cNvSpPr/>
          <p:nvPr/>
        </p:nvSpPr>
        <p:spPr>
          <a:xfrm>
            <a:off x="9106303" y="1592189"/>
            <a:ext cx="1047215" cy="551515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" marR="0" lvl="0" indent="0" algn="ctr" defTabSz="914400" rtl="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rPr>
              <a:t>售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+mn-cs"/>
              </a:rPr>
              <a:t>電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4" name="矩形: 圓角 193">
            <a:extLst>
              <a:ext uri="{FF2B5EF4-FFF2-40B4-BE49-F238E27FC236}">
                <a16:creationId xmlns:a16="http://schemas.microsoft.com/office/drawing/2014/main" id="{F49F0B6C-182B-D04A-497F-83B650E30030}"/>
              </a:ext>
            </a:extLst>
          </p:cNvPr>
          <p:cNvSpPr/>
          <p:nvPr/>
        </p:nvSpPr>
        <p:spPr>
          <a:xfrm>
            <a:off x="10695702" y="2455754"/>
            <a:ext cx="1249658" cy="605583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0A2240"/>
                </a:solidFill>
                <a:latin typeface="+mn-ea"/>
              </a:rPr>
              <a:t>寶威科技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7D54719-432B-B006-4CEE-2E060204877A}"/>
              </a:ext>
            </a:extLst>
          </p:cNvPr>
          <p:cNvCxnSpPr>
            <a:cxnSpLocks/>
            <a:stCxn id="194" idx="1"/>
            <a:endCxn id="231" idx="3"/>
          </p:cNvCxnSpPr>
          <p:nvPr/>
        </p:nvCxnSpPr>
        <p:spPr>
          <a:xfrm flipH="1" flipV="1">
            <a:off x="10159462" y="2756160"/>
            <a:ext cx="536240" cy="238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矩形 230">
            <a:extLst>
              <a:ext uri="{FF2B5EF4-FFF2-40B4-BE49-F238E27FC236}">
                <a16:creationId xmlns:a16="http://schemas.microsoft.com/office/drawing/2014/main" id="{90898028-5112-6F03-88BE-E1F0EE0D4442}"/>
              </a:ext>
            </a:extLst>
          </p:cNvPr>
          <p:cNvSpPr/>
          <p:nvPr/>
        </p:nvSpPr>
        <p:spPr>
          <a:xfrm>
            <a:off x="9107084" y="2504699"/>
            <a:ext cx="1052378" cy="502921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" marR="0" lvl="0" indent="0" algn="ctr" defTabSz="914400" rtl="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rPr>
              <a:t>EMS 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3946DA-109C-AC6C-C692-C0F630DF7D1F}"/>
              </a:ext>
            </a:extLst>
          </p:cNvPr>
          <p:cNvGrpSpPr/>
          <p:nvPr/>
        </p:nvGrpSpPr>
        <p:grpSpPr>
          <a:xfrm>
            <a:off x="9107084" y="3289959"/>
            <a:ext cx="2838269" cy="605583"/>
            <a:chOff x="9108141" y="3478859"/>
            <a:chExt cx="2838269" cy="605583"/>
          </a:xfrm>
        </p:grpSpPr>
        <p:sp>
          <p:nvSpPr>
            <p:cNvPr id="195" name="矩形: 圓角 194">
              <a:extLst>
                <a:ext uri="{FF2B5EF4-FFF2-40B4-BE49-F238E27FC236}">
                  <a16:creationId xmlns:a16="http://schemas.microsoft.com/office/drawing/2014/main" id="{C48BDB63-F942-DBE0-CBBF-267644575084}"/>
                </a:ext>
              </a:extLst>
            </p:cNvPr>
            <p:cNvSpPr/>
            <p:nvPr/>
          </p:nvSpPr>
          <p:spPr>
            <a:xfrm>
              <a:off x="10696752" y="3478859"/>
              <a:ext cx="1249658" cy="605583"/>
            </a:xfrm>
            <a:prstGeom prst="roundRect">
              <a:avLst>
                <a:gd name="adj" fmla="val 25121"/>
              </a:avLst>
            </a:prstGeom>
            <a:solidFill>
              <a:srgbClr val="BFBFBF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+mn-ea"/>
                  <a:cs typeface="+mn-cs"/>
                </a:rPr>
                <a:t>寶樹林業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3717D169-252C-75C8-FCF7-8B28177D3DD9}"/>
                </a:ext>
              </a:extLst>
            </p:cNvPr>
            <p:cNvCxnSpPr>
              <a:cxnSpLocks/>
              <a:stCxn id="195" idx="1"/>
              <a:endCxn id="232" idx="3"/>
            </p:cNvCxnSpPr>
            <p:nvPr/>
          </p:nvCxnSpPr>
          <p:spPr>
            <a:xfrm flipH="1" flipV="1">
              <a:off x="10160520" y="3779191"/>
              <a:ext cx="536232" cy="246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矩形 231">
              <a:extLst>
                <a:ext uri="{FF2B5EF4-FFF2-40B4-BE49-F238E27FC236}">
                  <a16:creationId xmlns:a16="http://schemas.microsoft.com/office/drawing/2014/main" id="{CB9B6F84-CAC3-22D4-E04F-042A13537127}"/>
                </a:ext>
              </a:extLst>
            </p:cNvPr>
            <p:cNvSpPr/>
            <p:nvPr/>
          </p:nvSpPr>
          <p:spPr>
            <a:xfrm>
              <a:off x="9108141" y="3527730"/>
              <a:ext cx="1052379" cy="502921"/>
            </a:xfrm>
            <a:prstGeom prst="rect">
              <a:avLst/>
            </a:prstGeom>
            <a:solidFill>
              <a:srgbClr val="F08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7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89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4EC"/>
                  </a:solidFill>
                  <a:effectLst/>
                  <a:uLnTx/>
                  <a:uFillTx/>
                  <a:latin typeface="+mn-ea"/>
                  <a:cs typeface="Microsoft JhengHei"/>
                </a:rPr>
                <a:t>碳權交易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C47F153-3450-1B6B-61C7-AF33012092B2}"/>
              </a:ext>
            </a:extLst>
          </p:cNvPr>
          <p:cNvGrpSpPr/>
          <p:nvPr/>
        </p:nvGrpSpPr>
        <p:grpSpPr>
          <a:xfrm>
            <a:off x="9117600" y="4124164"/>
            <a:ext cx="2837538" cy="605583"/>
            <a:chOff x="9118657" y="4365468"/>
            <a:chExt cx="2837538" cy="605583"/>
          </a:xfrm>
        </p:grpSpPr>
        <p:sp>
          <p:nvSpPr>
            <p:cNvPr id="196" name="矩形: 圓角 195">
              <a:extLst>
                <a:ext uri="{FF2B5EF4-FFF2-40B4-BE49-F238E27FC236}">
                  <a16:creationId xmlns:a16="http://schemas.microsoft.com/office/drawing/2014/main" id="{BFE97767-E471-0BEE-AD78-1CC233DD2CB6}"/>
                </a:ext>
              </a:extLst>
            </p:cNvPr>
            <p:cNvSpPr/>
            <p:nvPr/>
          </p:nvSpPr>
          <p:spPr>
            <a:xfrm>
              <a:off x="10706537" y="4365468"/>
              <a:ext cx="1249658" cy="605583"/>
            </a:xfrm>
            <a:prstGeom prst="roundRect">
              <a:avLst>
                <a:gd name="adj" fmla="val 25121"/>
              </a:avLst>
            </a:prstGeom>
            <a:solidFill>
              <a:srgbClr val="BFBFBF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+mn-ea"/>
                  <a:cs typeface="+mn-cs"/>
                </a:rPr>
                <a:t>寶鯨風能</a:t>
              </a:r>
            </a:p>
          </p:txBody>
        </p: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BF46EE6F-388D-C7B9-F838-9AE931343C64}"/>
                </a:ext>
              </a:extLst>
            </p:cNvPr>
            <p:cNvCxnSpPr>
              <a:cxnSpLocks/>
              <a:stCxn id="196" idx="1"/>
              <a:endCxn id="234" idx="3"/>
            </p:cNvCxnSpPr>
            <p:nvPr/>
          </p:nvCxnSpPr>
          <p:spPr>
            <a:xfrm flipH="1">
              <a:off x="10199938" y="4668260"/>
              <a:ext cx="506599" cy="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2F9ED7FD-C524-2E8E-0737-FFB996E2FD19}"/>
                </a:ext>
              </a:extLst>
            </p:cNvPr>
            <p:cNvSpPr/>
            <p:nvPr/>
          </p:nvSpPr>
          <p:spPr>
            <a:xfrm>
              <a:off x="9118657" y="4416800"/>
              <a:ext cx="1081281" cy="502921"/>
            </a:xfrm>
            <a:prstGeom prst="rect">
              <a:avLst/>
            </a:prstGeom>
            <a:solidFill>
              <a:srgbClr val="F08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7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89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4EC"/>
                  </a:solidFill>
                  <a:effectLst/>
                  <a:uLnTx/>
                  <a:uFillTx/>
                  <a:latin typeface="+mn-ea"/>
                  <a:cs typeface="Microsoft JhengHei"/>
                </a:rPr>
                <a:t>風能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6E92198-7D65-F4B0-E94A-C9C73F22E84D}"/>
              </a:ext>
            </a:extLst>
          </p:cNvPr>
          <p:cNvGrpSpPr/>
          <p:nvPr/>
        </p:nvGrpSpPr>
        <p:grpSpPr>
          <a:xfrm>
            <a:off x="9107084" y="4958369"/>
            <a:ext cx="2838269" cy="605583"/>
            <a:chOff x="9108141" y="5260896"/>
            <a:chExt cx="2838269" cy="605583"/>
          </a:xfrm>
        </p:grpSpPr>
        <p:sp>
          <p:nvSpPr>
            <p:cNvPr id="197" name="矩形: 圓角 196">
              <a:extLst>
                <a:ext uri="{FF2B5EF4-FFF2-40B4-BE49-F238E27FC236}">
                  <a16:creationId xmlns:a16="http://schemas.microsoft.com/office/drawing/2014/main" id="{9E18186C-36E3-A243-5C58-C4720A8CCF0C}"/>
                </a:ext>
              </a:extLst>
            </p:cNvPr>
            <p:cNvSpPr/>
            <p:nvPr/>
          </p:nvSpPr>
          <p:spPr>
            <a:xfrm>
              <a:off x="10696752" y="5260896"/>
              <a:ext cx="1249658" cy="605583"/>
            </a:xfrm>
            <a:prstGeom prst="roundRect">
              <a:avLst>
                <a:gd name="adj" fmla="val 25121"/>
              </a:avLst>
            </a:prstGeom>
            <a:solidFill>
              <a:srgbClr val="BFBFBF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+mn-ea"/>
                  <a:cs typeface="+mn-cs"/>
                </a:rPr>
                <a:t>寶陞能源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10BCA2CB-8BA7-64DF-2E8C-7B974678B817}"/>
                </a:ext>
              </a:extLst>
            </p:cNvPr>
            <p:cNvCxnSpPr>
              <a:cxnSpLocks/>
              <a:stCxn id="197" idx="1"/>
              <a:endCxn id="237" idx="3"/>
            </p:cNvCxnSpPr>
            <p:nvPr/>
          </p:nvCxnSpPr>
          <p:spPr>
            <a:xfrm flipH="1" flipV="1">
              <a:off x="10215765" y="5557329"/>
              <a:ext cx="480987" cy="6359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0F02AEF1-AF69-A731-C17F-4F6F76D62BDF}"/>
                </a:ext>
              </a:extLst>
            </p:cNvPr>
            <p:cNvSpPr/>
            <p:nvPr/>
          </p:nvSpPr>
          <p:spPr>
            <a:xfrm>
              <a:off x="9108141" y="5305868"/>
              <a:ext cx="1107624" cy="502921"/>
            </a:xfrm>
            <a:prstGeom prst="rect">
              <a:avLst/>
            </a:prstGeom>
            <a:solidFill>
              <a:srgbClr val="F08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7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89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4EC"/>
                  </a:solidFill>
                  <a:effectLst/>
                  <a:uLnTx/>
                  <a:uFillTx/>
                  <a:latin typeface="+mn-ea"/>
                  <a:cs typeface="Microsoft JhengHei"/>
                </a:rPr>
                <a:t>代理業務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2680E5B3-C700-4435-A38C-C401B4F56C44}"/>
              </a:ext>
            </a:extLst>
          </p:cNvPr>
          <p:cNvSpPr/>
          <p:nvPr/>
        </p:nvSpPr>
        <p:spPr>
          <a:xfrm>
            <a:off x="7699321" y="1604160"/>
            <a:ext cx="1064676" cy="539544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" marR="0" lvl="0" indent="0" algn="ctr" defTabSz="914400" rtl="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rPr>
              <a:t>農林專案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21" name="矩形: 圓角 220">
            <a:extLst>
              <a:ext uri="{FF2B5EF4-FFF2-40B4-BE49-F238E27FC236}">
                <a16:creationId xmlns:a16="http://schemas.microsoft.com/office/drawing/2014/main" id="{21CFC4AB-915D-EC33-86DA-F62A1A186DEE}"/>
              </a:ext>
            </a:extLst>
          </p:cNvPr>
          <p:cNvSpPr/>
          <p:nvPr/>
        </p:nvSpPr>
        <p:spPr>
          <a:xfrm>
            <a:off x="4391367" y="3829377"/>
            <a:ext cx="743555" cy="951277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寶農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企業</a:t>
            </a:r>
          </a:p>
        </p:txBody>
      </p:sp>
      <p:sp>
        <p:nvSpPr>
          <p:cNvPr id="127" name="矩形: 圓角 126">
            <a:extLst>
              <a:ext uri="{FF2B5EF4-FFF2-40B4-BE49-F238E27FC236}">
                <a16:creationId xmlns:a16="http://schemas.microsoft.com/office/drawing/2014/main" id="{93570060-9A2F-4272-6FBB-0EA7DB129C26}"/>
              </a:ext>
            </a:extLst>
          </p:cNvPr>
          <p:cNvSpPr/>
          <p:nvPr/>
        </p:nvSpPr>
        <p:spPr>
          <a:xfrm>
            <a:off x="4382424" y="2824946"/>
            <a:ext cx="740011" cy="604800"/>
          </a:xfrm>
          <a:prstGeom prst="roundRect">
            <a:avLst>
              <a:gd name="adj" fmla="val 251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Microsoft JhengHei"/>
              </a:rPr>
              <a:t>農業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pic>
        <p:nvPicPr>
          <p:cNvPr id="82" name="圖片 81">
            <a:extLst>
              <a:ext uri="{FF2B5EF4-FFF2-40B4-BE49-F238E27FC236}">
                <a16:creationId xmlns:a16="http://schemas.microsoft.com/office/drawing/2014/main" id="{DC758D72-50F9-D242-B31A-3EFD78035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1255037" y="-134218"/>
            <a:ext cx="846960" cy="1176945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B268D882-D453-5479-81A8-6D3DA8A4C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1084638" y="-288685"/>
            <a:ext cx="846960" cy="1176945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DD700042-268A-D08F-BB14-5B50E1221D8A}"/>
              </a:ext>
            </a:extLst>
          </p:cNvPr>
          <p:cNvSpPr/>
          <p:nvPr/>
        </p:nvSpPr>
        <p:spPr>
          <a:xfrm>
            <a:off x="3357343" y="5428632"/>
            <a:ext cx="376457" cy="128697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BAC0E0C-31E9-AC78-EEC7-F9A6A44EF958}"/>
              </a:ext>
            </a:extLst>
          </p:cNvPr>
          <p:cNvSpPr/>
          <p:nvPr/>
        </p:nvSpPr>
        <p:spPr>
          <a:xfrm>
            <a:off x="10705479" y="5792572"/>
            <a:ext cx="1249658" cy="605583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rgbClr val="0A2240"/>
                </a:solidFill>
                <a:latin typeface="+mn-ea"/>
              </a:rPr>
              <a:t>Ina Energy Australia Pty., Ltd</a:t>
            </a:r>
            <a:r>
              <a:rPr lang="en-US" altLang="zh-TW" sz="1400" b="1" dirty="0">
                <a:solidFill>
                  <a:srgbClr val="0A2240"/>
                </a:solidFill>
                <a:latin typeface="+mn-ea"/>
              </a:rPr>
              <a:t>.</a:t>
            </a:r>
            <a:endParaRPr lang="zh-TW" altLang="en-US" sz="1400" b="1" dirty="0">
              <a:solidFill>
                <a:srgbClr val="0A2240"/>
              </a:solidFill>
              <a:latin typeface="+mn-ea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7B57D418-3F11-1ABE-BC1F-D770A427AEB9}"/>
              </a:ext>
            </a:extLst>
          </p:cNvPr>
          <p:cNvCxnSpPr>
            <a:cxnSpLocks/>
            <a:stCxn id="23" idx="1"/>
            <a:endCxn id="25" idx="3"/>
          </p:cNvCxnSpPr>
          <p:nvPr/>
        </p:nvCxnSpPr>
        <p:spPr>
          <a:xfrm flipH="1" flipV="1">
            <a:off x="10199896" y="6089005"/>
            <a:ext cx="505583" cy="63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4820043E-6CDC-40C7-04DB-70C576A3DD68}"/>
              </a:ext>
            </a:extLst>
          </p:cNvPr>
          <p:cNvSpPr/>
          <p:nvPr/>
        </p:nvSpPr>
        <p:spPr>
          <a:xfrm>
            <a:off x="9092272" y="5837544"/>
            <a:ext cx="1107624" cy="502921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" marR="0" lvl="0" indent="0" algn="ctr" defTabSz="914400" rtl="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4EC"/>
                </a:solidFill>
                <a:effectLst/>
                <a:uLnTx/>
                <a:uFillTx/>
                <a:latin typeface="+mn-ea"/>
                <a:cs typeface="Microsoft JhengHei"/>
              </a:rPr>
              <a:t>澳洲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Microsoft JhengHei"/>
            </a:endParaRPr>
          </a:p>
        </p:txBody>
      </p:sp>
      <p:sp>
        <p:nvSpPr>
          <p:cNvPr id="37" name="投影片編號版面配置區 1">
            <a:extLst>
              <a:ext uri="{FF2B5EF4-FFF2-40B4-BE49-F238E27FC236}">
                <a16:creationId xmlns:a16="http://schemas.microsoft.com/office/drawing/2014/main" id="{ED311725-7925-5010-466D-395B6070824A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10</a:t>
            </a:fld>
            <a:endParaRPr lang="zh-TW" altLang="en-US" dirty="0">
              <a:latin typeface="Noto Sans TC"/>
              <a:ea typeface="Noto Sans TC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A97D45E-92D5-CE0D-E274-17919A2FAC9A}"/>
              </a:ext>
            </a:extLst>
          </p:cNvPr>
          <p:cNvSpPr/>
          <p:nvPr/>
        </p:nvSpPr>
        <p:spPr>
          <a:xfrm>
            <a:off x="3489833" y="3836275"/>
            <a:ext cx="735706" cy="951278"/>
          </a:xfrm>
          <a:prstGeom prst="roundRect">
            <a:avLst>
              <a:gd name="adj" fmla="val 25121"/>
            </a:avLst>
          </a:prstGeom>
          <a:solidFill>
            <a:srgbClr val="BFBFBF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寶</a:t>
            </a:r>
            <a:r>
              <a:rPr lang="zh-TW" altLang="en-US" sz="1400" b="1" dirty="0">
                <a:solidFill>
                  <a:srgbClr val="0A2240"/>
                </a:solidFill>
                <a:latin typeface="+mn-ea"/>
              </a:rPr>
              <a:t>運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能源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765C89-05EC-1A06-A124-7F4390332E85}"/>
              </a:ext>
            </a:extLst>
          </p:cNvPr>
          <p:cNvSpPr txBox="1"/>
          <p:nvPr/>
        </p:nvSpPr>
        <p:spPr>
          <a:xfrm>
            <a:off x="398257" y="235782"/>
            <a:ext cx="2398998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ts val="4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  <a:ea typeface="Noto Sans TC"/>
              </a:rPr>
              <a:t>集團架構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ea typeface="Noto Sans TC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2E6ECBB-F02C-060B-AA4E-3A768F31C300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頁尾版面配置區 5">
            <a:extLst>
              <a:ext uri="{FF2B5EF4-FFF2-40B4-BE49-F238E27FC236}">
                <a16:creationId xmlns:a16="http://schemas.microsoft.com/office/drawing/2014/main" id="{97311D21-9FC2-EB68-40D2-D4A8A605204C}"/>
              </a:ext>
            </a:extLst>
          </p:cNvPr>
          <p:cNvSpPr txBox="1">
            <a:spLocks/>
          </p:cNvSpPr>
          <p:nvPr/>
        </p:nvSpPr>
        <p:spPr>
          <a:xfrm>
            <a:off x="3359999" y="6492875"/>
            <a:ext cx="54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050" dirty="0">
                <a:solidFill>
                  <a:schemeClr val="bg2"/>
                </a:solidFill>
                <a:latin typeface="+mn-ea"/>
              </a:rPr>
              <a:t>Confidential &amp; Proprietary – Ina Energy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26C8D6A-026B-8ACD-09DB-D56F043E1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8" y="3740007"/>
            <a:ext cx="963251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4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B2ACEB1-8357-14D0-F3AE-F54C352D1856}"/>
              </a:ext>
            </a:extLst>
          </p:cNvPr>
          <p:cNvSpPr txBox="1"/>
          <p:nvPr/>
        </p:nvSpPr>
        <p:spPr>
          <a:xfrm>
            <a:off x="7168367" y="2828835"/>
            <a:ext cx="4381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專案概要</a:t>
            </a: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7366022B-17B6-E379-4A85-8E9772E21931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11</a:t>
            </a:fld>
            <a:endParaRPr lang="zh-TW" altLang="en-US" dirty="0">
              <a:latin typeface="Noto Sans TC"/>
              <a:ea typeface="Noto Sans TC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AB170A9-7423-CA35-02E7-9F26CE960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8F202-03D5-3E83-4BD4-79C7D3201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6172B8D-81F8-B8FA-3FFF-CA356B5CFDD2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8CDF8419-6EB2-A668-A957-8911610B3A28}"/>
              </a:ext>
            </a:extLst>
          </p:cNvPr>
          <p:cNvSpPr/>
          <p:nvPr/>
        </p:nvSpPr>
        <p:spPr>
          <a:xfrm>
            <a:off x="804869" y="5059732"/>
            <a:ext cx="1440000" cy="5429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2026</a:t>
            </a:r>
            <a:r>
              <a:rPr kumimoji="1" lang="zh-TW" altLang="en-US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年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A91EB554-F876-5AF0-9214-3B833F5FA3CB}"/>
              </a:ext>
            </a:extLst>
          </p:cNvPr>
          <p:cNvSpPr/>
          <p:nvPr/>
        </p:nvSpPr>
        <p:spPr>
          <a:xfrm>
            <a:off x="148793" y="3166561"/>
            <a:ext cx="2752153" cy="14978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10</a:t>
            </a:r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月 取得籌設或擴建許可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en-US" altLang="zh-TW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11</a:t>
            </a:r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月 取得再生能源發電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          設備同意備案文件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7C0F2359-E1A8-F5D0-5748-DCA35D1B7122}"/>
              </a:ext>
            </a:extLst>
          </p:cNvPr>
          <p:cNvSpPr/>
          <p:nvPr/>
        </p:nvSpPr>
        <p:spPr>
          <a:xfrm>
            <a:off x="3706325" y="5059732"/>
            <a:ext cx="1440000" cy="5429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2027</a:t>
            </a:r>
            <a:r>
              <a:rPr kumimoji="1" lang="zh-TW" altLang="en-US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年</a:t>
            </a: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5BE104FE-F2E5-C79B-ABF9-5F67DA10B445}"/>
              </a:ext>
            </a:extLst>
          </p:cNvPr>
          <p:cNvSpPr/>
          <p:nvPr/>
        </p:nvSpPr>
        <p:spPr>
          <a:xfrm>
            <a:off x="3028357" y="3166561"/>
            <a:ext cx="2923347" cy="14978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１月 取得台電初步協商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３月 簽訂購售電合約</a:t>
            </a:r>
            <a:br>
              <a:rPr kumimoji="1" lang="en-US" altLang="zh-TW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</a:br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５月 完成用地變更編定興辦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          事業或容許申請</a:t>
            </a:r>
            <a:br>
              <a:rPr kumimoji="1" lang="en-US" altLang="zh-TW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</a:br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５月 取得台電細部協商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68EAA016-7D0B-59E4-AA16-8C4E06B9EE24}"/>
              </a:ext>
            </a:extLst>
          </p:cNvPr>
          <p:cNvSpPr/>
          <p:nvPr/>
        </p:nvSpPr>
        <p:spPr>
          <a:xfrm>
            <a:off x="6779815" y="5025245"/>
            <a:ext cx="1440000" cy="5429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2027</a:t>
            </a:r>
            <a:r>
              <a:rPr kumimoji="1" lang="zh-TW" altLang="en-US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年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E8A06FDD-650C-E60B-A159-AC7C0119AB41}"/>
              </a:ext>
            </a:extLst>
          </p:cNvPr>
          <p:cNvSpPr/>
          <p:nvPr/>
        </p:nvSpPr>
        <p:spPr>
          <a:xfrm>
            <a:off x="6096000" y="3166561"/>
            <a:ext cx="2807704" cy="14978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９月 取得施工許可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９月 開工日期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９月 現場施工組裝日期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8F976231-E81D-4303-EDF8-94D5D4D2DABA}"/>
              </a:ext>
            </a:extLst>
          </p:cNvPr>
          <p:cNvSpPr/>
          <p:nvPr/>
        </p:nvSpPr>
        <p:spPr>
          <a:xfrm>
            <a:off x="9823115" y="5059732"/>
            <a:ext cx="1440000" cy="5429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n-ea"/>
                <a:cs typeface="Times New Roman" panose="02020603050405020304" pitchFamily="18" charset="0"/>
              </a:rPr>
              <a:t>2028</a:t>
            </a:r>
            <a:r>
              <a:rPr kumimoji="1" lang="zh-TW" altLang="en-US" dirty="0">
                <a:latin typeface="+mn-ea"/>
                <a:cs typeface="Times New Roman" panose="02020603050405020304" pitchFamily="18" charset="0"/>
              </a:rPr>
              <a:t>年</a:t>
            </a: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0A54814D-CF50-352B-C83F-939A324896D5}"/>
              </a:ext>
            </a:extLst>
          </p:cNvPr>
          <p:cNvSpPr/>
          <p:nvPr/>
        </p:nvSpPr>
        <p:spPr>
          <a:xfrm>
            <a:off x="9031115" y="3166561"/>
            <a:ext cx="3024000" cy="14978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１月 完成電源引接線工程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２月 完成併聯試運轉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７月 完成申請竣工查驗</a:t>
            </a:r>
            <a:endParaRPr kumimoji="1" lang="en-US" altLang="zh-TW" sz="1600" dirty="0">
              <a:solidFill>
                <a:srgbClr val="FFFFFF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kumimoji="1" lang="zh-TW" altLang="en-US" sz="16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８月 取得電業執照並正式商轉</a:t>
            </a:r>
          </a:p>
        </p:txBody>
      </p:sp>
      <p:pic>
        <p:nvPicPr>
          <p:cNvPr id="4" name="圖片 3" descr="一張含有 螢幕擷取畫面, 圖形, 標誌, 平面設計 的圖片&#10;&#10;AI 產生的內容可能不正確。">
            <a:extLst>
              <a:ext uri="{FF2B5EF4-FFF2-40B4-BE49-F238E27FC236}">
                <a16:creationId xmlns:a16="http://schemas.microsoft.com/office/drawing/2014/main" id="{C9483681-324D-1E65-20CC-963664AA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140" b="57423"/>
          <a:stretch>
            <a:fillRect/>
          </a:stretch>
        </p:blipFill>
        <p:spPr>
          <a:xfrm>
            <a:off x="168776" y="927660"/>
            <a:ext cx="2615551" cy="2147380"/>
          </a:xfrm>
          <a:prstGeom prst="rect">
            <a:avLst/>
          </a:prstGeom>
        </p:spPr>
      </p:pic>
      <p:pic>
        <p:nvPicPr>
          <p:cNvPr id="5" name="圖片 4" descr="一張含有 螢幕擷取畫面, 圖形, 標誌, 平面設計 的圖片&#10;&#10;AI 產生的內容可能不正確。">
            <a:extLst>
              <a:ext uri="{FF2B5EF4-FFF2-40B4-BE49-F238E27FC236}">
                <a16:creationId xmlns:a16="http://schemas.microsoft.com/office/drawing/2014/main" id="{43D6F805-7B84-B61D-69EB-EF164423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0" t="44851" r="50832" b="15645"/>
          <a:stretch>
            <a:fillRect/>
          </a:stretch>
        </p:blipFill>
        <p:spPr>
          <a:xfrm>
            <a:off x="6405943" y="927660"/>
            <a:ext cx="2187744" cy="2034111"/>
          </a:xfrm>
          <a:prstGeom prst="rect">
            <a:avLst/>
          </a:prstGeom>
        </p:spPr>
      </p:pic>
      <p:pic>
        <p:nvPicPr>
          <p:cNvPr id="7" name="圖片 6" descr="一張含有 螢幕擷取畫面, 圖形, 標誌, 平面設計 的圖片&#10;&#10;AI 產生的內容可能不正確。">
            <a:extLst>
              <a:ext uri="{FF2B5EF4-FFF2-40B4-BE49-F238E27FC236}">
                <a16:creationId xmlns:a16="http://schemas.microsoft.com/office/drawing/2014/main" id="{EE77CAA9-5170-08FD-907A-51970CA882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08" t="5523" r="8988" b="58014"/>
          <a:stretch>
            <a:fillRect/>
          </a:stretch>
        </p:blipFill>
        <p:spPr>
          <a:xfrm>
            <a:off x="3526469" y="1186291"/>
            <a:ext cx="1927122" cy="1888749"/>
          </a:xfrm>
          <a:prstGeom prst="rect">
            <a:avLst/>
          </a:prstGeom>
        </p:spPr>
      </p:pic>
      <p:pic>
        <p:nvPicPr>
          <p:cNvPr id="10" name="圖片 9" descr="一張含有 螢幕擷取畫面, 符號, 圖形, 美工圖案 的圖片&#10;&#10;AI 產生的內容可能不正確。">
            <a:extLst>
              <a:ext uri="{FF2B5EF4-FFF2-40B4-BE49-F238E27FC236}">
                <a16:creationId xmlns:a16="http://schemas.microsoft.com/office/drawing/2014/main" id="{B557C680-B665-D6D0-7A99-0E977C758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829" y="918676"/>
            <a:ext cx="2414572" cy="241457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EF8FCDF-DEA3-27ED-676F-C8E2555E6E79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93A1501-9D47-7942-F3F5-C1DEC1A10BFF}"/>
              </a:ext>
            </a:extLst>
          </p:cNvPr>
          <p:cNvSpPr txBox="1"/>
          <p:nvPr/>
        </p:nvSpPr>
        <p:spPr>
          <a:xfrm>
            <a:off x="402863" y="71891"/>
            <a:ext cx="5548841" cy="764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203864"/>
                </a:solidFill>
                <a:latin typeface="+mn-ea"/>
                <a:cs typeface="Times New Roman" panose="02020603050405020304" pitchFamily="18" charset="0"/>
              </a:rPr>
              <a:t>時程規劃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AD2354-6DFD-089C-FD9F-DD55C97A7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8" name="向右箭號 23">
            <a:extLst>
              <a:ext uri="{FF2B5EF4-FFF2-40B4-BE49-F238E27FC236}">
                <a16:creationId xmlns:a16="http://schemas.microsoft.com/office/drawing/2014/main" id="{9B8CF3E7-E7DE-D2E6-BC4F-58618831596B}"/>
              </a:ext>
            </a:extLst>
          </p:cNvPr>
          <p:cNvSpPr/>
          <p:nvPr/>
        </p:nvSpPr>
        <p:spPr>
          <a:xfrm>
            <a:off x="2792491" y="5110779"/>
            <a:ext cx="468647" cy="457391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向右箭號 23">
            <a:extLst>
              <a:ext uri="{FF2B5EF4-FFF2-40B4-BE49-F238E27FC236}">
                <a16:creationId xmlns:a16="http://schemas.microsoft.com/office/drawing/2014/main" id="{8A3838B7-F7E0-6D22-9971-C700FB4A69D3}"/>
              </a:ext>
            </a:extLst>
          </p:cNvPr>
          <p:cNvSpPr/>
          <p:nvPr/>
        </p:nvSpPr>
        <p:spPr>
          <a:xfrm>
            <a:off x="5724411" y="5095097"/>
            <a:ext cx="468647" cy="457391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0" name="向右箭號 23">
            <a:extLst>
              <a:ext uri="{FF2B5EF4-FFF2-40B4-BE49-F238E27FC236}">
                <a16:creationId xmlns:a16="http://schemas.microsoft.com/office/drawing/2014/main" id="{992D80E7-B06F-AFAE-8A16-B69D273735A4}"/>
              </a:ext>
            </a:extLst>
          </p:cNvPr>
          <p:cNvSpPr/>
          <p:nvPr/>
        </p:nvSpPr>
        <p:spPr>
          <a:xfrm>
            <a:off x="8751086" y="5059732"/>
            <a:ext cx="468647" cy="457391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28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5FCE9-35DE-37B3-9F26-5B5E03F08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41D7463C-673A-6782-AB62-6D213DEF3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265610"/>
              </p:ext>
            </p:extLst>
          </p:nvPr>
        </p:nvGraphicFramePr>
        <p:xfrm>
          <a:off x="7388718" y="512075"/>
          <a:ext cx="4764111" cy="624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402">
                  <a:extLst>
                    <a:ext uri="{9D8B030D-6E8A-4147-A177-3AD203B41FA5}">
                      <a16:colId xmlns:a16="http://schemas.microsoft.com/office/drawing/2014/main" val="1474852321"/>
                    </a:ext>
                  </a:extLst>
                </a:gridCol>
                <a:gridCol w="671113">
                  <a:extLst>
                    <a:ext uri="{9D8B030D-6E8A-4147-A177-3AD203B41FA5}">
                      <a16:colId xmlns:a16="http://schemas.microsoft.com/office/drawing/2014/main" val="3461682280"/>
                    </a:ext>
                  </a:extLst>
                </a:gridCol>
                <a:gridCol w="1983978">
                  <a:extLst>
                    <a:ext uri="{9D8B030D-6E8A-4147-A177-3AD203B41FA5}">
                      <a16:colId xmlns:a16="http://schemas.microsoft.com/office/drawing/2014/main" val="1772802225"/>
                    </a:ext>
                  </a:extLst>
                </a:gridCol>
                <a:gridCol w="1023618">
                  <a:extLst>
                    <a:ext uri="{9D8B030D-6E8A-4147-A177-3AD203B41FA5}">
                      <a16:colId xmlns:a16="http://schemas.microsoft.com/office/drawing/2014/main" val="3721364659"/>
                    </a:ext>
                  </a:extLst>
                </a:gridCol>
              </a:tblGrid>
              <a:tr h="27822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100" dirty="0"/>
                        <a:t>太陽光電案場 </a:t>
                      </a:r>
                      <a:r>
                        <a:rPr lang="en-US" altLang="zh-TW" sz="1100" dirty="0"/>
                        <a:t>– </a:t>
                      </a:r>
                      <a:r>
                        <a:rPr lang="zh-TW" altLang="en-US" sz="1100" dirty="0"/>
                        <a:t>林邊八期</a:t>
                      </a:r>
                    </a:p>
                  </a:txBody>
                  <a:tcPr marL="54161" marR="54161" marT="27081" marB="27081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034337"/>
                  </a:ext>
                </a:extLst>
              </a:tr>
              <a:tr h="23546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1" dirty="0"/>
                        <a:t>投資方</a:t>
                      </a:r>
                    </a:p>
                  </a:txBody>
                  <a:tcPr marL="54161" marR="54161" marT="27081" marB="27081"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TW" altLang="en-US" sz="1200" dirty="0"/>
                        <a:t>城市發展電業</a:t>
                      </a:r>
                      <a:r>
                        <a:rPr lang="en-US" altLang="zh-TW" sz="1200" dirty="0"/>
                        <a:t>100%</a:t>
                      </a:r>
                      <a:r>
                        <a:rPr lang="zh-TW" altLang="en-US" sz="1200" dirty="0"/>
                        <a:t>持有</a:t>
                      </a:r>
                    </a:p>
                  </a:txBody>
                  <a:tcPr marL="54161" marR="54161" marT="27081" marB="2708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900143"/>
                  </a:ext>
                </a:extLst>
              </a:tr>
              <a:tr h="1397793">
                <a:tc rowSpan="4">
                  <a:txBody>
                    <a:bodyPr/>
                    <a:lstStyle/>
                    <a:p>
                      <a:pPr algn="l"/>
                      <a:r>
                        <a:rPr lang="zh-TW" altLang="en-US" sz="1200" b="1" dirty="0"/>
                        <a:t>發電廠址</a:t>
                      </a:r>
                      <a:endParaRPr lang="en-US" altLang="zh-TW" sz="1200" b="1" dirty="0"/>
                    </a:p>
                  </a:txBody>
                  <a:tcPr marL="54161" marR="54161" marT="27081" marB="27081" anchor="ctr"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林邊鄉</a:t>
                      </a:r>
                    </a:p>
                  </a:txBody>
                  <a:tcPr marL="54161" marR="54161" marT="27081" marB="27081" anchor="ctr">
                    <a:solidFill>
                      <a:srgbClr val="E7E9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/>
                        <a:t>下庄段：</a:t>
                      </a:r>
                      <a:r>
                        <a:rPr lang="en-US" altLang="zh-TW" sz="1200" dirty="0"/>
                        <a:t>660-2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732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734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734-1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(4</a:t>
                      </a:r>
                      <a:r>
                        <a:rPr lang="zh-TW" altLang="en-US" sz="1200" dirty="0"/>
                        <a:t>筆</a:t>
                      </a:r>
                      <a:r>
                        <a:rPr lang="en-US" altLang="zh-TW" sz="12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/>
                        <a:t>內庄段：</a:t>
                      </a:r>
                      <a:r>
                        <a:rPr lang="en-US" altLang="zh-TW" sz="1200" dirty="0"/>
                        <a:t>662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695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696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704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740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(5</a:t>
                      </a:r>
                      <a:r>
                        <a:rPr lang="zh-TW" altLang="en-US" sz="1200" dirty="0"/>
                        <a:t>筆</a:t>
                      </a:r>
                      <a:r>
                        <a:rPr lang="en-US" altLang="zh-TW" sz="12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/>
                        <a:t>鎮安段：</a:t>
                      </a:r>
                      <a:r>
                        <a:rPr lang="en-US" altLang="zh-TW" sz="1200" dirty="0"/>
                        <a:t>51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52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828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831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887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887-1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(6</a:t>
                      </a:r>
                      <a:r>
                        <a:rPr lang="zh-TW" altLang="en-US" sz="1200" dirty="0"/>
                        <a:t>筆</a:t>
                      </a:r>
                      <a:r>
                        <a:rPr lang="en-US" altLang="zh-TW" sz="12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/>
                        <a:t>復興段：</a:t>
                      </a:r>
                      <a:r>
                        <a:rPr lang="en-US" altLang="zh-TW" sz="1200" dirty="0"/>
                        <a:t>1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1-1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271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271-1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271-3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274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291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(7</a:t>
                      </a:r>
                      <a:r>
                        <a:rPr lang="zh-TW" altLang="en-US" sz="1200" dirty="0"/>
                        <a:t>筆</a:t>
                      </a:r>
                      <a:r>
                        <a:rPr lang="en-US" altLang="zh-TW" sz="12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/>
                        <a:t>鎮林段：</a:t>
                      </a:r>
                      <a:r>
                        <a:rPr lang="en-US" altLang="zh-TW" sz="1200" dirty="0"/>
                        <a:t>118-5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(1</a:t>
                      </a:r>
                      <a:r>
                        <a:rPr lang="zh-TW" altLang="en-US" sz="1200" dirty="0"/>
                        <a:t>筆</a:t>
                      </a:r>
                      <a:r>
                        <a:rPr lang="en-US" altLang="zh-TW" sz="1200" dirty="0"/>
                        <a:t>)</a:t>
                      </a:r>
                      <a:endParaRPr lang="zh-TW" altLang="en-US" sz="1200" dirty="0"/>
                    </a:p>
                  </a:txBody>
                  <a:tcPr marL="54161" marR="54161" marT="27081" marB="27081" anchor="ctr">
                    <a:solidFill>
                      <a:srgbClr val="E7E9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822681"/>
                  </a:ext>
                </a:extLst>
              </a:tr>
              <a:tr h="450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東港鎮</a:t>
                      </a:r>
                    </a:p>
                  </a:txBody>
                  <a:tcPr marL="54161" marR="54161" marT="27081" marB="27081" anchor="ctr">
                    <a:solidFill>
                      <a:srgbClr val="E7E9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zh-TW" altLang="en-US" sz="1200" dirty="0"/>
                        <a:t>大潭新庄段：</a:t>
                      </a:r>
                      <a:r>
                        <a:rPr lang="en-US" altLang="zh-TW" sz="1200" dirty="0"/>
                        <a:t>9-5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46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50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51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52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53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54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145</a:t>
                      </a:r>
                      <a:r>
                        <a:rPr lang="zh-TW" altLang="en-US" sz="1200" dirty="0"/>
                        <a:t>、</a:t>
                      </a:r>
                      <a:r>
                        <a:rPr lang="en-US" altLang="zh-TW" sz="1200" dirty="0"/>
                        <a:t>146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(9</a:t>
                      </a:r>
                      <a:r>
                        <a:rPr lang="zh-TW" altLang="en-US" sz="1200" dirty="0"/>
                        <a:t>筆</a:t>
                      </a:r>
                      <a:r>
                        <a:rPr lang="en-US" altLang="zh-TW" sz="1200" dirty="0"/>
                        <a:t>)</a:t>
                      </a:r>
                      <a:endParaRPr lang="zh-TW" altLang="en-US" sz="1200" dirty="0"/>
                    </a:p>
                  </a:txBody>
                  <a:tcPr marL="54161" marR="54161" marT="27081" marB="27081" anchor="ctr">
                    <a:solidFill>
                      <a:srgbClr val="E7E9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411887"/>
                  </a:ext>
                </a:extLst>
              </a:tr>
              <a:tr h="3136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/>
                        <a:t>佳冬鄉</a:t>
                      </a:r>
                    </a:p>
                  </a:txBody>
                  <a:tcPr marL="54161" marR="54161" marT="27081" marB="27081" anchor="ctr">
                    <a:solidFill>
                      <a:srgbClr val="E7E9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zh-TW" altLang="en-US" sz="1200" dirty="0"/>
                        <a:t>復興段一小段：</a:t>
                      </a:r>
                      <a:r>
                        <a:rPr lang="en-US" altLang="zh-TW" sz="1200" dirty="0"/>
                        <a:t>48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(1</a:t>
                      </a:r>
                      <a:r>
                        <a:rPr lang="zh-TW" altLang="en-US" sz="1200" dirty="0"/>
                        <a:t>筆</a:t>
                      </a:r>
                      <a:r>
                        <a:rPr lang="en-US" altLang="zh-TW" sz="1200" dirty="0"/>
                        <a:t>)</a:t>
                      </a:r>
                      <a:endParaRPr lang="zh-TW" altLang="en-US" sz="1200" dirty="0"/>
                    </a:p>
                  </a:txBody>
                  <a:tcPr marL="54161" marR="54161" marT="27081" marB="27081" anchor="ctr">
                    <a:solidFill>
                      <a:srgbClr val="E7E9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980625"/>
                  </a:ext>
                </a:extLst>
              </a:tr>
              <a:tr h="2383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/>
                        <a:t>共計 </a:t>
                      </a:r>
                      <a:r>
                        <a:rPr lang="en-US" altLang="zh-TW" sz="1200" b="1" dirty="0"/>
                        <a:t>33</a:t>
                      </a:r>
                      <a:r>
                        <a:rPr lang="zh-TW" altLang="en-US" sz="1200" b="1" dirty="0"/>
                        <a:t> 筆土地</a:t>
                      </a:r>
                      <a:endParaRPr lang="en-US" altLang="zh-TW" sz="1200" b="1" dirty="0"/>
                    </a:p>
                  </a:txBody>
                  <a:tcPr marL="54161" marR="54161" marT="27081" marB="27081" anchor="ctr">
                    <a:solidFill>
                      <a:srgbClr val="E7E9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650553"/>
                  </a:ext>
                </a:extLst>
              </a:tr>
              <a:tr h="962131">
                <a:tc rowSpan="4">
                  <a:txBody>
                    <a:bodyPr/>
                    <a:lstStyle/>
                    <a:p>
                      <a:pPr algn="l"/>
                      <a:r>
                        <a:rPr lang="zh-TW" altLang="en-US" sz="1200" b="1" dirty="0"/>
                        <a:t>使用面積</a:t>
                      </a:r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林邊鄉</a:t>
                      </a:r>
                      <a:endParaRPr lang="en-US" altLang="zh-TW" sz="1200" dirty="0"/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下庄段：</a:t>
                      </a: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10,820.28</a:t>
                      </a: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㎡</a:t>
                      </a:r>
                      <a:endParaRPr lang="en-US" altLang="zh-TW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內庄段：</a:t>
                      </a: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16,445.7</a:t>
                      </a: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㎡ </a:t>
                      </a:r>
                      <a:endParaRPr lang="en-US" altLang="zh-TW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鎮安段：</a:t>
                      </a: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18,848.39 </a:t>
                      </a: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endParaRPr lang="en-US" altLang="zh-TW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鎮林段：</a:t>
                      </a: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2,503.59 </a:t>
                      </a: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endParaRPr lang="en-US" altLang="zh-TW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復興段：</a:t>
                      </a:r>
                      <a: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20,300.9 </a:t>
                      </a: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endParaRPr lang="en-US" altLang="zh-TW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設置廠址最大面積之村落：竹林村</a:t>
                      </a:r>
                      <a:endParaRPr lang="en-US" altLang="zh-TW" sz="1200" dirty="0"/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42338"/>
                  </a:ext>
                </a:extLst>
              </a:tr>
              <a:tr h="303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東港鎮</a:t>
                      </a:r>
                      <a:endParaRPr lang="en-US" altLang="zh-TW" sz="1200" dirty="0"/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/>
                        <a:t>大潭新庄段：</a:t>
                      </a:r>
                      <a:r>
                        <a:rPr lang="en-US" altLang="zh-TW" sz="1200" dirty="0"/>
                        <a:t>12,453.34 </a:t>
                      </a: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endParaRPr lang="en-US" altLang="zh-TW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7929"/>
                  </a:ext>
                </a:extLst>
              </a:tr>
              <a:tr h="3031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佳冬鄉</a:t>
                      </a:r>
                      <a:endParaRPr lang="en-US" altLang="zh-TW" sz="1200" dirty="0"/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/>
                        <a:t>復興段一小段：</a:t>
                      </a:r>
                      <a:r>
                        <a:rPr lang="en-US" altLang="zh-TW" sz="1200" dirty="0"/>
                        <a:t>2,926.55 </a:t>
                      </a: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㎡ </a:t>
                      </a:r>
                      <a:endParaRPr lang="zh-TW" altLang="en-US" dirty="0"/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84161"/>
                  </a:ext>
                </a:extLst>
              </a:tr>
              <a:tr h="3011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/>
                        <a:t>共計 </a:t>
                      </a:r>
                      <a:r>
                        <a:rPr lang="en-US" altLang="zh-TW" sz="1200" b="1" dirty="0"/>
                        <a:t>84,298.75</a:t>
                      </a:r>
                      <a:r>
                        <a:rPr lang="zh-TW" altLang="en-US" sz="1200" b="1" dirty="0"/>
                        <a:t> ㎡</a:t>
                      </a:r>
                    </a:p>
                  </a:txBody>
                  <a:tcPr marL="54161" marR="54161" marT="27081" marB="27081" anchor="ctr">
                    <a:solidFill>
                      <a:srgbClr val="CBCF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647592"/>
                  </a:ext>
                </a:extLst>
              </a:tr>
              <a:tr h="24722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1" dirty="0"/>
                        <a:t>廠址型態</a:t>
                      </a:r>
                    </a:p>
                  </a:txBody>
                  <a:tcPr marL="54161" marR="54161" marT="27081" marB="27081"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TW" altLang="en-US" sz="1200" dirty="0"/>
                        <a:t>租賃土地</a:t>
                      </a:r>
                    </a:p>
                  </a:txBody>
                  <a:tcPr marL="54161" marR="54161" marT="27081" marB="2708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73790"/>
                  </a:ext>
                </a:extLst>
              </a:tr>
              <a:tr h="78046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1" dirty="0"/>
                        <a:t>模組類型</a:t>
                      </a:r>
                    </a:p>
                  </a:txBody>
                  <a:tcPr marL="54161" marR="54161" marT="27081" marB="27081" anchor="ctr"/>
                </a:tc>
                <a:tc gridSpan="3"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TW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單晶太陽電池組</a:t>
                      </a:r>
                      <a:br>
                        <a:rPr lang="en-US" altLang="zh-TW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單一模組容量：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535W</a:t>
                      </a:r>
                      <a:b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模組數量：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17, 544</a:t>
                      </a: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片</a:t>
                      </a:r>
                      <a:b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裝置容量：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9,386.04kW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161" marR="54161" marT="27081" marB="2708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150759"/>
                  </a:ext>
                </a:extLst>
              </a:tr>
              <a:tr h="417134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1" dirty="0"/>
                        <a:t>電源線引接點</a:t>
                      </a:r>
                    </a:p>
                  </a:txBody>
                  <a:tcPr marL="54161" marR="54161" marT="27081" marB="27081" anchor="ctr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/>
                        <a:t>既設一回線併聯至三相三線</a:t>
                      </a:r>
                      <a:endParaRPr lang="en-US" altLang="zh-TW" sz="1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/>
                        <a:t>69kV</a:t>
                      </a:r>
                      <a:r>
                        <a:rPr lang="zh-TW" altLang="en-US" sz="1200" dirty="0"/>
                        <a:t>林邊</a:t>
                      </a:r>
                      <a:r>
                        <a:rPr lang="en-US" altLang="zh-TW" sz="1200" dirty="0"/>
                        <a:t>S/S〜</a:t>
                      </a:r>
                      <a:r>
                        <a:rPr lang="zh-TW" altLang="en-US" sz="1200" dirty="0"/>
                        <a:t>興龍線</a:t>
                      </a:r>
                      <a:r>
                        <a:rPr lang="en-US" altLang="zh-TW" sz="1200" dirty="0"/>
                        <a:t>S/S</a:t>
                      </a:r>
                      <a:endParaRPr lang="en-US" altLang="zh-TW" sz="1200" b="1" dirty="0">
                        <a:latin typeface="+mn-ea"/>
                      </a:endParaRPr>
                    </a:p>
                  </a:txBody>
                  <a:tcPr marL="54161" marR="54161" marT="27081" marB="2708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727850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258A622F-8EF1-F757-AE14-EFFDBE7C3E60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4BF7E56-CF4C-050C-DC21-9F4F4F62B6E6}"/>
              </a:ext>
            </a:extLst>
          </p:cNvPr>
          <p:cNvSpPr txBox="1"/>
          <p:nvPr/>
        </p:nvSpPr>
        <p:spPr>
          <a:xfrm>
            <a:off x="398255" y="235749"/>
            <a:ext cx="6294423" cy="552652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林邊八期發電廠址位置圖</a:t>
            </a:r>
            <a:r>
              <a:rPr lang="en-US" altLang="zh-TW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籌設</a:t>
            </a:r>
            <a:r>
              <a:rPr lang="en-US" altLang="zh-TW" dirty="0">
                <a:solidFill>
                  <a:schemeClr val="tx1">
                    <a:lumMod val="90000"/>
                    <a:lumOff val="10000"/>
                  </a:schemeClr>
                </a:solidFill>
              </a:rPr>
              <a:t>)</a:t>
            </a:r>
            <a:endParaRPr lang="zh-TW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1C638C3A-74E9-696A-2CCC-A68E7BABBD5F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13</a:t>
            </a:fld>
            <a:endParaRPr lang="zh-TW" altLang="en-US" dirty="0">
              <a:latin typeface="Noto Sans TC"/>
              <a:ea typeface="Noto Sans TC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9493DB2-65D8-45AD-57B0-C0E10EE31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2" y="1106905"/>
            <a:ext cx="7389470" cy="5584922"/>
          </a:xfrm>
          <a:prstGeom prst="rect">
            <a:avLst/>
          </a:prstGeom>
        </p:spPr>
      </p:pic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31E8D108-40DE-F5A6-31A1-7784B9D11CFE}"/>
              </a:ext>
            </a:extLst>
          </p:cNvPr>
          <p:cNvSpPr/>
          <p:nvPr/>
        </p:nvSpPr>
        <p:spPr>
          <a:xfrm>
            <a:off x="2113828" y="3190288"/>
            <a:ext cx="1116517" cy="874665"/>
          </a:xfrm>
          <a:prstGeom prst="wedgeRectCallout">
            <a:avLst>
              <a:gd name="adj1" fmla="val -40849"/>
              <a:gd name="adj2" fmla="val 76166"/>
            </a:avLst>
          </a:prstGeom>
          <a:blipFill>
            <a:blip r:embed="rId4"/>
            <a:stretch>
              <a:fillRect/>
            </a:stretch>
          </a:blipFill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3FB54FA-F150-1BCC-262C-0C8CA8727C76}"/>
              </a:ext>
            </a:extLst>
          </p:cNvPr>
          <p:cNvSpPr/>
          <p:nvPr/>
        </p:nvSpPr>
        <p:spPr>
          <a:xfrm>
            <a:off x="39171" y="6083247"/>
            <a:ext cx="2520329" cy="547640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>
                <a:solidFill>
                  <a:schemeClr val="accent1"/>
                </a:solidFill>
              </a:rPr>
              <a:t>林邊鄉第八期</a:t>
            </a:r>
            <a:r>
              <a:rPr lang="en-US" altLang="zh-TW" b="1" dirty="0">
                <a:solidFill>
                  <a:schemeClr val="accent1"/>
                </a:solidFill>
              </a:rPr>
              <a:t>(</a:t>
            </a:r>
            <a:r>
              <a:rPr lang="zh-TW" altLang="en-US" b="1" dirty="0">
                <a:solidFill>
                  <a:schemeClr val="accent1"/>
                </a:solidFill>
              </a:rPr>
              <a:t>全區圖</a:t>
            </a:r>
            <a:r>
              <a:rPr lang="en-US" altLang="zh-TW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7665CE-2F80-F5EE-7C28-6A1501930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79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B642535-62F7-FCBA-4499-9C67A9DE5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733" y="3956376"/>
            <a:ext cx="2941728" cy="2333378"/>
          </a:xfrm>
          <a:prstGeom prst="roundRect">
            <a:avLst>
              <a:gd name="adj" fmla="val 10707"/>
            </a:avLst>
          </a:prstGeom>
          <a:ln>
            <a:noFill/>
          </a:ln>
          <a:effectLst/>
        </p:spPr>
      </p:pic>
      <p:grpSp>
        <p:nvGrpSpPr>
          <p:cNvPr id="10" name="Group 17">
            <a:extLst>
              <a:ext uri="{FF2B5EF4-FFF2-40B4-BE49-F238E27FC236}">
                <a16:creationId xmlns:a16="http://schemas.microsoft.com/office/drawing/2014/main" id="{8FF7B185-3951-9BAB-9813-F770A2E9AE57}"/>
              </a:ext>
            </a:extLst>
          </p:cNvPr>
          <p:cNvGrpSpPr/>
          <p:nvPr/>
        </p:nvGrpSpPr>
        <p:grpSpPr>
          <a:xfrm>
            <a:off x="11199408" y="1791908"/>
            <a:ext cx="1985185" cy="1719180"/>
            <a:chOff x="0" y="0"/>
            <a:chExt cx="3619627" cy="3134614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65039667-CC26-CA06-28FE-B17EC02BDC43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20386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grpSp>
        <p:nvGrpSpPr>
          <p:cNvPr id="12" name="Group 19">
            <a:extLst>
              <a:ext uri="{FF2B5EF4-FFF2-40B4-BE49-F238E27FC236}">
                <a16:creationId xmlns:a16="http://schemas.microsoft.com/office/drawing/2014/main" id="{EBE00BD0-B91C-B0E7-8E8B-B846AAB0DDB7}"/>
              </a:ext>
            </a:extLst>
          </p:cNvPr>
          <p:cNvGrpSpPr/>
          <p:nvPr/>
        </p:nvGrpSpPr>
        <p:grpSpPr>
          <a:xfrm>
            <a:off x="9106727" y="-90188"/>
            <a:ext cx="2801010" cy="2425687"/>
            <a:chOff x="0" y="0"/>
            <a:chExt cx="3619627" cy="3134614"/>
          </a:xfrm>
        </p:grpSpPr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9CAE2B68-71F5-D512-6C2B-8A98B52C16FA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ED7D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grpSp>
        <p:nvGrpSpPr>
          <p:cNvPr id="16" name="Group 21">
            <a:extLst>
              <a:ext uri="{FF2B5EF4-FFF2-40B4-BE49-F238E27FC236}">
                <a16:creationId xmlns:a16="http://schemas.microsoft.com/office/drawing/2014/main" id="{187DCB5A-5138-D9AC-7AD8-89EF829BDE6B}"/>
              </a:ext>
            </a:extLst>
          </p:cNvPr>
          <p:cNvGrpSpPr/>
          <p:nvPr/>
        </p:nvGrpSpPr>
        <p:grpSpPr>
          <a:xfrm>
            <a:off x="8829293" y="-637435"/>
            <a:ext cx="1654260" cy="1432597"/>
            <a:chOff x="0" y="0"/>
            <a:chExt cx="3619627" cy="3134614"/>
          </a:xfrm>
        </p:grpSpPr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FD681D3F-264D-5E53-706E-26D620F824B5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pic>
        <p:nvPicPr>
          <p:cNvPr id="14" name="Picture 1085">
            <a:extLst>
              <a:ext uri="{FF2B5EF4-FFF2-40B4-BE49-F238E27FC236}">
                <a16:creationId xmlns:a16="http://schemas.microsoft.com/office/drawing/2014/main" id="{6F7C692E-2976-9392-BAA6-E711400CFA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"/>
          <a:stretch>
            <a:fillRect/>
          </a:stretch>
        </p:blipFill>
        <p:spPr>
          <a:xfrm>
            <a:off x="402864" y="1121426"/>
            <a:ext cx="2902325" cy="2258753"/>
          </a:xfrm>
          <a:prstGeom prst="roundRect">
            <a:avLst>
              <a:gd name="adj" fmla="val 10067"/>
            </a:avLst>
          </a:prstGeom>
          <a:ln>
            <a:noFill/>
          </a:ln>
          <a:effectLst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426AC2D-38C0-11DA-2D74-CBF2BDC21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 bwMode="auto">
          <a:xfrm>
            <a:off x="3489273" y="1121425"/>
            <a:ext cx="3007943" cy="2258753"/>
          </a:xfrm>
          <a:prstGeom prst="roundRect">
            <a:avLst>
              <a:gd name="adj" fmla="val 9627"/>
            </a:avLst>
          </a:prstGeom>
          <a:ln>
            <a:noFill/>
          </a:ln>
          <a:effectLst/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5FAF18F-0CA9-1FF7-9A3A-A8533A93EF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"/>
          <a:stretch>
            <a:fillRect/>
          </a:stretch>
        </p:blipFill>
        <p:spPr bwMode="auto">
          <a:xfrm>
            <a:off x="1819312" y="3993689"/>
            <a:ext cx="2902325" cy="2258753"/>
          </a:xfrm>
          <a:prstGeom prst="roundRect">
            <a:avLst>
              <a:gd name="adj" fmla="val 10707"/>
            </a:avLst>
          </a:prstGeom>
          <a:ln>
            <a:noFill/>
          </a:ln>
          <a:effectLst/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78CA9037-25BF-A282-4A34-5BCE3F1E859F}"/>
              </a:ext>
            </a:extLst>
          </p:cNvPr>
          <p:cNvSpPr/>
          <p:nvPr/>
        </p:nvSpPr>
        <p:spPr>
          <a:xfrm>
            <a:off x="932708" y="3050590"/>
            <a:ext cx="1842636" cy="661235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>
                <a:solidFill>
                  <a:schemeClr val="accent1"/>
                </a:solidFill>
                <a:latin typeface="+mn-ea"/>
              </a:rPr>
              <a:t>一線品牌</a:t>
            </a:r>
            <a:br>
              <a:rPr lang="en-US" altLang="zh-TW" b="1" dirty="0">
                <a:solidFill>
                  <a:schemeClr val="accent1"/>
                </a:solidFill>
                <a:latin typeface="+mn-ea"/>
              </a:rPr>
            </a:br>
            <a:r>
              <a:rPr lang="zh-TW" altLang="en-US" b="1" dirty="0">
                <a:solidFill>
                  <a:schemeClr val="accent1"/>
                </a:solidFill>
                <a:latin typeface="+mn-ea"/>
              </a:rPr>
              <a:t>太陽能模組</a:t>
            </a:r>
            <a:endParaRPr kumimoji="0" lang="zh-TW" altLang="en-US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+mn-ea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DCAC69E-8493-BF20-B9C2-3C26570DFA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23" y="3993689"/>
            <a:ext cx="2902325" cy="2258753"/>
          </a:xfrm>
          <a:prstGeom prst="roundRect">
            <a:avLst>
              <a:gd name="adj" fmla="val 7866"/>
            </a:avLst>
          </a:prstGeom>
          <a:ln>
            <a:noFill/>
          </a:ln>
          <a:effectLst/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1FF52E50-1149-B813-63D0-01FB53F98504}"/>
              </a:ext>
            </a:extLst>
          </p:cNvPr>
          <p:cNvSpPr/>
          <p:nvPr/>
        </p:nvSpPr>
        <p:spPr>
          <a:xfrm>
            <a:off x="5135124" y="5973611"/>
            <a:ext cx="2485122" cy="542097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1600" b="1" dirty="0">
                <a:solidFill>
                  <a:schemeClr val="accent1"/>
                </a:solidFill>
              </a:rPr>
              <a:t>單元升壓站低壓盤體設備</a:t>
            </a:r>
            <a:endParaRPr kumimoji="0" lang="zh-TW" altLang="en-US" sz="1600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Noto Sans TC"/>
              <a:ea typeface="Noto Sans TC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7340D28-B534-F7B1-8E93-5D18F32D2523}"/>
              </a:ext>
            </a:extLst>
          </p:cNvPr>
          <p:cNvSpPr/>
          <p:nvPr/>
        </p:nvSpPr>
        <p:spPr>
          <a:xfrm>
            <a:off x="2178752" y="5988129"/>
            <a:ext cx="2183443" cy="542097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>
                <a:solidFill>
                  <a:schemeClr val="accent1"/>
                </a:solidFill>
              </a:rPr>
              <a:t>油浸自冷式變壓器</a:t>
            </a:r>
            <a:endParaRPr kumimoji="0" lang="zh-TW" altLang="en-US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Noto Sans TC"/>
              <a:ea typeface="Noto Sans TC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C42812E0-A692-17F6-BE69-392636D83F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58"/>
          <a:stretch>
            <a:fillRect/>
          </a:stretch>
        </p:blipFill>
        <p:spPr>
          <a:xfrm>
            <a:off x="6681300" y="1090364"/>
            <a:ext cx="3007943" cy="2258753"/>
          </a:xfrm>
          <a:prstGeom prst="roundRect">
            <a:avLst>
              <a:gd name="adj" fmla="val 11989"/>
            </a:avLst>
          </a:prstGeom>
          <a:ln>
            <a:noFill/>
          </a:ln>
          <a:effectLst/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2DB0DBBD-0E96-F6B6-B8E9-7C6626081F63}"/>
              </a:ext>
            </a:extLst>
          </p:cNvPr>
          <p:cNvSpPr/>
          <p:nvPr/>
        </p:nvSpPr>
        <p:spPr>
          <a:xfrm>
            <a:off x="8823866" y="5988129"/>
            <a:ext cx="1522829" cy="542097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>
                <a:solidFill>
                  <a:schemeClr val="accent1"/>
                </a:solidFill>
              </a:rPr>
              <a:t>通訊系統</a:t>
            </a:r>
            <a:endParaRPr kumimoji="0" lang="zh-TW" altLang="en-US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Noto Sans TC"/>
              <a:ea typeface="Noto Sans T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F8A69-C57D-F611-A8CF-7530644573BA}"/>
              </a:ext>
            </a:extLst>
          </p:cNvPr>
          <p:cNvSpPr txBox="1"/>
          <p:nvPr/>
        </p:nvSpPr>
        <p:spPr>
          <a:xfrm>
            <a:off x="402864" y="71891"/>
            <a:ext cx="4582016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203864"/>
                </a:solidFill>
                <a:latin typeface="+mn-ea"/>
              </a:rPr>
              <a:t>系統介紹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1598F96-A66E-160E-7610-7149C729E7AA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D6E90B2-0503-34CD-420C-BA1EF9F6DE80}"/>
              </a:ext>
            </a:extLst>
          </p:cNvPr>
          <p:cNvSpPr/>
          <p:nvPr/>
        </p:nvSpPr>
        <p:spPr>
          <a:xfrm>
            <a:off x="7423856" y="3078068"/>
            <a:ext cx="1522829" cy="542097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>
                <a:solidFill>
                  <a:schemeClr val="accent1"/>
                </a:solidFill>
              </a:rPr>
              <a:t>支架設備</a:t>
            </a:r>
            <a:endParaRPr kumimoji="0" lang="zh-TW" altLang="en-US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Noto Sans TC"/>
              <a:ea typeface="Noto Sans TC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3B270DB-0D7A-C6F5-BBDC-2DAD76403307}"/>
              </a:ext>
            </a:extLst>
          </p:cNvPr>
          <p:cNvSpPr/>
          <p:nvPr/>
        </p:nvSpPr>
        <p:spPr>
          <a:xfrm>
            <a:off x="4063562" y="3049560"/>
            <a:ext cx="1842636" cy="661235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>
                <a:solidFill>
                  <a:schemeClr val="accent1"/>
                </a:solidFill>
                <a:latin typeface="+mn-ea"/>
              </a:rPr>
              <a:t>一線品牌</a:t>
            </a:r>
            <a:br>
              <a:rPr lang="en-US" altLang="zh-TW" b="1" dirty="0">
                <a:solidFill>
                  <a:schemeClr val="accent1"/>
                </a:solidFill>
                <a:latin typeface="+mn-ea"/>
              </a:rPr>
            </a:br>
            <a:r>
              <a:rPr lang="zh-TW" altLang="en-US" b="1" dirty="0">
                <a:solidFill>
                  <a:schemeClr val="accent1"/>
                </a:solidFill>
                <a:latin typeface="+mn-ea"/>
              </a:rPr>
              <a:t>逆變器</a:t>
            </a:r>
            <a:endParaRPr kumimoji="0" lang="zh-TW" altLang="en-US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+mn-ea"/>
            </a:endParaRP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A3AAF8E3-7FCC-9E45-9DB6-E4EBF8695B56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14</a:t>
            </a:fld>
            <a:endParaRPr lang="zh-TW" altLang="en-US" dirty="0">
              <a:latin typeface="Noto Sans TC"/>
              <a:ea typeface="Noto Sans TC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A4C7646-5947-3890-ED67-694D25CB9E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3FB0-2E04-C105-45DC-D2FF4D076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035061A-562A-BAD4-450C-74FCDB6BB351}"/>
              </a:ext>
            </a:extLst>
          </p:cNvPr>
          <p:cNvSpPr txBox="1"/>
          <p:nvPr/>
        </p:nvSpPr>
        <p:spPr>
          <a:xfrm>
            <a:off x="7221895" y="2828835"/>
            <a:ext cx="417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施工規劃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609E68D9-3CB5-07D1-9C59-4536CBD1FC35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15</a:t>
            </a:fld>
            <a:endParaRPr lang="zh-TW" altLang="en-US" dirty="0">
              <a:latin typeface="Noto Sans TC"/>
              <a:ea typeface="Noto Sans TC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B4D902B-36B0-515C-61CA-FCCD2F3E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0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5F30-00A1-53EE-F58F-C4C71A897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機器, 戶外, 地面 的圖片&#10;&#10;AI 產生的內容可能不正確。">
            <a:extLst>
              <a:ext uri="{FF2B5EF4-FFF2-40B4-BE49-F238E27FC236}">
                <a16:creationId xmlns:a16="http://schemas.microsoft.com/office/drawing/2014/main" id="{91EDA07B-A5F9-8F93-9F59-130F29143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14" y="4154741"/>
            <a:ext cx="3033139" cy="2168954"/>
          </a:xfrm>
          <a:prstGeom prst="roundRect">
            <a:avLst>
              <a:gd name="adj" fmla="val 16388"/>
            </a:avLst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D5091486-CC54-AB5B-FB78-9048E56C00B9}"/>
              </a:ext>
            </a:extLst>
          </p:cNvPr>
          <p:cNvSpPr/>
          <p:nvPr/>
        </p:nvSpPr>
        <p:spPr>
          <a:xfrm>
            <a:off x="4848261" y="6037602"/>
            <a:ext cx="2183443" cy="510114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>
                <a:solidFill>
                  <a:schemeClr val="accent1"/>
                </a:solidFill>
              </a:rPr>
              <a:t>逆變器設備安裝</a:t>
            </a:r>
            <a:endParaRPr kumimoji="0" lang="zh-TW" altLang="en-US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Noto Sans TC"/>
              <a:ea typeface="Noto Sans TC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9653065-49FC-37E8-0C86-93CE9CF35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627" y="1113694"/>
            <a:ext cx="2859603" cy="214366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2F942CC2-49A1-C5EF-0E55-58136468DFE8}"/>
              </a:ext>
            </a:extLst>
          </p:cNvPr>
          <p:cNvSpPr/>
          <p:nvPr/>
        </p:nvSpPr>
        <p:spPr>
          <a:xfrm>
            <a:off x="1018419" y="2986310"/>
            <a:ext cx="1842636" cy="542097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zh-TW" altLang="en-US" b="1" i="0" u="none" strike="noStrike" kern="1200" normalizeH="0" baseline="0" noProof="0" dirty="0">
                <a:solidFill>
                  <a:schemeClr val="accent1"/>
                </a:solidFill>
                <a:uLnTx/>
                <a:uFillTx/>
                <a:latin typeface="Noto Sans TC"/>
                <a:ea typeface="Noto Sans TC"/>
              </a:rPr>
              <a:t>案場鑑界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43F6B97-3179-A9B2-1E18-ED0A81E76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3166" y="1113694"/>
            <a:ext cx="2982048" cy="2143666"/>
          </a:xfrm>
          <a:prstGeom prst="round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55B7E21-BC22-FF94-272B-46015DDDBF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164" y="4154741"/>
            <a:ext cx="2982050" cy="2168954"/>
          </a:xfrm>
          <a:prstGeom prst="round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5820DD7-4367-F824-8116-696C49BDA1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627" y="4180030"/>
            <a:ext cx="2859603" cy="2143665"/>
          </a:xfrm>
          <a:prstGeom prst="round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58D7F01-D4BD-9B16-593A-776CDE8D341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427"/>
          <a:stretch>
            <a:fillRect/>
          </a:stretch>
        </p:blipFill>
        <p:spPr>
          <a:xfrm>
            <a:off x="4423415" y="1113694"/>
            <a:ext cx="3033139" cy="2168954"/>
          </a:xfrm>
          <a:prstGeom prst="round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82AB1AAB-85F9-B06B-9169-33960A77CBE4}"/>
              </a:ext>
            </a:extLst>
          </p:cNvPr>
          <p:cNvSpPr/>
          <p:nvPr/>
        </p:nvSpPr>
        <p:spPr>
          <a:xfrm>
            <a:off x="4921976" y="2986311"/>
            <a:ext cx="2183443" cy="542097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zh-TW" altLang="en-US" b="1" i="0" u="none" strike="noStrike" kern="1200" normalizeH="0" baseline="0" noProof="0" dirty="0">
                <a:solidFill>
                  <a:schemeClr val="accent1"/>
                </a:solidFill>
                <a:uLnTx/>
                <a:uFillTx/>
                <a:latin typeface="Noto Sans TC"/>
                <a:ea typeface="Noto Sans TC"/>
              </a:rPr>
              <a:t>整地、</a:t>
            </a:r>
            <a:r>
              <a:rPr kumimoji="0" lang="en-US" altLang="zh-TW" b="1" i="0" u="none" strike="noStrike" kern="1200" normalizeH="0" baseline="0" noProof="0" dirty="0">
                <a:solidFill>
                  <a:schemeClr val="accent1"/>
                </a:solidFill>
                <a:uLnTx/>
                <a:uFillTx/>
                <a:latin typeface="Noto Sans TC"/>
                <a:ea typeface="Noto Sans TC"/>
              </a:rPr>
              <a:t>PC</a:t>
            </a:r>
            <a:r>
              <a:rPr kumimoji="0" lang="zh-TW" altLang="en-US" b="1" i="0" u="none" strike="noStrike" kern="1200" normalizeH="0" baseline="0" noProof="0" dirty="0">
                <a:solidFill>
                  <a:schemeClr val="accent1"/>
                </a:solidFill>
                <a:uLnTx/>
                <a:uFillTx/>
                <a:latin typeface="Noto Sans TC"/>
                <a:ea typeface="Noto Sans TC"/>
              </a:rPr>
              <a:t>樁</a:t>
            </a:r>
            <a:r>
              <a:rPr lang="zh-TW" altLang="en-US" b="1" dirty="0">
                <a:solidFill>
                  <a:schemeClr val="accent1"/>
                </a:solidFill>
                <a:latin typeface="Noto Sans TC"/>
                <a:ea typeface="Noto Sans TC"/>
              </a:rPr>
              <a:t>安裝</a:t>
            </a:r>
            <a:endParaRPr kumimoji="0" lang="zh-TW" altLang="en-US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Noto Sans TC"/>
              <a:ea typeface="Noto Sans TC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735572BB-2DE4-B23F-EC11-CB2E24E8310F}"/>
              </a:ext>
            </a:extLst>
          </p:cNvPr>
          <p:cNvSpPr/>
          <p:nvPr/>
        </p:nvSpPr>
        <p:spPr>
          <a:xfrm>
            <a:off x="9156829" y="2986309"/>
            <a:ext cx="2016752" cy="542097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>
                <a:solidFill>
                  <a:schemeClr val="accent1"/>
                </a:solidFill>
              </a:rPr>
              <a:t>結構支架安裝</a:t>
            </a:r>
            <a:endParaRPr kumimoji="0" lang="zh-TW" altLang="en-US" b="1" i="0" u="none" strike="noStrike" kern="1200" normalizeH="0" baseline="0" noProof="0" dirty="0">
              <a:solidFill>
                <a:schemeClr val="accent1"/>
              </a:solidFill>
              <a:uLnTx/>
              <a:uFillTx/>
              <a:latin typeface="Noto Sans TC"/>
              <a:ea typeface="Noto Sans TC"/>
            </a:endParaRPr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D3A53F1B-9B35-CF4C-DE29-7575A15DE3C5}"/>
              </a:ext>
            </a:extLst>
          </p:cNvPr>
          <p:cNvSpPr/>
          <p:nvPr/>
        </p:nvSpPr>
        <p:spPr>
          <a:xfrm>
            <a:off x="3541316" y="1885766"/>
            <a:ext cx="753415" cy="521595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8010E114-A331-A647-FD19-3DEFB14857F0}"/>
              </a:ext>
            </a:extLst>
          </p:cNvPr>
          <p:cNvSpPr/>
          <p:nvPr/>
        </p:nvSpPr>
        <p:spPr>
          <a:xfrm>
            <a:off x="7678050" y="1855635"/>
            <a:ext cx="753415" cy="521595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0A0E9F0-1E16-D9D7-C9ED-71DE1930C504}"/>
              </a:ext>
            </a:extLst>
          </p:cNvPr>
          <p:cNvSpPr/>
          <p:nvPr/>
        </p:nvSpPr>
        <p:spPr>
          <a:xfrm>
            <a:off x="9106231" y="6018940"/>
            <a:ext cx="1975916" cy="510113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zh-TW" altLang="en-US" b="1" i="0" u="none" strike="noStrike" kern="1200" normalizeH="0" baseline="0" noProof="0" dirty="0">
                <a:solidFill>
                  <a:schemeClr val="accent1"/>
                </a:solidFill>
                <a:uLnTx/>
                <a:uFillTx/>
                <a:latin typeface="Noto Sans TC"/>
                <a:ea typeface="Noto Sans TC"/>
              </a:rPr>
              <a:t>光電板模組安裝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C624EA8-0125-4469-7353-E1B0E4A383B5}"/>
              </a:ext>
            </a:extLst>
          </p:cNvPr>
          <p:cNvSpPr/>
          <p:nvPr/>
        </p:nvSpPr>
        <p:spPr>
          <a:xfrm>
            <a:off x="925575" y="6037602"/>
            <a:ext cx="2028324" cy="510114"/>
          </a:xfrm>
          <a:prstGeom prst="round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zh-TW" altLang="en-US" b="1" i="0" u="none" strike="noStrike" kern="1200" normalizeH="0" baseline="0" noProof="0" dirty="0">
                <a:solidFill>
                  <a:schemeClr val="accent1"/>
                </a:solidFill>
                <a:uLnTx/>
                <a:uFillTx/>
                <a:latin typeface="Noto Sans TC"/>
                <a:ea typeface="Noto Sans TC"/>
              </a:rPr>
              <a:t>單元升壓站建置</a:t>
            </a: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579C8BCE-97F8-2E2B-7E55-283F1E9C37EE}"/>
              </a:ext>
            </a:extLst>
          </p:cNvPr>
          <p:cNvSpPr/>
          <p:nvPr/>
        </p:nvSpPr>
        <p:spPr>
          <a:xfrm rot="10800000">
            <a:off x="7622477" y="4830303"/>
            <a:ext cx="753415" cy="521595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AEB412E8-8103-07C2-5690-BB193F4D31DD}"/>
              </a:ext>
            </a:extLst>
          </p:cNvPr>
          <p:cNvSpPr/>
          <p:nvPr/>
        </p:nvSpPr>
        <p:spPr>
          <a:xfrm>
            <a:off x="9946109" y="3608387"/>
            <a:ext cx="438191" cy="491661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6F8FAAAB-654E-28FF-0317-56ED59A19B0E}"/>
              </a:ext>
            </a:extLst>
          </p:cNvPr>
          <p:cNvSpPr/>
          <p:nvPr/>
        </p:nvSpPr>
        <p:spPr>
          <a:xfrm rot="10800000">
            <a:off x="3540459" y="4830302"/>
            <a:ext cx="753415" cy="521595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C9AC1B-6115-E3A7-2DE3-BA9699783CC7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766B91B2-D031-D3BF-F76E-853E409F037C}"/>
              </a:ext>
            </a:extLst>
          </p:cNvPr>
          <p:cNvSpPr txBox="1"/>
          <p:nvPr/>
        </p:nvSpPr>
        <p:spPr>
          <a:xfrm>
            <a:off x="402864" y="71891"/>
            <a:ext cx="4582016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203864"/>
                </a:solidFill>
                <a:latin typeface="+mn-ea"/>
              </a:rPr>
              <a:t>施工作業流程介紹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74C0F74-BCAA-AF4C-DF32-E5E4EA261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EFB07964-3572-91B8-718D-B15755D20B68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16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47899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03F4-049E-3CD0-869A-935D62399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5">
            <a:extLst>
              <a:ext uri="{FF2B5EF4-FFF2-40B4-BE49-F238E27FC236}">
                <a16:creationId xmlns:a16="http://schemas.microsoft.com/office/drawing/2014/main" id="{344C3484-D8EB-0159-DB34-A5CCCB633D14}"/>
              </a:ext>
            </a:extLst>
          </p:cNvPr>
          <p:cNvSpPr txBox="1">
            <a:spLocks/>
          </p:cNvSpPr>
          <p:nvPr/>
        </p:nvSpPr>
        <p:spPr>
          <a:xfrm>
            <a:off x="387189" y="53622"/>
            <a:ext cx="5038195" cy="764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TW"/>
            </a:defPPr>
            <a:lvl1pPr marR="0" lvl="0" indent="0" fontAlgn="auto">
              <a:lnSpc>
                <a:spcPts val="6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03864"/>
                </a:solidFill>
                <a:latin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6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Noto Sans TC"/>
                <a:ea typeface="Noto Sans TC"/>
              </a:rPr>
              <a:t>基礎與支架系統工法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BA429A7-FD65-3D52-9F13-D946F76E8E0E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7E501F-0FAC-34A3-C039-A1B47572D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34" y="1481827"/>
            <a:ext cx="3528950" cy="26674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86EC8D0-10B4-1DCF-C709-13F5770A9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6" y="1481827"/>
            <a:ext cx="3656018" cy="2666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直線圖說文字 1 32">
            <a:extLst>
              <a:ext uri="{FF2B5EF4-FFF2-40B4-BE49-F238E27FC236}">
                <a16:creationId xmlns:a16="http://schemas.microsoft.com/office/drawing/2014/main" id="{205B5D02-1E70-CD1E-412B-4B34933FA809}"/>
              </a:ext>
            </a:extLst>
          </p:cNvPr>
          <p:cNvSpPr/>
          <p:nvPr/>
        </p:nvSpPr>
        <p:spPr>
          <a:xfrm flipH="1">
            <a:off x="134613" y="4741791"/>
            <a:ext cx="7529771" cy="1353627"/>
          </a:xfrm>
          <a:prstGeom prst="borderCallout1">
            <a:avLst>
              <a:gd name="adj1" fmla="val 46501"/>
              <a:gd name="adj2" fmla="val 285"/>
              <a:gd name="adj3" fmla="val 64828"/>
              <a:gd name="adj4" fmla="val -8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ECEBDCC-DBB2-08E9-5C55-C45413F03DC9}"/>
              </a:ext>
            </a:extLst>
          </p:cNvPr>
          <p:cNvSpPr txBox="1"/>
          <p:nvPr/>
        </p:nvSpPr>
        <p:spPr>
          <a:xfrm>
            <a:off x="177687" y="5021003"/>
            <a:ext cx="7584182" cy="1135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b="1" dirty="0"/>
              <a:t>地面型</a:t>
            </a:r>
            <a:r>
              <a:rPr lang="en-US" altLang="zh-TW" sz="2000" b="1" dirty="0"/>
              <a:t>PC</a:t>
            </a:r>
            <a:r>
              <a:rPr lang="zh-TW" altLang="en-US" sz="2000" b="1" dirty="0"/>
              <a:t>樁式工法採預鑄預力混凝土基樁</a:t>
            </a:r>
            <a:r>
              <a:rPr lang="en-US" altLang="zh-TW" sz="2000" b="1" dirty="0"/>
              <a:t>(PC</a:t>
            </a:r>
            <a:r>
              <a:rPr lang="zh-TW" altLang="en-US" sz="2000" b="1" dirty="0"/>
              <a:t>樁</a:t>
            </a:r>
            <a:r>
              <a:rPr lang="en-US" altLang="zh-TW" sz="2000" b="1" dirty="0"/>
              <a:t>)</a:t>
            </a:r>
            <a:r>
              <a:rPr lang="zh-TW" altLang="en-US" sz="2000" b="1" dirty="0"/>
              <a:t>為基礎搭建較高之鋼構，於其上鋪設太陽光電模組；其特點為建構回復原狀容易。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endParaRPr kumimoji="1" lang="zh-TW" altLang="en-US" b="1" dirty="0"/>
          </a:p>
        </p:txBody>
      </p:sp>
      <p:sp>
        <p:nvSpPr>
          <p:cNvPr id="16" name="投影片編號版面配置區 1">
            <a:extLst>
              <a:ext uri="{FF2B5EF4-FFF2-40B4-BE49-F238E27FC236}">
                <a16:creationId xmlns:a16="http://schemas.microsoft.com/office/drawing/2014/main" id="{73D298E4-9440-2E8E-AA75-51CBA0ABB726}"/>
              </a:ext>
            </a:extLst>
          </p:cNvPr>
          <p:cNvSpPr txBox="1">
            <a:spLocks/>
          </p:cNvSpPr>
          <p:nvPr/>
        </p:nvSpPr>
        <p:spPr>
          <a:xfrm>
            <a:off x="1901902" y="5309479"/>
            <a:ext cx="765646" cy="3451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TW" altLang="en-US" dirty="0">
              <a:latin typeface="Noto Sans TC"/>
              <a:ea typeface="Noto Sans TC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9257F6E-1F93-AFF5-1C86-6A147CCF1465}"/>
              </a:ext>
            </a:extLst>
          </p:cNvPr>
          <p:cNvGrpSpPr/>
          <p:nvPr/>
        </p:nvGrpSpPr>
        <p:grpSpPr>
          <a:xfrm>
            <a:off x="7996143" y="2241422"/>
            <a:ext cx="1111526" cy="881896"/>
            <a:chOff x="8000549" y="5295289"/>
            <a:chExt cx="1731935" cy="351569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D967200-E2B3-B488-5C51-2234DA886E76}"/>
                </a:ext>
              </a:extLst>
            </p:cNvPr>
            <p:cNvSpPr/>
            <p:nvPr/>
          </p:nvSpPr>
          <p:spPr>
            <a:xfrm>
              <a:off x="8000549" y="5295289"/>
              <a:ext cx="1731935" cy="351569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89E6A6A0-EC66-0AF8-2F42-E5DEB646DA0A}"/>
                </a:ext>
              </a:extLst>
            </p:cNvPr>
            <p:cNvSpPr txBox="1"/>
            <p:nvPr/>
          </p:nvSpPr>
          <p:spPr>
            <a:xfrm>
              <a:off x="8000551" y="5348734"/>
              <a:ext cx="1731933" cy="257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/>
                <a:t>結構</a:t>
              </a:r>
              <a:endParaRPr lang="en-US" altLang="zh-TW" b="1" dirty="0"/>
            </a:p>
            <a:p>
              <a:pPr algn="ctr"/>
              <a:r>
                <a:rPr lang="zh-TW" altLang="en-US" b="1" dirty="0"/>
                <a:t>強度設計</a:t>
              </a: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8BE8502-2C98-7EDB-B8B3-C2039977A421}"/>
              </a:ext>
            </a:extLst>
          </p:cNvPr>
          <p:cNvSpPr txBox="1"/>
          <p:nvPr/>
        </p:nvSpPr>
        <p:spPr>
          <a:xfrm>
            <a:off x="9154292" y="2371978"/>
            <a:ext cx="315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+mn-ea"/>
                <a:sym typeface="Wingdings" panose="05000000000000000000" pitchFamily="2" charset="2"/>
              </a:rPr>
              <a:t> 設計風速</a:t>
            </a:r>
            <a:r>
              <a:rPr lang="en-US" altLang="zh-TW" sz="1600" dirty="0">
                <a:latin typeface="+mn-ea"/>
                <a:sym typeface="Wingdings" panose="05000000000000000000" pitchFamily="2" charset="2"/>
              </a:rPr>
              <a:t>47.5m/s</a:t>
            </a:r>
          </a:p>
          <a:p>
            <a:r>
              <a:rPr lang="zh-TW" altLang="en-US" sz="1600" dirty="0">
                <a:latin typeface="+mn-ea"/>
                <a:sym typeface="Wingdings" panose="05000000000000000000" pitchFamily="2" charset="2"/>
              </a:rPr>
              <a:t> 模組踩上壓下鎖加強鎖固</a:t>
            </a:r>
            <a:endParaRPr lang="zh-TW" altLang="en-US" sz="1600" dirty="0">
              <a:latin typeface="+mn-ea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C6EE35D-A993-F7C1-2E84-562B4B7777AC}"/>
              </a:ext>
            </a:extLst>
          </p:cNvPr>
          <p:cNvSpPr txBox="1"/>
          <p:nvPr/>
        </p:nvSpPr>
        <p:spPr>
          <a:xfrm>
            <a:off x="9142740" y="3199748"/>
            <a:ext cx="3161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+mn-ea"/>
                <a:sym typeface="Wingdings" panose="05000000000000000000" pitchFamily="2" charset="2"/>
              </a:rPr>
              <a:t> 鍍鋅鋼構支架之鍍鋅層厚度達 </a:t>
            </a:r>
            <a:r>
              <a:rPr lang="en-US" altLang="zh-TW" sz="1600" dirty="0">
                <a:latin typeface="+mn-ea"/>
                <a:sym typeface="Wingdings" panose="05000000000000000000" pitchFamily="2" charset="2"/>
              </a:rPr>
              <a:t>85㎛</a:t>
            </a:r>
          </a:p>
          <a:p>
            <a:r>
              <a:rPr lang="zh-TW" altLang="en-US" sz="1600" dirty="0">
                <a:latin typeface="+mn-ea"/>
                <a:sym typeface="Wingdings" panose="05000000000000000000" pitchFamily="2" charset="2"/>
              </a:rPr>
              <a:t> 配電盤採不銹鋼盤體</a:t>
            </a:r>
            <a:r>
              <a:rPr lang="en-US" altLang="zh-TW" sz="1600" dirty="0">
                <a:latin typeface="+mn-ea"/>
                <a:sym typeface="Wingdings" panose="05000000000000000000" pitchFamily="2" charset="2"/>
              </a:rPr>
              <a:t>+</a:t>
            </a:r>
            <a:r>
              <a:rPr lang="zh-TW" altLang="en-US" sz="1600" dirty="0">
                <a:latin typeface="+mn-ea"/>
                <a:sym typeface="Wingdings" panose="05000000000000000000" pitchFamily="2" charset="2"/>
              </a:rPr>
              <a:t>雙層粉體烤漆</a:t>
            </a:r>
            <a:endParaRPr lang="zh-TW" altLang="en-US" sz="1600" dirty="0">
              <a:latin typeface="+mn-ea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F13DBCB1-B047-1475-E868-665A6AEB0CC8}"/>
              </a:ext>
            </a:extLst>
          </p:cNvPr>
          <p:cNvGrpSpPr/>
          <p:nvPr/>
        </p:nvGrpSpPr>
        <p:grpSpPr>
          <a:xfrm>
            <a:off x="7996144" y="1273678"/>
            <a:ext cx="1111526" cy="798847"/>
            <a:chOff x="7920001" y="5295288"/>
            <a:chExt cx="1313384" cy="385404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A5DBE8E-FF2E-8BD7-B2A5-AB2CF3A2651E}"/>
                </a:ext>
              </a:extLst>
            </p:cNvPr>
            <p:cNvSpPr/>
            <p:nvPr/>
          </p:nvSpPr>
          <p:spPr>
            <a:xfrm>
              <a:off x="7920001" y="5295288"/>
              <a:ext cx="1313384" cy="385404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897E5E00-E958-CA81-88E2-85A4C9EF6CC3}"/>
                </a:ext>
              </a:extLst>
            </p:cNvPr>
            <p:cNvSpPr txBox="1"/>
            <p:nvPr/>
          </p:nvSpPr>
          <p:spPr>
            <a:xfrm>
              <a:off x="7955046" y="5330484"/>
              <a:ext cx="1188379" cy="3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/>
                <a:t>支架</a:t>
              </a:r>
              <a:endParaRPr lang="en-US" altLang="zh-TW" b="1" dirty="0"/>
            </a:p>
            <a:p>
              <a:pPr algn="ctr"/>
              <a:r>
                <a:rPr lang="zh-TW" altLang="en-US" b="1" dirty="0"/>
                <a:t>材質</a:t>
              </a: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0D1F2BB-DF07-A9DB-83BB-B5EDBE0D4A21}"/>
              </a:ext>
            </a:extLst>
          </p:cNvPr>
          <p:cNvSpPr txBox="1"/>
          <p:nvPr/>
        </p:nvSpPr>
        <p:spPr>
          <a:xfrm>
            <a:off x="9154292" y="1373318"/>
            <a:ext cx="286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+mn-ea"/>
                <a:sym typeface="Wingdings" panose="05000000000000000000" pitchFamily="2" charset="2"/>
              </a:rPr>
              <a:t>選擇以耐候、耐風、耐震、抗腐蝕為優先考量</a:t>
            </a:r>
            <a:endParaRPr lang="zh-TW" altLang="en-US" sz="1600" dirty="0">
              <a:latin typeface="+mn-ea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F1657C0D-6735-A939-42F6-38A795A35887}"/>
              </a:ext>
            </a:extLst>
          </p:cNvPr>
          <p:cNvGrpSpPr/>
          <p:nvPr/>
        </p:nvGrpSpPr>
        <p:grpSpPr>
          <a:xfrm>
            <a:off x="7996143" y="3315650"/>
            <a:ext cx="1111526" cy="881896"/>
            <a:chOff x="8000549" y="5295289"/>
            <a:chExt cx="1731935" cy="351569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A69E36F-F81F-D546-73C3-61EB6FAAA641}"/>
                </a:ext>
              </a:extLst>
            </p:cNvPr>
            <p:cNvSpPr/>
            <p:nvPr/>
          </p:nvSpPr>
          <p:spPr>
            <a:xfrm>
              <a:off x="8000549" y="5295289"/>
              <a:ext cx="1731935" cy="351569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25516EC7-8C38-0D05-8F6C-D71CB3C4DE92}"/>
                </a:ext>
              </a:extLst>
            </p:cNvPr>
            <p:cNvSpPr txBox="1"/>
            <p:nvPr/>
          </p:nvSpPr>
          <p:spPr>
            <a:xfrm>
              <a:off x="8000551" y="5348734"/>
              <a:ext cx="1731933" cy="257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/>
                <a:t>耐腐蝕</a:t>
              </a:r>
              <a:endParaRPr lang="en-US" altLang="zh-TW" b="1" dirty="0"/>
            </a:p>
            <a:p>
              <a:pPr algn="ctr"/>
              <a:r>
                <a:rPr lang="zh-TW" altLang="en-US" b="1" dirty="0"/>
                <a:t>設計</a:t>
              </a:r>
            </a:p>
          </p:txBody>
        </p:sp>
      </p:grp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9A5A9C3-05C6-DE33-B3FB-02DF5920813C}"/>
              </a:ext>
            </a:extLst>
          </p:cNvPr>
          <p:cNvSpPr/>
          <p:nvPr/>
        </p:nvSpPr>
        <p:spPr>
          <a:xfrm>
            <a:off x="177687" y="3941531"/>
            <a:ext cx="1977651" cy="42547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rgbClr val="0A2240"/>
                </a:solidFill>
                <a:latin typeface="+mn-ea"/>
              </a:rPr>
              <a:t>地面型棚架式示意圖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782DBD55-75D5-8153-67D9-8D1499B14944}"/>
              </a:ext>
            </a:extLst>
          </p:cNvPr>
          <p:cNvSpPr/>
          <p:nvPr/>
        </p:nvSpPr>
        <p:spPr>
          <a:xfrm>
            <a:off x="4237625" y="3890350"/>
            <a:ext cx="1977651" cy="44696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+mn-ea"/>
                <a:cs typeface="+mn-cs"/>
              </a:rPr>
              <a:t>地面型棚架式結構圖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9FE00BCD-5F8E-ED9D-41CA-35DCDC18FE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61" r="4836"/>
          <a:stretch>
            <a:fillRect/>
          </a:stretch>
        </p:blipFill>
        <p:spPr>
          <a:xfrm>
            <a:off x="9273407" y="4276966"/>
            <a:ext cx="2446154" cy="237559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8DD7F760-D573-AF76-BD10-C9A4EBB0E769}"/>
              </a:ext>
            </a:extLst>
          </p:cNvPr>
          <p:cNvSpPr txBox="1"/>
          <p:nvPr/>
        </p:nvSpPr>
        <p:spPr>
          <a:xfrm>
            <a:off x="26127" y="982454"/>
            <a:ext cx="425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000" b="1" dirty="0">
                <a:solidFill>
                  <a:schemeClr val="tx2"/>
                </a:solidFill>
              </a:rPr>
              <a:t>支架結構設計與材質特性</a:t>
            </a:r>
          </a:p>
        </p:txBody>
      </p:sp>
      <p:sp>
        <p:nvSpPr>
          <p:cNvPr id="46" name="投影片編號版面配置區 1">
            <a:extLst>
              <a:ext uri="{FF2B5EF4-FFF2-40B4-BE49-F238E27FC236}">
                <a16:creationId xmlns:a16="http://schemas.microsoft.com/office/drawing/2014/main" id="{181B4078-EC72-1128-D10D-A0210BB0EAE1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17</a:t>
            </a:fld>
            <a:endParaRPr lang="zh-TW" altLang="en-US" dirty="0">
              <a:latin typeface="Noto Sans TC"/>
              <a:ea typeface="Noto Sans TC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298A6C-AB76-2464-A3C1-006A037CB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7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90F5B4A-A9BF-9D07-BF5A-8EB2B9253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11" name="箭號: ＞形 10">
            <a:extLst>
              <a:ext uri="{FF2B5EF4-FFF2-40B4-BE49-F238E27FC236}">
                <a16:creationId xmlns:a16="http://schemas.microsoft.com/office/drawing/2014/main" id="{65F25A31-E7EC-9649-8D7D-E63D82411EDC}"/>
              </a:ext>
            </a:extLst>
          </p:cNvPr>
          <p:cNvSpPr/>
          <p:nvPr/>
        </p:nvSpPr>
        <p:spPr>
          <a:xfrm>
            <a:off x="387189" y="1310290"/>
            <a:ext cx="2217788" cy="327224"/>
          </a:xfrm>
          <a:prstGeom prst="chevron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300" dirty="0">
                <a:solidFill>
                  <a:schemeClr val="bg1"/>
                </a:solidFill>
                <a:latin typeface="+mn-ea"/>
              </a:rPr>
              <a:t>案場集結</a:t>
            </a:r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1F04ADF9-5C8C-A788-5E8B-699274ED62AC}"/>
              </a:ext>
            </a:extLst>
          </p:cNvPr>
          <p:cNvSpPr/>
          <p:nvPr/>
        </p:nvSpPr>
        <p:spPr>
          <a:xfrm rot="16200000">
            <a:off x="2466058" y="3145934"/>
            <a:ext cx="338170" cy="364978"/>
          </a:xfrm>
          <a:prstGeom prst="downArrow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n-ea"/>
            </a:endParaRPr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09C08114-5573-0113-BB4D-359F913A8848}"/>
              </a:ext>
            </a:extLst>
          </p:cNvPr>
          <p:cNvSpPr/>
          <p:nvPr/>
        </p:nvSpPr>
        <p:spPr>
          <a:xfrm rot="17299666">
            <a:off x="7707593" y="2949868"/>
            <a:ext cx="397705" cy="710244"/>
          </a:xfrm>
          <a:prstGeom prst="downArrow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n-ea"/>
            </a:endParaRPr>
          </a:p>
        </p:txBody>
      </p:sp>
      <p:sp>
        <p:nvSpPr>
          <p:cNvPr id="22" name="箭號: ＞形 21">
            <a:extLst>
              <a:ext uri="{FF2B5EF4-FFF2-40B4-BE49-F238E27FC236}">
                <a16:creationId xmlns:a16="http://schemas.microsoft.com/office/drawing/2014/main" id="{362B5A46-7812-867A-BB1B-A7F2224FFBCA}"/>
              </a:ext>
            </a:extLst>
          </p:cNvPr>
          <p:cNvSpPr/>
          <p:nvPr/>
        </p:nvSpPr>
        <p:spPr>
          <a:xfrm>
            <a:off x="5070179" y="1316994"/>
            <a:ext cx="3198613" cy="347846"/>
          </a:xfrm>
          <a:prstGeom prst="chevron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300" dirty="0">
                <a:solidFill>
                  <a:schemeClr val="bg1"/>
                </a:solidFill>
                <a:latin typeface="+mn-ea"/>
              </a:rPr>
              <a:t>單元升壓站</a:t>
            </a:r>
            <a:r>
              <a:rPr lang="en-US" altLang="zh-TW" spc="300" dirty="0">
                <a:solidFill>
                  <a:schemeClr val="bg1"/>
                </a:solidFill>
                <a:latin typeface="+mn-ea"/>
              </a:rPr>
              <a:t>(</a:t>
            </a:r>
            <a:r>
              <a:rPr lang="zh-TW" altLang="en-US" spc="300" dirty="0">
                <a:solidFill>
                  <a:schemeClr val="bg1"/>
                </a:solidFill>
                <a:latin typeface="+mn-ea"/>
              </a:rPr>
              <a:t>案場</a:t>
            </a:r>
            <a:r>
              <a:rPr lang="en-US" altLang="zh-TW" spc="300" dirty="0">
                <a:solidFill>
                  <a:schemeClr val="bg1"/>
                </a:solidFill>
                <a:latin typeface="+mn-ea"/>
              </a:rPr>
              <a:t>)</a:t>
            </a:r>
            <a:endParaRPr lang="zh-TW" altLang="en-US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箭號: ＞形 22">
            <a:extLst>
              <a:ext uri="{FF2B5EF4-FFF2-40B4-BE49-F238E27FC236}">
                <a16:creationId xmlns:a16="http://schemas.microsoft.com/office/drawing/2014/main" id="{9210229D-2917-B5BE-0C1F-728E77503FE6}"/>
              </a:ext>
            </a:extLst>
          </p:cNvPr>
          <p:cNvSpPr/>
          <p:nvPr/>
        </p:nvSpPr>
        <p:spPr>
          <a:xfrm>
            <a:off x="8299137" y="1321154"/>
            <a:ext cx="3505673" cy="347846"/>
          </a:xfrm>
          <a:prstGeom prst="chevron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300" dirty="0">
                <a:solidFill>
                  <a:schemeClr val="bg1"/>
                </a:solidFill>
                <a:latin typeface="+mn-ea"/>
              </a:rPr>
              <a:t>林邊總升壓站</a:t>
            </a:r>
            <a:r>
              <a:rPr lang="en-US" altLang="zh-TW" spc="300" dirty="0">
                <a:solidFill>
                  <a:schemeClr val="bg1"/>
                </a:solidFill>
                <a:latin typeface="+mn-ea"/>
              </a:rPr>
              <a:t>(</a:t>
            </a:r>
            <a:r>
              <a:rPr lang="zh-TW" altLang="en-US" spc="300" dirty="0">
                <a:solidFill>
                  <a:schemeClr val="bg1"/>
                </a:solidFill>
                <a:latin typeface="+mn-ea"/>
              </a:rPr>
              <a:t>既設</a:t>
            </a:r>
            <a:r>
              <a:rPr lang="en-US" altLang="zh-TW" spc="300" dirty="0">
                <a:solidFill>
                  <a:schemeClr val="bg1"/>
                </a:solidFill>
                <a:latin typeface="+mn-ea"/>
              </a:rPr>
              <a:t>)</a:t>
            </a:r>
            <a:endParaRPr lang="zh-TW" altLang="en-US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D8F520D-FE2B-9F33-3F50-186352D08945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標題 5">
            <a:extLst>
              <a:ext uri="{FF2B5EF4-FFF2-40B4-BE49-F238E27FC236}">
                <a16:creationId xmlns:a16="http://schemas.microsoft.com/office/drawing/2014/main" id="{64F76F19-21A0-3753-B5FC-8B16E6E491E1}"/>
              </a:ext>
            </a:extLst>
          </p:cNvPr>
          <p:cNvSpPr txBox="1">
            <a:spLocks/>
          </p:cNvSpPr>
          <p:nvPr/>
        </p:nvSpPr>
        <p:spPr>
          <a:xfrm>
            <a:off x="387189" y="53622"/>
            <a:ext cx="6334954" cy="764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TW"/>
            </a:defPPr>
            <a:lvl1pPr marR="0" lvl="0" indent="0" fontAlgn="auto">
              <a:lnSpc>
                <a:spcPts val="6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03864"/>
                </a:solidFill>
                <a:latin typeface="+mn-ea"/>
              </a:defRPr>
            </a:lvl1pPr>
          </a:lstStyle>
          <a:p>
            <a:r>
              <a:rPr lang="zh-TW" altLang="en-US" dirty="0"/>
              <a:t>系統設置架構</a:t>
            </a:r>
            <a:r>
              <a:rPr lang="en-US" altLang="zh-TW" dirty="0"/>
              <a:t>/</a:t>
            </a:r>
            <a:r>
              <a:rPr lang="zh-TW" altLang="en-US" dirty="0"/>
              <a:t>輸</a:t>
            </a:r>
            <a:r>
              <a:rPr lang="en-US" altLang="zh-TW" dirty="0"/>
              <a:t>(</a:t>
            </a:r>
            <a:r>
              <a:rPr lang="zh-TW" altLang="en-US" dirty="0"/>
              <a:t>供</a:t>
            </a:r>
            <a:r>
              <a:rPr lang="en-US" altLang="zh-TW" dirty="0"/>
              <a:t>)</a:t>
            </a:r>
            <a:r>
              <a:rPr lang="zh-TW" altLang="en-US" dirty="0"/>
              <a:t>電線路圖</a:t>
            </a: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9A5B0162-1278-D12F-CF05-D8123DB522B6}"/>
              </a:ext>
            </a:extLst>
          </p:cNvPr>
          <p:cNvGrpSpPr/>
          <p:nvPr/>
        </p:nvGrpSpPr>
        <p:grpSpPr>
          <a:xfrm>
            <a:off x="818129" y="1911947"/>
            <a:ext cx="1355907" cy="1979171"/>
            <a:chOff x="818129" y="1911947"/>
            <a:chExt cx="1355907" cy="1979171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124ED2FE-5F04-6188-C469-6494A99BE83C}"/>
                </a:ext>
              </a:extLst>
            </p:cNvPr>
            <p:cNvGrpSpPr/>
            <p:nvPr/>
          </p:nvGrpSpPr>
          <p:grpSpPr>
            <a:xfrm>
              <a:off x="836404" y="2627578"/>
              <a:ext cx="1272808" cy="1263540"/>
              <a:chOff x="5545589" y="2567450"/>
              <a:chExt cx="1272808" cy="1263540"/>
            </a:xfrm>
          </p:grpSpPr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2D3E7F37-6CCD-9073-067E-207BE1FBA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1029" y="2567450"/>
                <a:ext cx="551373" cy="531760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08FE2ECB-A5FF-768E-62B6-42E23CB56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5589" y="3277858"/>
                <a:ext cx="554607" cy="534878"/>
              </a:xfrm>
              <a:prstGeom prst="rect">
                <a:avLst/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6B513851-7A54-4110-B397-CA79859E1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3790" y="3296112"/>
                <a:ext cx="554607" cy="534878"/>
              </a:xfrm>
              <a:prstGeom prst="rect">
                <a:avLst/>
              </a:prstGeom>
            </p:spPr>
          </p:pic>
        </p:grp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3525075B-2E10-021D-1964-8FC273FCCFBB}"/>
                </a:ext>
              </a:extLst>
            </p:cNvPr>
            <p:cNvGrpSpPr/>
            <p:nvPr/>
          </p:nvGrpSpPr>
          <p:grpSpPr>
            <a:xfrm>
              <a:off x="818129" y="1911947"/>
              <a:ext cx="1355907" cy="442282"/>
              <a:chOff x="7920001" y="5295288"/>
              <a:chExt cx="1602146" cy="213379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53AA57D4-8BD0-8030-F1F0-2DA293454B78}"/>
                  </a:ext>
                </a:extLst>
              </p:cNvPr>
              <p:cNvSpPr/>
              <p:nvPr/>
            </p:nvSpPr>
            <p:spPr>
              <a:xfrm>
                <a:off x="7920001" y="5295288"/>
                <a:ext cx="1602146" cy="212856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24B7AD11-2A38-D1A3-623D-2E04311E1662}"/>
                  </a:ext>
                </a:extLst>
              </p:cNvPr>
              <p:cNvSpPr txBox="1"/>
              <p:nvPr/>
            </p:nvSpPr>
            <p:spPr>
              <a:xfrm>
                <a:off x="7955046" y="5330483"/>
                <a:ext cx="1490504" cy="178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/>
                  <a:t>案場集結</a:t>
                </a:r>
              </a:p>
            </p:txBody>
          </p:sp>
        </p:grpSp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10401306-85BE-3AD2-91E9-915C17BBE4E4}"/>
              </a:ext>
            </a:extLst>
          </p:cNvPr>
          <p:cNvGrpSpPr/>
          <p:nvPr/>
        </p:nvGrpSpPr>
        <p:grpSpPr>
          <a:xfrm>
            <a:off x="5933873" y="4195126"/>
            <a:ext cx="1576352" cy="2010685"/>
            <a:chOff x="7325746" y="4130829"/>
            <a:chExt cx="1576352" cy="201068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2305FB3-714B-F995-948E-A1830AFA6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51761" y="4822247"/>
              <a:ext cx="1488549" cy="1319267"/>
            </a:xfrm>
            <a:prstGeom prst="rect">
              <a:avLst/>
            </a:prstGeom>
          </p:spPr>
        </p:pic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13FF0F92-F6CD-2AA1-7198-BB13BCD98235}"/>
                </a:ext>
              </a:extLst>
            </p:cNvPr>
            <p:cNvGrpSpPr/>
            <p:nvPr/>
          </p:nvGrpSpPr>
          <p:grpSpPr>
            <a:xfrm>
              <a:off x="7325746" y="4130829"/>
              <a:ext cx="1576352" cy="441198"/>
              <a:chOff x="7789761" y="5295288"/>
              <a:chExt cx="1862625" cy="212856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DF115C0-13B1-DD08-EA73-3B5E03449767}"/>
                  </a:ext>
                </a:extLst>
              </p:cNvPr>
              <p:cNvSpPr/>
              <p:nvPr/>
            </p:nvSpPr>
            <p:spPr>
              <a:xfrm>
                <a:off x="7920001" y="5295288"/>
                <a:ext cx="1602146" cy="212856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3C2142C0-7A7E-281E-8704-A6B76B992049}"/>
                  </a:ext>
                </a:extLst>
              </p:cNvPr>
              <p:cNvSpPr txBox="1"/>
              <p:nvPr/>
            </p:nvSpPr>
            <p:spPr>
              <a:xfrm>
                <a:off x="7789761" y="5327228"/>
                <a:ext cx="1862625" cy="178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/>
                  <a:t>22.8kV</a:t>
                </a:r>
                <a:r>
                  <a:rPr lang="zh-TW" altLang="en-US" dirty="0"/>
                  <a:t>升壓</a:t>
                </a:r>
              </a:p>
            </p:txBody>
          </p:sp>
        </p:grpSp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D7A08A33-D836-810F-52B1-F9C362B18D30}"/>
              </a:ext>
            </a:extLst>
          </p:cNvPr>
          <p:cNvGrpSpPr/>
          <p:nvPr/>
        </p:nvGrpSpPr>
        <p:grpSpPr>
          <a:xfrm>
            <a:off x="5881309" y="1932112"/>
            <a:ext cx="1576352" cy="1860777"/>
            <a:chOff x="7241538" y="1922332"/>
            <a:chExt cx="1576352" cy="186077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AF8D67A-753D-3600-6017-81E88DA9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9813" y="2514401"/>
              <a:ext cx="1419802" cy="1268708"/>
            </a:xfrm>
            <a:prstGeom prst="rect">
              <a:avLst/>
            </a:prstGeom>
          </p:spPr>
        </p:pic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B2D9C8A4-DBE0-A30A-390D-F5198A00821C}"/>
                </a:ext>
              </a:extLst>
            </p:cNvPr>
            <p:cNvGrpSpPr/>
            <p:nvPr/>
          </p:nvGrpSpPr>
          <p:grpSpPr>
            <a:xfrm>
              <a:off x="7241538" y="1922332"/>
              <a:ext cx="1576352" cy="441198"/>
              <a:chOff x="7789761" y="5295288"/>
              <a:chExt cx="1862625" cy="212856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F3C54662-FD38-A058-434D-C37748A02705}"/>
                  </a:ext>
                </a:extLst>
              </p:cNvPr>
              <p:cNvSpPr/>
              <p:nvPr/>
            </p:nvSpPr>
            <p:spPr>
              <a:xfrm>
                <a:off x="7920001" y="5295288"/>
                <a:ext cx="1602146" cy="212856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文字方塊 47">
                <a:extLst>
                  <a:ext uri="{FF2B5EF4-FFF2-40B4-BE49-F238E27FC236}">
                    <a16:creationId xmlns:a16="http://schemas.microsoft.com/office/drawing/2014/main" id="{58BCCE49-D5D2-EAF0-269E-FEDEDADBF2EC}"/>
                  </a:ext>
                </a:extLst>
              </p:cNvPr>
              <p:cNvSpPr txBox="1"/>
              <p:nvPr/>
            </p:nvSpPr>
            <p:spPr>
              <a:xfrm>
                <a:off x="7789761" y="5327228"/>
                <a:ext cx="1862625" cy="178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/>
                  <a:t>22.8kV</a:t>
                </a:r>
                <a:r>
                  <a:rPr lang="zh-TW" altLang="en-US" dirty="0"/>
                  <a:t>升壓</a:t>
                </a:r>
              </a:p>
            </p:txBody>
          </p:sp>
        </p:grp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ABAF52BD-3560-EF63-B5DC-2512D37DECCF}"/>
              </a:ext>
            </a:extLst>
          </p:cNvPr>
          <p:cNvSpPr/>
          <p:nvPr/>
        </p:nvSpPr>
        <p:spPr>
          <a:xfrm>
            <a:off x="8412890" y="1927285"/>
            <a:ext cx="3278166" cy="847609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6FC9647B-C1F7-72D7-80D9-D75EA90F6A51}"/>
              </a:ext>
            </a:extLst>
          </p:cNvPr>
          <p:cNvSpPr txBox="1"/>
          <p:nvPr/>
        </p:nvSpPr>
        <p:spPr>
          <a:xfrm>
            <a:off x="8362733" y="2058701"/>
            <a:ext cx="3342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TW" altLang="en-US" sz="1600" dirty="0"/>
              <a:t>既設一回線併聯至三相三線</a:t>
            </a:r>
            <a:endParaRPr lang="en-US" altLang="zh-TW" sz="1600" dirty="0"/>
          </a:p>
          <a:p>
            <a:pPr lvl="0" algn="ctr">
              <a:defRPr/>
            </a:pPr>
            <a:r>
              <a:rPr lang="en-US" altLang="zh-TW" sz="1600" dirty="0"/>
              <a:t>69kV</a:t>
            </a:r>
            <a:r>
              <a:rPr lang="zh-TW" altLang="en-US" sz="1600" dirty="0"/>
              <a:t>林邊</a:t>
            </a:r>
            <a:r>
              <a:rPr lang="en-US" altLang="zh-TW" sz="1600" dirty="0"/>
              <a:t>S/S〜</a:t>
            </a:r>
            <a:r>
              <a:rPr lang="zh-TW" altLang="en-US" sz="1600" dirty="0"/>
              <a:t>興龍線</a:t>
            </a:r>
            <a:r>
              <a:rPr lang="en-US" altLang="zh-TW" sz="1600" dirty="0"/>
              <a:t>S/S</a:t>
            </a:r>
            <a:endParaRPr lang="en-US" altLang="zh-TW" sz="1600" b="1" dirty="0">
              <a:latin typeface="+mn-ea"/>
            </a:endParaRPr>
          </a:p>
        </p:txBody>
      </p:sp>
      <p:sp>
        <p:nvSpPr>
          <p:cNvPr id="5" name="箭號: ＞形 4">
            <a:extLst>
              <a:ext uri="{FF2B5EF4-FFF2-40B4-BE49-F238E27FC236}">
                <a16:creationId xmlns:a16="http://schemas.microsoft.com/office/drawing/2014/main" id="{1C7D7BEE-F789-EA23-FA5F-E3FCC39ED84B}"/>
              </a:ext>
            </a:extLst>
          </p:cNvPr>
          <p:cNvSpPr/>
          <p:nvPr/>
        </p:nvSpPr>
        <p:spPr>
          <a:xfrm>
            <a:off x="2635324" y="1320523"/>
            <a:ext cx="2404509" cy="327224"/>
          </a:xfrm>
          <a:prstGeom prst="chevron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+mn-ea"/>
              </a:rPr>
              <a:t>案場設備</a:t>
            </a: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7A773EAA-4D81-E547-52F9-02A85B841A7E}"/>
              </a:ext>
            </a:extLst>
          </p:cNvPr>
          <p:cNvGrpSpPr/>
          <p:nvPr/>
        </p:nvGrpSpPr>
        <p:grpSpPr>
          <a:xfrm>
            <a:off x="800546" y="4195126"/>
            <a:ext cx="1355907" cy="1979171"/>
            <a:chOff x="818129" y="1911947"/>
            <a:chExt cx="1355907" cy="1979171"/>
          </a:xfrm>
        </p:grpSpPr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AE03A9BA-8338-5734-BFF9-BAC9A017B631}"/>
                </a:ext>
              </a:extLst>
            </p:cNvPr>
            <p:cNvGrpSpPr/>
            <p:nvPr/>
          </p:nvGrpSpPr>
          <p:grpSpPr>
            <a:xfrm>
              <a:off x="836404" y="2627578"/>
              <a:ext cx="1272808" cy="1263540"/>
              <a:chOff x="5545589" y="2567450"/>
              <a:chExt cx="1272808" cy="1263540"/>
            </a:xfrm>
          </p:grpSpPr>
          <p:pic>
            <p:nvPicPr>
              <p:cNvPr id="75" name="圖片 74">
                <a:extLst>
                  <a:ext uri="{FF2B5EF4-FFF2-40B4-BE49-F238E27FC236}">
                    <a16:creationId xmlns:a16="http://schemas.microsoft.com/office/drawing/2014/main" id="{738D889D-8D42-241B-6FB2-EFEE4D407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1029" y="2567450"/>
                <a:ext cx="551373" cy="531760"/>
              </a:xfrm>
              <a:prstGeom prst="rect">
                <a:avLst/>
              </a:prstGeom>
            </p:spPr>
          </p:pic>
          <p:pic>
            <p:nvPicPr>
              <p:cNvPr id="76" name="圖片 75">
                <a:extLst>
                  <a:ext uri="{FF2B5EF4-FFF2-40B4-BE49-F238E27FC236}">
                    <a16:creationId xmlns:a16="http://schemas.microsoft.com/office/drawing/2014/main" id="{C24FDBF1-38F9-860C-60AC-E8128B5C7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5589" y="3277858"/>
                <a:ext cx="554607" cy="534878"/>
              </a:xfrm>
              <a:prstGeom prst="rect">
                <a:avLst/>
              </a:prstGeom>
            </p:spPr>
          </p:pic>
          <p:pic>
            <p:nvPicPr>
              <p:cNvPr id="77" name="圖片 76">
                <a:extLst>
                  <a:ext uri="{FF2B5EF4-FFF2-40B4-BE49-F238E27FC236}">
                    <a16:creationId xmlns:a16="http://schemas.microsoft.com/office/drawing/2014/main" id="{7E22CFC4-5214-0B62-200C-7EABBA262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3790" y="3296112"/>
                <a:ext cx="554607" cy="534878"/>
              </a:xfrm>
              <a:prstGeom prst="rect">
                <a:avLst/>
              </a:prstGeom>
            </p:spPr>
          </p:pic>
        </p:grp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42C9EA99-9880-9FCB-E2CA-A596E8D230D7}"/>
                </a:ext>
              </a:extLst>
            </p:cNvPr>
            <p:cNvGrpSpPr/>
            <p:nvPr/>
          </p:nvGrpSpPr>
          <p:grpSpPr>
            <a:xfrm>
              <a:off x="818129" y="1911947"/>
              <a:ext cx="1355907" cy="442282"/>
              <a:chOff x="7920001" y="5295288"/>
              <a:chExt cx="1602146" cy="213379"/>
            </a:xfrm>
          </p:grpSpPr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B1282C80-FF07-2BDA-F79A-9481F85C6571}"/>
                  </a:ext>
                </a:extLst>
              </p:cNvPr>
              <p:cNvSpPr/>
              <p:nvPr/>
            </p:nvSpPr>
            <p:spPr>
              <a:xfrm>
                <a:off x="7920001" y="5295288"/>
                <a:ext cx="1602146" cy="212856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86C18AC4-CBC3-BC10-8856-D1CBABD9F2EF}"/>
                  </a:ext>
                </a:extLst>
              </p:cNvPr>
              <p:cNvSpPr txBox="1"/>
              <p:nvPr/>
            </p:nvSpPr>
            <p:spPr>
              <a:xfrm>
                <a:off x="7955046" y="5330483"/>
                <a:ext cx="1490504" cy="178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/>
                  <a:t>案場集結</a:t>
                </a:r>
              </a:p>
            </p:txBody>
          </p:sp>
        </p:grp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2768397A-A08D-B1CE-E56E-285201C76CC4}"/>
              </a:ext>
            </a:extLst>
          </p:cNvPr>
          <p:cNvGrpSpPr/>
          <p:nvPr/>
        </p:nvGrpSpPr>
        <p:grpSpPr>
          <a:xfrm>
            <a:off x="3138700" y="4195126"/>
            <a:ext cx="1355907" cy="1505668"/>
            <a:chOff x="3159624" y="1911947"/>
            <a:chExt cx="1355907" cy="1505668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AD585E17-C95D-3546-953E-1A8AB7C4B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63831" y="2813586"/>
              <a:ext cx="551373" cy="599022"/>
            </a:xfrm>
            <a:prstGeom prst="rect">
              <a:avLst/>
            </a:prstGeom>
          </p:spPr>
        </p:pic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699CFA1B-AC8C-2E27-0585-2B9F9173FEF5}"/>
                </a:ext>
              </a:extLst>
            </p:cNvPr>
            <p:cNvGrpSpPr/>
            <p:nvPr/>
          </p:nvGrpSpPr>
          <p:grpSpPr>
            <a:xfrm>
              <a:off x="3159624" y="1911947"/>
              <a:ext cx="1355907" cy="442282"/>
              <a:chOff x="7920001" y="5295288"/>
              <a:chExt cx="1602146" cy="213379"/>
            </a:xfrm>
          </p:grpSpPr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4787F5BB-8B9C-AB21-BB98-29DBE32D5BF3}"/>
                  </a:ext>
                </a:extLst>
              </p:cNvPr>
              <p:cNvSpPr/>
              <p:nvPr/>
            </p:nvSpPr>
            <p:spPr>
              <a:xfrm>
                <a:off x="7920001" y="5295288"/>
                <a:ext cx="1602146" cy="212856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C33476C9-D451-4CCC-10EF-6C3638C5DC78}"/>
                  </a:ext>
                </a:extLst>
              </p:cNvPr>
              <p:cNvSpPr txBox="1"/>
              <p:nvPr/>
            </p:nvSpPr>
            <p:spPr>
              <a:xfrm>
                <a:off x="7955046" y="5330483"/>
                <a:ext cx="1490504" cy="178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/>
                  <a:t>案場設備</a:t>
                </a:r>
              </a:p>
            </p:txBody>
          </p:sp>
        </p:grp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8F41B363-F326-173B-CEBE-29941D9B6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332" y="2818593"/>
              <a:ext cx="551373" cy="599022"/>
            </a:xfrm>
            <a:prstGeom prst="rect">
              <a:avLst/>
            </a:prstGeom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C1547E44-87FA-5EB0-7508-8BC395AB83FC}"/>
              </a:ext>
            </a:extLst>
          </p:cNvPr>
          <p:cNvGrpSpPr/>
          <p:nvPr/>
        </p:nvGrpSpPr>
        <p:grpSpPr>
          <a:xfrm>
            <a:off x="3156454" y="1927287"/>
            <a:ext cx="1355907" cy="1505668"/>
            <a:chOff x="3159624" y="1911947"/>
            <a:chExt cx="1355907" cy="1505668"/>
          </a:xfrm>
        </p:grpSpPr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AAA7AC21-25D5-64FD-4889-D4B3A783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63831" y="2813586"/>
              <a:ext cx="551373" cy="599022"/>
            </a:xfrm>
            <a:prstGeom prst="rect">
              <a:avLst/>
            </a:prstGeom>
          </p:spPr>
        </p:pic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BBD812EC-DCF7-70DF-DAAF-6A6A2A0DD524}"/>
                </a:ext>
              </a:extLst>
            </p:cNvPr>
            <p:cNvGrpSpPr/>
            <p:nvPr/>
          </p:nvGrpSpPr>
          <p:grpSpPr>
            <a:xfrm>
              <a:off x="3159624" y="1911947"/>
              <a:ext cx="1355907" cy="442282"/>
              <a:chOff x="7920001" y="5295288"/>
              <a:chExt cx="1602146" cy="213379"/>
            </a:xfrm>
          </p:grpSpPr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9A4E1A29-60DB-6CF3-56A3-5DD1CFEEBB6F}"/>
                  </a:ext>
                </a:extLst>
              </p:cNvPr>
              <p:cNvSpPr/>
              <p:nvPr/>
            </p:nvSpPr>
            <p:spPr>
              <a:xfrm>
                <a:off x="7920001" y="5295288"/>
                <a:ext cx="1602146" cy="212856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50C235F4-6359-D7E8-81EA-8CE34A067165}"/>
                  </a:ext>
                </a:extLst>
              </p:cNvPr>
              <p:cNvSpPr txBox="1"/>
              <p:nvPr/>
            </p:nvSpPr>
            <p:spPr>
              <a:xfrm>
                <a:off x="7955046" y="5330483"/>
                <a:ext cx="1490504" cy="178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/>
                  <a:t>案場設備</a:t>
                </a:r>
              </a:p>
            </p:txBody>
          </p:sp>
        </p:grpSp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4958CDC2-585C-691C-4DC3-00B7D3DF0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332" y="2818593"/>
              <a:ext cx="551373" cy="599022"/>
            </a:xfrm>
            <a:prstGeom prst="rect">
              <a:avLst/>
            </a:prstGeom>
          </p:spPr>
        </p:pic>
      </p:grpSp>
      <p:sp>
        <p:nvSpPr>
          <p:cNvPr id="87" name="箭號: 向下 86">
            <a:extLst>
              <a:ext uri="{FF2B5EF4-FFF2-40B4-BE49-F238E27FC236}">
                <a16:creationId xmlns:a16="http://schemas.microsoft.com/office/drawing/2014/main" id="{665409F4-9F34-8D38-1E6E-3F8349609A4A}"/>
              </a:ext>
            </a:extLst>
          </p:cNvPr>
          <p:cNvSpPr/>
          <p:nvPr/>
        </p:nvSpPr>
        <p:spPr>
          <a:xfrm rot="16200000">
            <a:off x="2466058" y="4976261"/>
            <a:ext cx="338170" cy="364978"/>
          </a:xfrm>
          <a:prstGeom prst="downArrow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n-ea"/>
            </a:endParaRPr>
          </a:p>
        </p:txBody>
      </p:sp>
      <p:sp>
        <p:nvSpPr>
          <p:cNvPr id="90" name="箭號: 向下 89">
            <a:extLst>
              <a:ext uri="{FF2B5EF4-FFF2-40B4-BE49-F238E27FC236}">
                <a16:creationId xmlns:a16="http://schemas.microsoft.com/office/drawing/2014/main" id="{6DE1C8CB-14A4-C7BB-9F16-29196641A73A}"/>
              </a:ext>
            </a:extLst>
          </p:cNvPr>
          <p:cNvSpPr/>
          <p:nvPr/>
        </p:nvSpPr>
        <p:spPr>
          <a:xfrm rot="16200000">
            <a:off x="4996645" y="4976261"/>
            <a:ext cx="338170" cy="364978"/>
          </a:xfrm>
          <a:prstGeom prst="downArrow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n-ea"/>
            </a:endParaRPr>
          </a:p>
        </p:txBody>
      </p:sp>
      <p:sp>
        <p:nvSpPr>
          <p:cNvPr id="91" name="箭號: 向下 90">
            <a:extLst>
              <a:ext uri="{FF2B5EF4-FFF2-40B4-BE49-F238E27FC236}">
                <a16:creationId xmlns:a16="http://schemas.microsoft.com/office/drawing/2014/main" id="{5D349D04-E5DE-7071-ABC9-F9664F98948F}"/>
              </a:ext>
            </a:extLst>
          </p:cNvPr>
          <p:cNvSpPr/>
          <p:nvPr/>
        </p:nvSpPr>
        <p:spPr>
          <a:xfrm rot="16200000">
            <a:off x="4996645" y="3153309"/>
            <a:ext cx="338170" cy="364978"/>
          </a:xfrm>
          <a:prstGeom prst="downArrow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n-ea"/>
            </a:endParaRPr>
          </a:p>
        </p:txBody>
      </p:sp>
      <p:sp>
        <p:nvSpPr>
          <p:cNvPr id="92" name="箭號: 向下 91">
            <a:extLst>
              <a:ext uri="{FF2B5EF4-FFF2-40B4-BE49-F238E27FC236}">
                <a16:creationId xmlns:a16="http://schemas.microsoft.com/office/drawing/2014/main" id="{DF57D51C-E27C-401A-C8DB-DE2EE9AD8742}"/>
              </a:ext>
            </a:extLst>
          </p:cNvPr>
          <p:cNvSpPr/>
          <p:nvPr/>
        </p:nvSpPr>
        <p:spPr>
          <a:xfrm rot="14348650">
            <a:off x="7731810" y="4972713"/>
            <a:ext cx="397705" cy="710244"/>
          </a:xfrm>
          <a:prstGeom prst="downArrow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n-ea"/>
            </a:endParaRPr>
          </a:p>
        </p:txBody>
      </p:sp>
      <p:sp>
        <p:nvSpPr>
          <p:cNvPr id="93" name="投影片編號版面配置區 1">
            <a:extLst>
              <a:ext uri="{FF2B5EF4-FFF2-40B4-BE49-F238E27FC236}">
                <a16:creationId xmlns:a16="http://schemas.microsoft.com/office/drawing/2014/main" id="{61DAA46E-AAD0-F894-DC15-F42A9CC0FF0A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18</a:t>
            </a:fld>
            <a:endParaRPr lang="zh-TW" altLang="en-US" dirty="0">
              <a:latin typeface="Noto Sans TC"/>
              <a:ea typeface="Noto Sans TC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D4A920-87D8-66E6-EB93-8DB308CA88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6" t="15574" r="6429" b="38566"/>
          <a:stretch>
            <a:fillRect/>
          </a:stretch>
        </p:blipFill>
        <p:spPr>
          <a:xfrm>
            <a:off x="8412888" y="3012029"/>
            <a:ext cx="3292834" cy="31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2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08F97-1069-F868-F318-98E10D7B5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0B8FD57-539D-9D51-E41B-F197A5932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932C302-7A50-5F42-F988-4BA60D7A0681}"/>
              </a:ext>
            </a:extLst>
          </p:cNvPr>
          <p:cNvSpPr txBox="1"/>
          <p:nvPr/>
        </p:nvSpPr>
        <p:spPr>
          <a:xfrm>
            <a:off x="398256" y="235782"/>
            <a:ext cx="5181450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lvl="0" algn="l"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工程期間環保對策</a:t>
            </a:r>
            <a:endParaRPr lang="zh-TW" altLang="en-US" sz="6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EF40FD-3365-F1CD-EB1B-5C1AB4A998A3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522E6A5A-BBAC-7400-6E19-F2F225B90BF3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19</a:t>
            </a:fld>
            <a:endParaRPr lang="zh-TW" altLang="en-US" dirty="0">
              <a:latin typeface="Noto Sans TC"/>
              <a:ea typeface="Noto Sans TC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A419307-1C2E-A874-FBC7-F45B1B55378D}"/>
              </a:ext>
            </a:extLst>
          </p:cNvPr>
          <p:cNvSpPr/>
          <p:nvPr/>
        </p:nvSpPr>
        <p:spPr>
          <a:xfrm>
            <a:off x="1303114" y="1719278"/>
            <a:ext cx="1751914" cy="4056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避免夜間施工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59B75DB1-FF36-0120-2F09-FE4BE5D98053}"/>
              </a:ext>
            </a:extLst>
          </p:cNvPr>
          <p:cNvSpPr/>
          <p:nvPr/>
        </p:nvSpPr>
        <p:spPr>
          <a:xfrm>
            <a:off x="4271435" y="1566795"/>
            <a:ext cx="3649128" cy="7106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機具定期保養 降低排放廢氣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2C2E9D32-FA49-9CEE-5DC1-D982A8F73FCD}"/>
              </a:ext>
            </a:extLst>
          </p:cNvPr>
          <p:cNvSpPr/>
          <p:nvPr/>
        </p:nvSpPr>
        <p:spPr>
          <a:xfrm>
            <a:off x="8421126" y="1566794"/>
            <a:ext cx="3129190" cy="7106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避免機具長時間空轉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0FCEBF9-C3E7-9A16-836A-072B08C75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33208" r="14669" b="22846"/>
          <a:stretch>
            <a:fillRect/>
          </a:stretch>
        </p:blipFill>
        <p:spPr>
          <a:xfrm>
            <a:off x="863817" y="2124932"/>
            <a:ext cx="10464363" cy="3535559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1B2591BA-ED24-5399-45C8-2B60F815EA4C}"/>
              </a:ext>
            </a:extLst>
          </p:cNvPr>
          <p:cNvSpPr/>
          <p:nvPr/>
        </p:nvSpPr>
        <p:spPr>
          <a:xfrm>
            <a:off x="2454061" y="5636187"/>
            <a:ext cx="3526860" cy="7106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避免車輛進入 禁鳴喇叭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461EEF4-D289-248E-223D-4B78F08DEF17}"/>
              </a:ext>
            </a:extLst>
          </p:cNvPr>
          <p:cNvSpPr/>
          <p:nvPr/>
        </p:nvSpPr>
        <p:spPr>
          <a:xfrm>
            <a:off x="6211080" y="5393844"/>
            <a:ext cx="3694105" cy="1195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適當灑水避免車輛進出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造成粉塵影響空氣品質</a:t>
            </a:r>
          </a:p>
        </p:txBody>
      </p:sp>
    </p:spTree>
    <p:extLst>
      <p:ext uri="{BB962C8B-B14F-4D97-AF65-F5344CB8AC3E}">
        <p14:creationId xmlns:p14="http://schemas.microsoft.com/office/powerpoint/2010/main" val="338297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4721C-DB46-CAC9-B5AC-82E6C10CF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id="{F3835A84-51F3-FFF1-0C5E-86AAC12C66CB}"/>
              </a:ext>
            </a:extLst>
          </p:cNvPr>
          <p:cNvGrpSpPr/>
          <p:nvPr/>
        </p:nvGrpSpPr>
        <p:grpSpPr>
          <a:xfrm>
            <a:off x="11199408" y="1791908"/>
            <a:ext cx="1985185" cy="1719180"/>
            <a:chOff x="0" y="0"/>
            <a:chExt cx="3619627" cy="3134614"/>
          </a:xfrm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441BD00E-8663-6CF6-C8A1-3017CBB7BD8C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20386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27CF8972-820A-2D1A-A967-F9BEEDF677C2}"/>
              </a:ext>
            </a:extLst>
          </p:cNvPr>
          <p:cNvGrpSpPr/>
          <p:nvPr/>
        </p:nvGrpSpPr>
        <p:grpSpPr>
          <a:xfrm>
            <a:off x="9106727" y="-90188"/>
            <a:ext cx="2801010" cy="2425687"/>
            <a:chOff x="0" y="0"/>
            <a:chExt cx="3619627" cy="3134614"/>
          </a:xfrm>
        </p:grpSpPr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2880A481-EE9A-8F83-FA58-3A523F878B08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ED7D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grpSp>
        <p:nvGrpSpPr>
          <p:cNvPr id="9" name="Group 21">
            <a:extLst>
              <a:ext uri="{FF2B5EF4-FFF2-40B4-BE49-F238E27FC236}">
                <a16:creationId xmlns:a16="http://schemas.microsoft.com/office/drawing/2014/main" id="{6473A218-B7CC-F467-60ED-2A007B70392D}"/>
              </a:ext>
            </a:extLst>
          </p:cNvPr>
          <p:cNvGrpSpPr/>
          <p:nvPr/>
        </p:nvGrpSpPr>
        <p:grpSpPr>
          <a:xfrm>
            <a:off x="8829293" y="-637435"/>
            <a:ext cx="1654260" cy="1432597"/>
            <a:chOff x="0" y="0"/>
            <a:chExt cx="3619627" cy="3134614"/>
          </a:xfrm>
        </p:grpSpPr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51F3AB50-108B-FFF3-C925-BFB483CBAE87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3C1701A-5B33-0004-3D10-709E84C8BB8E}"/>
              </a:ext>
            </a:extLst>
          </p:cNvPr>
          <p:cNvGrpSpPr/>
          <p:nvPr/>
        </p:nvGrpSpPr>
        <p:grpSpPr>
          <a:xfrm>
            <a:off x="838200" y="1683913"/>
            <a:ext cx="8109857" cy="4157050"/>
            <a:chOff x="838200" y="1683913"/>
            <a:chExt cx="8109857" cy="4157050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723C1120-4496-6794-D946-6356DCFA9D17}"/>
                </a:ext>
              </a:extLst>
            </p:cNvPr>
            <p:cNvSpPr/>
            <p:nvPr/>
          </p:nvSpPr>
          <p:spPr>
            <a:xfrm>
              <a:off x="838200" y="1683913"/>
              <a:ext cx="8109857" cy="4157050"/>
            </a:xfrm>
            <a:prstGeom prst="roundRect">
              <a:avLst>
                <a:gd name="adj" fmla="val 9821"/>
              </a:avLst>
            </a:prstGeom>
            <a:noFill/>
            <a:ln w="19050">
              <a:solidFill>
                <a:srgbClr val="EF82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n-ea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4A8B2C96-E239-5EB0-8CD6-E06F7454F30C}"/>
                </a:ext>
              </a:extLst>
            </p:cNvPr>
            <p:cNvSpPr txBox="1"/>
            <p:nvPr/>
          </p:nvSpPr>
          <p:spPr>
            <a:xfrm>
              <a:off x="1138919" y="1904281"/>
              <a:ext cx="7566542" cy="373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000" dirty="0"/>
                <a:t>本簡報係寶晶能源股份有限公司（以下簡稱「本公司」）及其子公司基於現有內外部資訊所編製，僅供參考之用。所載內容未必具備即時性、正確性、完整性或可靠性，亦不構成本公司對未來營運之承諾與保證。</a:t>
              </a:r>
            </a:p>
            <a:p>
              <a:pPr>
                <a:lnSpc>
                  <a:spcPct val="150000"/>
                </a:lnSpc>
              </a:pPr>
              <a:endParaRPr lang="zh-TW" altLang="en-US" sz="2000" dirty="0"/>
            </a:p>
            <a:p>
              <a:pPr>
                <a:lnSpc>
                  <a:spcPct val="150000"/>
                </a:lnSpc>
              </a:pPr>
              <a:r>
                <a:rPr lang="zh-TW" altLang="en-US" sz="2000" dirty="0"/>
                <a:t>本簡報提及計畫與展望僅反映本公司截至目前為止對未來的看法。若有任何引用或延伸使用，請審慎評估與判斷；日後如有變更或調整，公司無義務因實際發生事件主動更新或修訂該等預測性資訊。</a:t>
              </a:r>
            </a:p>
          </p:txBody>
        </p:sp>
      </p:grpSp>
      <p:sp>
        <p:nvSpPr>
          <p:cNvPr id="2" name="標題 5">
            <a:extLst>
              <a:ext uri="{FF2B5EF4-FFF2-40B4-BE49-F238E27FC236}">
                <a16:creationId xmlns:a16="http://schemas.microsoft.com/office/drawing/2014/main" id="{7C5FE02A-86F2-4FC4-6094-1664671AD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免責聲明</a:t>
            </a:r>
            <a:endParaRPr lang="en-US" sz="3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投影片編號版面配置區 1">
            <a:extLst>
              <a:ext uri="{FF2B5EF4-FFF2-40B4-BE49-F238E27FC236}">
                <a16:creationId xmlns:a16="http://schemas.microsoft.com/office/drawing/2014/main" id="{4AE33E32-F025-D5AF-72D9-3455CBA5CDB0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2</a:t>
            </a:fld>
            <a:endParaRPr lang="zh-TW" altLang="en-US" dirty="0">
              <a:latin typeface="Noto Sans TC"/>
              <a:ea typeface="Noto Sans TC"/>
            </a:endParaRPr>
          </a:p>
        </p:txBody>
      </p:sp>
      <p:sp>
        <p:nvSpPr>
          <p:cNvPr id="14" name="頁尾版面配置區 5">
            <a:extLst>
              <a:ext uri="{FF2B5EF4-FFF2-40B4-BE49-F238E27FC236}">
                <a16:creationId xmlns:a16="http://schemas.microsoft.com/office/drawing/2014/main" id="{F3976DFF-FD4B-33A0-BEC5-B908D71C80FC}"/>
              </a:ext>
            </a:extLst>
          </p:cNvPr>
          <p:cNvSpPr txBox="1">
            <a:spLocks/>
          </p:cNvSpPr>
          <p:nvPr/>
        </p:nvSpPr>
        <p:spPr>
          <a:xfrm>
            <a:off x="3359999" y="6492875"/>
            <a:ext cx="54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050" dirty="0">
                <a:solidFill>
                  <a:schemeClr val="bg2"/>
                </a:solidFill>
                <a:latin typeface="+mn-ea"/>
              </a:rPr>
              <a:t>Confidential &amp; Proprietary – Ina Energy</a:t>
            </a:r>
          </a:p>
        </p:txBody>
      </p:sp>
    </p:spTree>
    <p:extLst>
      <p:ext uri="{BB962C8B-B14F-4D97-AF65-F5344CB8AC3E}">
        <p14:creationId xmlns:p14="http://schemas.microsoft.com/office/powerpoint/2010/main" val="659649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D1677-0236-7541-22B2-DC7BA318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D4F2225-FD87-A741-EF34-CACF670A5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46E1A43-87E2-BE60-8390-9A893C265DD7}"/>
              </a:ext>
            </a:extLst>
          </p:cNvPr>
          <p:cNvSpPr txBox="1"/>
          <p:nvPr/>
        </p:nvSpPr>
        <p:spPr>
          <a:xfrm>
            <a:off x="398256" y="235782"/>
            <a:ext cx="5181450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lvl="0" algn="l"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工程期間</a:t>
            </a:r>
            <a:endParaRPr lang="zh-TW" altLang="en-US" sz="6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FB5294-AA94-4B73-2BCF-F0E058546FD9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44214B61-4568-AC7A-28E0-F1C9C298CA6C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20</a:t>
            </a:fld>
            <a:endParaRPr lang="zh-TW" altLang="en-US" dirty="0">
              <a:latin typeface="Noto Sans TC"/>
              <a:ea typeface="Noto Sans TC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F88CE99-68D2-870F-8CE9-6A23E82667D8}"/>
              </a:ext>
            </a:extLst>
          </p:cNvPr>
          <p:cNvGrpSpPr/>
          <p:nvPr/>
        </p:nvGrpSpPr>
        <p:grpSpPr>
          <a:xfrm>
            <a:off x="962067" y="5346441"/>
            <a:ext cx="10267861" cy="765110"/>
            <a:chOff x="615820" y="5038531"/>
            <a:chExt cx="10267861" cy="765110"/>
          </a:xfrm>
        </p:grpSpPr>
        <p:sp>
          <p:nvSpPr>
            <p:cNvPr id="5" name="流程圖: 替代程序 4">
              <a:extLst>
                <a:ext uri="{FF2B5EF4-FFF2-40B4-BE49-F238E27FC236}">
                  <a16:creationId xmlns:a16="http://schemas.microsoft.com/office/drawing/2014/main" id="{023051E1-D075-E29B-9F99-08F1065A46A0}"/>
                </a:ext>
              </a:extLst>
            </p:cNvPr>
            <p:cNvSpPr/>
            <p:nvPr/>
          </p:nvSpPr>
          <p:spPr>
            <a:xfrm>
              <a:off x="615820" y="5038531"/>
              <a:ext cx="10267861" cy="765110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BF98A78-A04F-2EBB-ED06-A041327830D3}"/>
                </a:ext>
              </a:extLst>
            </p:cNvPr>
            <p:cNvSpPr txBox="1"/>
            <p:nvPr/>
          </p:nvSpPr>
          <p:spPr>
            <a:xfrm>
              <a:off x="735562" y="5230036"/>
              <a:ext cx="1014811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案場設備建置完成後，委託第三方檢測公司進行機電檢測作業，合格後與台電申請併聯。</a:t>
              </a:r>
            </a:p>
          </p:txBody>
        </p:sp>
      </p:grpSp>
      <p:sp>
        <p:nvSpPr>
          <p:cNvPr id="14" name="TextBox 12">
            <a:extLst>
              <a:ext uri="{FF2B5EF4-FFF2-40B4-BE49-F238E27FC236}">
                <a16:creationId xmlns:a16="http://schemas.microsoft.com/office/drawing/2014/main" id="{90E397E4-1A9E-8615-D949-D0A0BC44A73D}"/>
              </a:ext>
            </a:extLst>
          </p:cNvPr>
          <p:cNvSpPr txBox="1"/>
          <p:nvPr/>
        </p:nvSpPr>
        <p:spPr>
          <a:xfrm>
            <a:off x="1810138" y="4257595"/>
            <a:ext cx="2614418" cy="651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7123" lvl="1" algn="ctr" defTabSz="609630">
              <a:lnSpc>
                <a:spcPct val="150000"/>
              </a:lnSpc>
              <a:defRPr/>
            </a:pPr>
            <a:r>
              <a:rPr lang="en-US" altLang="zh-TW" sz="3200" b="1" dirty="0">
                <a:latin typeface="+mn-ea"/>
              </a:rPr>
              <a:t>2027</a:t>
            </a:r>
            <a:r>
              <a:rPr lang="zh-TW" altLang="en-US" sz="3200" b="1" dirty="0">
                <a:latin typeface="+mn-ea"/>
              </a:rPr>
              <a:t>年</a:t>
            </a:r>
            <a:r>
              <a:rPr lang="en-US" altLang="zh-TW" sz="3200" b="1" dirty="0">
                <a:latin typeface="+mn-ea"/>
              </a:rPr>
              <a:t>9</a:t>
            </a:r>
            <a:r>
              <a:rPr lang="zh-TW" altLang="en-US" sz="3200" b="1" dirty="0">
                <a:latin typeface="+mn-ea"/>
              </a:rPr>
              <a:t>月</a:t>
            </a:r>
            <a:endParaRPr lang="en-US" sz="3200" b="1" dirty="0">
              <a:latin typeface="+mn-ea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0458D306-0F12-2B2A-4A31-56F9CE156CA9}"/>
              </a:ext>
            </a:extLst>
          </p:cNvPr>
          <p:cNvSpPr txBox="1"/>
          <p:nvPr/>
        </p:nvSpPr>
        <p:spPr>
          <a:xfrm>
            <a:off x="7447935" y="4272824"/>
            <a:ext cx="2614418" cy="651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7123" lvl="1" algn="ctr" defTabSz="609630">
              <a:lnSpc>
                <a:spcPct val="150000"/>
              </a:lnSpc>
              <a:defRPr/>
            </a:pPr>
            <a:r>
              <a:rPr lang="en-US" altLang="zh-TW" sz="3200" b="1" dirty="0">
                <a:latin typeface="+mn-ea"/>
              </a:rPr>
              <a:t>2028</a:t>
            </a:r>
            <a:r>
              <a:rPr lang="zh-TW" altLang="en-US" sz="3200" b="1" dirty="0">
                <a:latin typeface="+mn-ea"/>
              </a:rPr>
              <a:t>年</a:t>
            </a:r>
            <a:r>
              <a:rPr lang="en-US" altLang="zh-TW" sz="3200" b="1" dirty="0">
                <a:latin typeface="+mn-ea"/>
              </a:rPr>
              <a:t>1</a:t>
            </a:r>
            <a:r>
              <a:rPr lang="zh-TW" altLang="en-US" sz="3200" b="1" dirty="0">
                <a:latin typeface="+mn-ea"/>
              </a:rPr>
              <a:t>月</a:t>
            </a:r>
            <a:endParaRPr lang="en-US" sz="3200" b="1" dirty="0">
              <a:latin typeface="+mn-ea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945FEF0-6911-9481-5296-EAF4EF4B1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16326" r="15128" b="27619"/>
          <a:stretch>
            <a:fillRect/>
          </a:stretch>
        </p:blipFill>
        <p:spPr>
          <a:xfrm>
            <a:off x="2437554" y="916350"/>
            <a:ext cx="7316892" cy="333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08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49B8F-E1C4-75DD-1A19-50AFB0FD8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8FFE5ECE-9EBE-F3B2-9BDA-AB967F26F010}"/>
              </a:ext>
            </a:extLst>
          </p:cNvPr>
          <p:cNvSpPr txBox="1"/>
          <p:nvPr/>
        </p:nvSpPr>
        <p:spPr>
          <a:xfrm>
            <a:off x="398256" y="235782"/>
            <a:ext cx="5181450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lvl="0" algn="l"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聯絡資訊</a:t>
            </a:r>
            <a:endParaRPr lang="zh-TW" altLang="en-US" sz="6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9FD8D1-4CEA-04BE-B308-273E27227BCD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2CD4A97A-EE6D-31C9-1F23-389CE60864DF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21</a:t>
            </a:fld>
            <a:endParaRPr lang="zh-TW" altLang="en-US" dirty="0">
              <a:latin typeface="Noto Sans TC"/>
              <a:ea typeface="Noto Sans TC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B48D07B-DA41-6AC4-481F-BEBFC36F9EEB}"/>
              </a:ext>
            </a:extLst>
          </p:cNvPr>
          <p:cNvSpPr txBox="1"/>
          <p:nvPr/>
        </p:nvSpPr>
        <p:spPr>
          <a:xfrm>
            <a:off x="398256" y="1416821"/>
            <a:ext cx="4559550" cy="260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rgbClr val="ED7D31"/>
                </a:solidFill>
                <a:latin typeface="+mn-ea"/>
              </a:rPr>
              <a:t>城市發展電業股份有限公司</a:t>
            </a:r>
            <a:endParaRPr lang="en-US" altLang="zh-TW" sz="2400" b="1" dirty="0">
              <a:solidFill>
                <a:srgbClr val="ED7D31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TW" sz="2200" b="1" dirty="0">
                <a:latin typeface="+mn-ea"/>
              </a:rPr>
              <a:t>(08) 833-8605</a:t>
            </a:r>
          </a:p>
          <a:p>
            <a:pPr>
              <a:lnSpc>
                <a:spcPct val="120000"/>
              </a:lnSpc>
            </a:pPr>
            <a:endParaRPr lang="en-US" altLang="zh-TW" sz="2400" b="1" dirty="0">
              <a:latin typeface="+mn-ea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rgbClr val="ED7D31"/>
                </a:solidFill>
                <a:latin typeface="+mn-ea"/>
                <a:sym typeface="Wingdings" pitchFamily="2" charset="2"/>
              </a:rPr>
              <a:t>公司聯絡人</a:t>
            </a:r>
            <a:endParaRPr lang="en-US" altLang="zh-TW" sz="2400" b="1" dirty="0">
              <a:solidFill>
                <a:srgbClr val="ED7D31"/>
              </a:solidFill>
              <a:latin typeface="+mn-ea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zh-TW" altLang="en-US" sz="2200" b="1" dirty="0">
                <a:latin typeface="+mn-ea"/>
                <a:sym typeface="Wingdings" pitchFamily="2" charset="2"/>
              </a:rPr>
              <a:t>顏銘志 </a:t>
            </a:r>
            <a:r>
              <a:rPr lang="en-US" altLang="zh-TW" sz="2200" b="1" dirty="0">
                <a:latin typeface="+mn-ea"/>
                <a:sym typeface="Wingdings" pitchFamily="2" charset="2"/>
              </a:rPr>
              <a:t>(08) 833-8605</a:t>
            </a:r>
            <a:r>
              <a:rPr lang="zh-TW" altLang="en-US" sz="2200" b="1" dirty="0">
                <a:latin typeface="+mn-ea"/>
                <a:sym typeface="Wingdings" pitchFamily="2" charset="2"/>
              </a:rPr>
              <a:t> </a:t>
            </a:r>
            <a:r>
              <a:rPr lang="en-US" altLang="zh-TW" sz="2200" b="1" dirty="0">
                <a:latin typeface="+mn-ea"/>
                <a:sym typeface="Wingdings" pitchFamily="2" charset="2"/>
              </a:rPr>
              <a:t>#500</a:t>
            </a:r>
            <a:r>
              <a:rPr lang="zh-TW" altLang="en-US" sz="2200" b="1" dirty="0">
                <a:latin typeface="+mn-ea"/>
                <a:sym typeface="Wingdings" pitchFamily="2" charset="2"/>
              </a:rPr>
              <a:t> </a:t>
            </a:r>
            <a:endParaRPr lang="en-US" altLang="zh-TW" sz="2200" b="1" dirty="0">
              <a:latin typeface="+mn-ea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altLang="zh-TW" sz="2200" b="1" dirty="0">
                <a:latin typeface="+mn-ea"/>
                <a:sym typeface="Wingdings" pitchFamily="2" charset="2"/>
              </a:rPr>
              <a:t>               0920-486-278</a:t>
            </a: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446817D4-0F07-954C-F878-D82471F9EEC1}"/>
              </a:ext>
            </a:extLst>
          </p:cNvPr>
          <p:cNvGrpSpPr/>
          <p:nvPr/>
        </p:nvGrpSpPr>
        <p:grpSpPr>
          <a:xfrm>
            <a:off x="11199408" y="1791908"/>
            <a:ext cx="1985185" cy="1719180"/>
            <a:chOff x="0" y="0"/>
            <a:chExt cx="3619627" cy="3134614"/>
          </a:xfrm>
        </p:grpSpPr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BD9ADB92-D83E-DF7B-D106-3885E2937DB2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20386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grpSp>
        <p:nvGrpSpPr>
          <p:cNvPr id="11" name="Group 19">
            <a:extLst>
              <a:ext uri="{FF2B5EF4-FFF2-40B4-BE49-F238E27FC236}">
                <a16:creationId xmlns:a16="http://schemas.microsoft.com/office/drawing/2014/main" id="{FB19DFE0-989F-1620-BBF8-93321AB41D19}"/>
              </a:ext>
            </a:extLst>
          </p:cNvPr>
          <p:cNvGrpSpPr/>
          <p:nvPr/>
        </p:nvGrpSpPr>
        <p:grpSpPr>
          <a:xfrm>
            <a:off x="9106727" y="-90188"/>
            <a:ext cx="2801010" cy="2425687"/>
            <a:chOff x="0" y="0"/>
            <a:chExt cx="3619627" cy="3134614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5817DE4A-0872-24B1-3620-D36ABDCFF149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ED7D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grpSp>
        <p:nvGrpSpPr>
          <p:cNvPr id="13" name="Group 21">
            <a:extLst>
              <a:ext uri="{FF2B5EF4-FFF2-40B4-BE49-F238E27FC236}">
                <a16:creationId xmlns:a16="http://schemas.microsoft.com/office/drawing/2014/main" id="{BC7EA200-DCE6-321D-1C03-BB0B318FADAB}"/>
              </a:ext>
            </a:extLst>
          </p:cNvPr>
          <p:cNvGrpSpPr/>
          <p:nvPr/>
        </p:nvGrpSpPr>
        <p:grpSpPr>
          <a:xfrm>
            <a:off x="8829293" y="-637435"/>
            <a:ext cx="1654260" cy="1432597"/>
            <a:chOff x="0" y="0"/>
            <a:chExt cx="3619627" cy="3134614"/>
          </a:xfrm>
        </p:grpSpPr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4593144A-DFE9-5257-92CC-17B8CDF57D4B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 TC"/>
                <a:cs typeface="+mn-cs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7F9445F3-3142-3A93-B58F-7CF601B3E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E99DC8E-6261-4832-0988-CDF120564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r="36938"/>
          <a:stretch>
            <a:fillRect/>
          </a:stretch>
        </p:blipFill>
        <p:spPr>
          <a:xfrm>
            <a:off x="6259274" y="553261"/>
            <a:ext cx="5258288" cy="63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63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F5682-2D88-78AA-C53A-5DDDA40B7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144CD03-2954-FC09-389B-2C0905D11729}"/>
              </a:ext>
            </a:extLst>
          </p:cNvPr>
          <p:cNvSpPr txBox="1"/>
          <p:nvPr/>
        </p:nvSpPr>
        <p:spPr>
          <a:xfrm>
            <a:off x="7501669" y="2828835"/>
            <a:ext cx="4048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7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Q</a:t>
            </a:r>
            <a:r>
              <a:rPr lang="zh-TW" altLang="en-US" sz="7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sz="7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&amp;</a:t>
            </a:r>
            <a:r>
              <a:rPr lang="zh-TW" altLang="en-US" sz="7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sz="7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</a:t>
            </a:r>
            <a:endParaRPr lang="zh-TW" altLang="en-US" sz="7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4C77F447-9E5A-83E1-B7D3-6FF144093055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22</a:t>
            </a:fld>
            <a:endParaRPr lang="zh-TW" altLang="en-US" dirty="0">
              <a:latin typeface="Noto Sans TC"/>
              <a:ea typeface="Noto Sans TC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A7C2D9-EEFE-6A3D-0391-7485BA66B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14" y="21482"/>
            <a:ext cx="1326208" cy="5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D035559-0989-1449-2B62-8EA94FE044F9}"/>
              </a:ext>
            </a:extLst>
          </p:cNvPr>
          <p:cNvSpPr txBox="1">
            <a:spLocks/>
          </p:cNvSpPr>
          <p:nvPr/>
        </p:nvSpPr>
        <p:spPr>
          <a:xfrm>
            <a:off x="398256" y="1086551"/>
            <a:ext cx="11556271" cy="20298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Q1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：裝設地面型太陽能是否等於棄耕農地？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  <a:p>
            <a:pPr lvl="0"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chemeClr val="tx1"/>
                </a:solidFill>
              </a:rPr>
              <a:t>合法設置需通過</a:t>
            </a:r>
            <a:r>
              <a:rPr lang="zh-TW" altLang="en-US" sz="2400" b="1" dirty="0">
                <a:solidFill>
                  <a:srgbClr val="ED7D31"/>
                </a:solidFill>
              </a:rPr>
              <a:t>農地變更與政府審查</a:t>
            </a:r>
            <a:r>
              <a:rPr lang="zh-TW" altLang="en-US" sz="2400" dirty="0">
                <a:solidFill>
                  <a:schemeClr val="tx1"/>
                </a:solidFill>
              </a:rPr>
              <a:t>，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chemeClr val="tx1"/>
                </a:solidFill>
              </a:rPr>
              <a:t>通常是在低產值、荒廢或非農用地安裝。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8D6A474-C6B2-4FBA-A3C8-59E07FD82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76028"/>
            <a:ext cx="5858527" cy="329542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91A03D5-A911-CEE0-3AB3-95121F001478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13FDF7-56D8-E9D6-D13B-9F67C34902FB}"/>
              </a:ext>
            </a:extLst>
          </p:cNvPr>
          <p:cNvSpPr txBox="1"/>
          <p:nvPr/>
        </p:nvSpPr>
        <p:spPr>
          <a:xfrm>
            <a:off x="398256" y="235782"/>
            <a:ext cx="5181450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lvl="0" algn="l"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農地使用與法規規範</a:t>
            </a:r>
            <a:endParaRPr lang="zh-TW" altLang="en-US" sz="6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6280781-67B9-D55D-A944-95EC6855B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94232EB7-3929-398C-0103-8619899B4379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23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768714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4A135-2E4C-E8C1-04DB-9BDDCA03D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24445A2-A4EE-22FA-D5A4-C8461F1690F0}"/>
              </a:ext>
            </a:extLst>
          </p:cNvPr>
          <p:cNvSpPr txBox="1">
            <a:spLocks/>
          </p:cNvSpPr>
          <p:nvPr/>
        </p:nvSpPr>
        <p:spPr>
          <a:xfrm>
            <a:off x="398257" y="1071953"/>
            <a:ext cx="8769964" cy="16854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Q2</a:t>
            </a:r>
            <a:r>
              <a:rPr lang="zh-TW" altLang="en-US" sz="2800" b="1" dirty="0">
                <a:solidFill>
                  <a:schemeClr val="tx1"/>
                </a:solidFill>
              </a:rPr>
              <a:t>：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太陽能板裝設後，土地是否永遠不能再耕作？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  <a:p>
            <a:pPr>
              <a:lnSpc>
                <a:spcPct val="120000"/>
              </a:lnSpc>
              <a:defRPr/>
            </a:pPr>
            <a:r>
              <a:rPr lang="zh-TW" altLang="en-US" sz="2400" dirty="0">
                <a:solidFill>
                  <a:srgbClr val="0A2240"/>
                </a:solidFill>
              </a:rPr>
              <a:t>多數案場採用</a:t>
            </a:r>
            <a:r>
              <a:rPr lang="zh-TW" altLang="en-US" sz="2400" b="1" dirty="0">
                <a:solidFill>
                  <a:srgbClr val="ED7D31"/>
                </a:solidFill>
              </a:rPr>
              <a:t>鋼樁基座</a:t>
            </a:r>
            <a:r>
              <a:rPr lang="zh-TW" altLang="en-US" sz="2400" dirty="0">
                <a:solidFill>
                  <a:srgbClr val="0A2240"/>
                </a:solidFill>
              </a:rPr>
              <a:t>設計，故整體設施直接接觸土地面積小，結束後可拆除恢復原狀，土地仍能回復耕作。</a:t>
            </a:r>
            <a:endParaRPr lang="en-US" altLang="zh-TW" sz="2400" dirty="0">
              <a:solidFill>
                <a:srgbClr val="0A224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800" b="1" dirty="0">
              <a:solidFill>
                <a:srgbClr val="0A2240">
                  <a:lumMod val="75000"/>
                  <a:lumOff val="25000"/>
                </a:srgbClr>
              </a:solidFill>
              <a:latin typeface="Noto Sans TC"/>
              <a:ea typeface="Noto Sans T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A2240">
                  <a:lumMod val="75000"/>
                  <a:lumOff val="25000"/>
                </a:srgbClr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20E56F-833A-B6D0-9325-FAF8C2880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31" y="2704404"/>
            <a:ext cx="4702981" cy="3130422"/>
          </a:xfrm>
          <a:prstGeom prst="rect">
            <a:avLst/>
          </a:prstGeom>
        </p:spPr>
      </p:pic>
      <p:sp>
        <p:nvSpPr>
          <p:cNvPr id="2" name="內容版面配置區 4">
            <a:extLst>
              <a:ext uri="{FF2B5EF4-FFF2-40B4-BE49-F238E27FC236}">
                <a16:creationId xmlns:a16="http://schemas.microsoft.com/office/drawing/2014/main" id="{FAF14874-3E44-FF8A-E704-567389118D70}"/>
              </a:ext>
            </a:extLst>
          </p:cNvPr>
          <p:cNvSpPr txBox="1">
            <a:spLocks/>
          </p:cNvSpPr>
          <p:nvPr/>
        </p:nvSpPr>
        <p:spPr>
          <a:xfrm>
            <a:off x="549904" y="2965085"/>
            <a:ext cx="6043800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A2240">
                  <a:lumMod val="75000"/>
                  <a:lumOff val="25000"/>
                </a:srgbClr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373AD91-DAC9-A834-149B-2CB56C02A000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B569E56-6031-4D98-A923-CD0491DA8B56}"/>
              </a:ext>
            </a:extLst>
          </p:cNvPr>
          <p:cNvSpPr txBox="1"/>
          <p:nvPr/>
        </p:nvSpPr>
        <p:spPr>
          <a:xfrm>
            <a:off x="398256" y="235782"/>
            <a:ext cx="5181450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lvl="0" algn="l"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土地保護與耕作影響</a:t>
            </a:r>
            <a:endParaRPr lang="zh-TW" altLang="en-US" sz="6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1D75326-D536-BE33-3FD9-6E5327093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1431735-845A-4B0B-4775-AF7B9ECDC92F}"/>
              </a:ext>
            </a:extLst>
          </p:cNvPr>
          <p:cNvSpPr txBox="1"/>
          <p:nvPr/>
        </p:nvSpPr>
        <p:spPr>
          <a:xfrm>
            <a:off x="398256" y="2704404"/>
            <a:ext cx="5697744" cy="186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800" b="1" dirty="0"/>
              <a:t>Q3</a:t>
            </a:r>
            <a:r>
              <a:rPr lang="zh-TW" altLang="en-US" sz="2800" b="1" dirty="0"/>
              <a:t>：裝設太陽能板後土地會變硬，會不會耕作不便？</a:t>
            </a:r>
            <a:endParaRPr lang="en-US" altLang="zh-TW" sz="2800" b="1" dirty="0"/>
          </a:p>
          <a:p>
            <a:pPr>
              <a:lnSpc>
                <a:spcPct val="130000"/>
              </a:lnSpc>
              <a:defRPr/>
            </a:pPr>
            <a:r>
              <a:rPr lang="zh-TW" altLang="en-US" sz="2400" dirty="0">
                <a:solidFill>
                  <a:srgbClr val="0A2240"/>
                </a:solidFill>
              </a:rPr>
              <a:t>多採用</a:t>
            </a:r>
            <a:r>
              <a:rPr lang="zh-TW" altLang="en-US" sz="2400" b="1" dirty="0">
                <a:solidFill>
                  <a:srgbClr val="ED7D31"/>
                </a:solidFill>
              </a:rPr>
              <a:t>樁基結構</a:t>
            </a:r>
            <a:r>
              <a:rPr lang="zh-TW" altLang="en-US" sz="2400" dirty="0">
                <a:solidFill>
                  <a:srgbClr val="0A2240"/>
                </a:solidFill>
              </a:rPr>
              <a:t>就不會大面積水泥硬化，土地也未被全面覆蓋，所以影響有限。</a:t>
            </a:r>
            <a:endParaRPr lang="en-US" altLang="zh-TW" sz="2400" dirty="0">
              <a:solidFill>
                <a:srgbClr val="0A2240"/>
              </a:solidFill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C6A2006B-9241-1AEB-3C42-5DE47E34C139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24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1368115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569C6-D967-7F3A-733C-A928CB55F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E0C2517F-A8C3-7AA7-7212-7E04B3D2696B}"/>
              </a:ext>
            </a:extLst>
          </p:cNvPr>
          <p:cNvSpPr txBox="1">
            <a:spLocks/>
          </p:cNvSpPr>
          <p:nvPr/>
        </p:nvSpPr>
        <p:spPr>
          <a:xfrm>
            <a:off x="398256" y="917429"/>
            <a:ext cx="6291793" cy="2511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Q4</a:t>
            </a:r>
            <a:r>
              <a:rPr lang="zh-TW" altLang="en-US" sz="2800" b="1" dirty="0">
                <a:solidFill>
                  <a:schemeClr val="tx1"/>
                </a:solidFill>
              </a:rPr>
              <a:t>：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太陽能設施會破壞生態環境嗎？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rgbClr val="0A2240"/>
                </a:solidFill>
              </a:rPr>
              <a:t>我司案場會盡可能不去擾動土地並做好排水，</a:t>
            </a:r>
            <a:endParaRPr lang="en-US" altLang="zh-TW" sz="2400" dirty="0">
              <a:solidFill>
                <a:srgbClr val="0A2240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rgbClr val="0A2240"/>
                </a:solidFill>
              </a:rPr>
              <a:t>以</a:t>
            </a:r>
            <a:r>
              <a:rPr lang="zh-TW" altLang="en-US" sz="2400" b="1" dirty="0">
                <a:solidFill>
                  <a:srgbClr val="ED7D31"/>
                </a:solidFill>
              </a:rPr>
              <a:t>荒野化</a:t>
            </a:r>
            <a:r>
              <a:rPr lang="zh-TW" altLang="en-US" sz="2400" dirty="0">
                <a:solidFill>
                  <a:srgbClr val="0A2240"/>
                </a:solidFill>
              </a:rPr>
              <a:t>的方式讓土地休養生息，</a:t>
            </a:r>
            <a:endParaRPr lang="en-US" altLang="zh-TW" sz="2400" dirty="0">
              <a:solidFill>
                <a:srgbClr val="0A2240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rgbClr val="0A2240"/>
                </a:solidFill>
              </a:rPr>
              <a:t>同時增進自然生態。</a:t>
            </a:r>
            <a:endParaRPr lang="en-US" altLang="zh-TW" sz="2400" dirty="0">
              <a:solidFill>
                <a:srgbClr val="0A224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4BBA25-56DB-46DA-2907-B12F1B216D99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A5FE7E1-32AC-AE11-01EA-94449914CD05}"/>
              </a:ext>
            </a:extLst>
          </p:cNvPr>
          <p:cNvSpPr txBox="1"/>
          <p:nvPr/>
        </p:nvSpPr>
        <p:spPr>
          <a:xfrm>
            <a:off x="398256" y="235782"/>
            <a:ext cx="5181450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lvl="0" algn="l"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土地保護與耕作影響</a:t>
            </a:r>
            <a:endParaRPr lang="zh-TW" altLang="en-US" sz="6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EADEDB4-09A8-2A9E-859F-AB2CFF8C7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/>
          <a:stretch>
            <a:fillRect/>
          </a:stretch>
        </p:blipFill>
        <p:spPr>
          <a:xfrm>
            <a:off x="7203233" y="-217935"/>
            <a:ext cx="5181450" cy="6208188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DF1CA6-62FE-E408-5BF7-178166AED4EB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25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3625901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5417-CEF4-D9F9-29BE-F45E6EDCE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BE20308-E8A4-8133-D0F6-5E05880DEAA0}"/>
              </a:ext>
            </a:extLst>
          </p:cNvPr>
          <p:cNvSpPr txBox="1">
            <a:spLocks/>
          </p:cNvSpPr>
          <p:nvPr/>
        </p:nvSpPr>
        <p:spPr>
          <a:xfrm>
            <a:off x="372334" y="1010333"/>
            <a:ext cx="10861723" cy="1667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Q5</a:t>
            </a:r>
            <a:r>
              <a:rPr lang="zh-TW" altLang="en-US" sz="2800" b="1" dirty="0">
                <a:solidFill>
                  <a:schemeClr val="tx1"/>
                </a:solidFill>
              </a:rPr>
              <a:t>：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太陽能發電會不會收益不穩定，使農民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地主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)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賺不到錢？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chemeClr val="tx1"/>
                </a:solidFill>
              </a:rPr>
              <a:t>目前政府仍提供太陽能發電</a:t>
            </a:r>
            <a:r>
              <a:rPr lang="zh-TW" altLang="en-US" sz="2400" b="1" dirty="0">
                <a:solidFill>
                  <a:srgbClr val="ED7D31"/>
                </a:solidFill>
              </a:rPr>
              <a:t>保證收購電價</a:t>
            </a:r>
            <a:r>
              <a:rPr lang="en-US" altLang="zh-TW" sz="2400" b="1" dirty="0">
                <a:solidFill>
                  <a:srgbClr val="ED7D31"/>
                </a:solidFill>
              </a:rPr>
              <a:t>(</a:t>
            </a:r>
            <a:r>
              <a:rPr lang="en-US" altLang="zh-TW" sz="2400" b="1" dirty="0" err="1">
                <a:solidFill>
                  <a:srgbClr val="ED7D31"/>
                </a:solidFill>
              </a:rPr>
              <a:t>FiT</a:t>
            </a:r>
            <a:r>
              <a:rPr lang="en-US" altLang="zh-TW" sz="2400" b="1" dirty="0">
                <a:solidFill>
                  <a:srgbClr val="ED7D31"/>
                </a:solidFill>
              </a:rPr>
              <a:t>)</a:t>
            </a:r>
            <a:r>
              <a:rPr lang="zh-TW" altLang="en-US" sz="2400" dirty="0">
                <a:solidFill>
                  <a:schemeClr val="tx1"/>
                </a:solidFill>
              </a:rPr>
              <a:t>，收益較穩定，</a:t>
            </a:r>
            <a:endParaRPr lang="en-US" altLang="zh-TW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chemeClr val="tx1"/>
                </a:solidFill>
              </a:rPr>
              <a:t>並且公司以永續經營的理念必會遵守合約，定時支付租金予農民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地主</a:t>
            </a:r>
            <a:r>
              <a:rPr lang="en-US" altLang="zh-TW" sz="2400" dirty="0">
                <a:solidFill>
                  <a:schemeClr val="tx1"/>
                </a:solidFill>
              </a:rPr>
              <a:t>)</a:t>
            </a:r>
            <a:r>
              <a:rPr lang="zh-TW" altLang="en-US" sz="2400" dirty="0">
                <a:solidFill>
                  <a:schemeClr val="tx1"/>
                </a:solidFill>
              </a:rPr>
              <a:t>。</a:t>
            </a:r>
            <a:endParaRPr lang="en-US" altLang="zh-TW" sz="2800" dirty="0">
              <a:solidFill>
                <a:srgbClr val="0A224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A2240">
                  <a:lumMod val="75000"/>
                  <a:lumOff val="25000"/>
                </a:srgbClr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800" b="1" dirty="0">
              <a:solidFill>
                <a:srgbClr val="0A2240">
                  <a:lumMod val="75000"/>
                  <a:lumOff val="25000"/>
                </a:srgbClr>
              </a:solidFill>
              <a:latin typeface="Noto Sans TC"/>
              <a:ea typeface="Noto Sans T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A2240">
                  <a:lumMod val="75000"/>
                  <a:lumOff val="25000"/>
                </a:srgbClr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2AAB8ED-18D5-BDB0-A665-5E81D6A0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780" y="2897223"/>
            <a:ext cx="4344648" cy="289643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68AE59-385F-156F-0114-3C95C6F39EA3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32DCE07-6D74-5C9B-7C75-E787F4947795}"/>
              </a:ext>
            </a:extLst>
          </p:cNvPr>
          <p:cNvSpPr txBox="1"/>
          <p:nvPr/>
        </p:nvSpPr>
        <p:spPr>
          <a:xfrm>
            <a:off x="398256" y="235782"/>
            <a:ext cx="5181450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lvl="0" algn="l"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經濟效益與稅務</a:t>
            </a:r>
            <a:endParaRPr lang="zh-TW" altLang="en-US" sz="6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0584802-F447-3CD0-3FBD-B9E5FB44B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13" name="內容版面配置區 4">
            <a:extLst>
              <a:ext uri="{FF2B5EF4-FFF2-40B4-BE49-F238E27FC236}">
                <a16:creationId xmlns:a16="http://schemas.microsoft.com/office/drawing/2014/main" id="{8F2A41CF-21D4-4732-C9A5-9D1A8C393836}"/>
              </a:ext>
            </a:extLst>
          </p:cNvPr>
          <p:cNvSpPr txBox="1">
            <a:spLocks/>
          </p:cNvSpPr>
          <p:nvPr/>
        </p:nvSpPr>
        <p:spPr>
          <a:xfrm>
            <a:off x="398256" y="2677886"/>
            <a:ext cx="6590373" cy="1667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Q6</a:t>
            </a:r>
            <a:r>
              <a:rPr lang="zh-TW" altLang="en-US" sz="2800" b="1" dirty="0">
                <a:solidFill>
                  <a:schemeClr val="tx1"/>
                </a:solidFill>
              </a:rPr>
              <a:t>：安裝太陽能會增加農地稅負？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chemeClr val="tx1"/>
                </a:solidFill>
              </a:rPr>
              <a:t>農地設置太陽能後稅制有專門規範，</a:t>
            </a:r>
            <a:endParaRPr lang="en-US" altLang="zh-TW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solidFill>
                  <a:schemeClr val="tx1"/>
                </a:solidFill>
              </a:rPr>
              <a:t>且農民出租給業者的收益通常會超過稅負增幅。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800" b="1" dirty="0">
              <a:solidFill>
                <a:srgbClr val="0A2240">
                  <a:lumMod val="75000"/>
                  <a:lumOff val="25000"/>
                </a:srgbClr>
              </a:solidFill>
              <a:latin typeface="Noto Sans TC"/>
              <a:ea typeface="Noto Sans TC"/>
            </a:endParaRP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8A58A7A7-3D32-CC00-472A-1F9DEE1578EC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26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4240451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EF7FF-78C1-0FEA-468F-7F7691087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3F3F5A1-7A5A-DD48-38BA-FBBA6F9CA4EB}"/>
              </a:ext>
            </a:extLst>
          </p:cNvPr>
          <p:cNvSpPr/>
          <p:nvPr/>
        </p:nvSpPr>
        <p:spPr>
          <a:xfrm>
            <a:off x="-5680" y="0"/>
            <a:ext cx="11763829" cy="5849257"/>
          </a:xfrm>
          <a:prstGeom prst="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4EC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97D88496-6B89-1441-0676-72E188026032}"/>
              </a:ext>
            </a:extLst>
          </p:cNvPr>
          <p:cNvSpPr txBox="1">
            <a:spLocks/>
          </p:cNvSpPr>
          <p:nvPr/>
        </p:nvSpPr>
        <p:spPr>
          <a:xfrm>
            <a:off x="2150518" y="4453758"/>
            <a:ext cx="3094008" cy="8046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環境保護｜社會責任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Noto Sans TC" panose="020B0200000000000000" pitchFamily="34" charset="-120"/>
              <a:ea typeface="Noto Sans TC" panose="020B0200000000000000" pitchFamily="34" charset="-120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普惠綠能｜綠色承諾</a:t>
            </a:r>
          </a:p>
        </p:txBody>
      </p:sp>
      <p:pic>
        <p:nvPicPr>
          <p:cNvPr id="6" name="圖片 5" descr="一張含有 文字, 圖形, 平面設計, 美工圖案 的圖片&#10;&#10;自動產生的描述">
            <a:extLst>
              <a:ext uri="{FF2B5EF4-FFF2-40B4-BE49-F238E27FC236}">
                <a16:creationId xmlns:a16="http://schemas.microsoft.com/office/drawing/2014/main" id="{0A06EFEA-EEB1-D477-8118-C7F634399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8" y="449936"/>
            <a:ext cx="4270828" cy="4270828"/>
          </a:xfrm>
          <a:prstGeom prst="rect">
            <a:avLst/>
          </a:prstGeom>
        </p:spPr>
      </p:pic>
      <p:pic>
        <p:nvPicPr>
          <p:cNvPr id="10" name="圖片 9" descr="一張含有 圓形, 螢幕擷取畫面, 圖形, 設計 的圖片&#10;&#10;自動產生的描述">
            <a:extLst>
              <a:ext uri="{FF2B5EF4-FFF2-40B4-BE49-F238E27FC236}">
                <a16:creationId xmlns:a16="http://schemas.microsoft.com/office/drawing/2014/main" id="{553A843A-4ADE-45B2-4935-132AEC087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72" y="-639198"/>
            <a:ext cx="4270828" cy="427082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651DBB1-2B21-5E1A-452F-34EE2A2C49DC}"/>
              </a:ext>
            </a:extLst>
          </p:cNvPr>
          <p:cNvSpPr txBox="1"/>
          <p:nvPr/>
        </p:nvSpPr>
        <p:spPr>
          <a:xfrm>
            <a:off x="7481834" y="1008743"/>
            <a:ext cx="514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ea"/>
                <a:sym typeface="Arial" panose="020B0604020202020204" pitchFamily="34" charset="0"/>
              </a:rPr>
              <a:t>謝謝聆聽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ea"/>
                <a:sym typeface="Arial" panose="020B0604020202020204" pitchFamily="34" charset="0"/>
              </a:rPr>
            </a:b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ea"/>
                <a:sym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1885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C916C-DAD4-7E58-5AE3-4AC2C6E5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66ECDA2A-D824-7E30-9D2D-6E383530A52E}"/>
              </a:ext>
            </a:extLst>
          </p:cNvPr>
          <p:cNvSpPr txBox="1"/>
          <p:nvPr/>
        </p:nvSpPr>
        <p:spPr>
          <a:xfrm>
            <a:off x="637147" y="2910923"/>
            <a:ext cx="2580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目錄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7A09500-FD17-9CDC-40ED-1D1077700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5962DD7A-8432-48E9-45A2-A9DE66CE66CF}"/>
              </a:ext>
            </a:extLst>
          </p:cNvPr>
          <p:cNvSpPr/>
          <p:nvPr/>
        </p:nvSpPr>
        <p:spPr>
          <a:xfrm>
            <a:off x="7663034" y="2343162"/>
            <a:ext cx="798082" cy="788694"/>
          </a:xfrm>
          <a:prstGeom prst="ellipse">
            <a:avLst/>
          </a:prstGeom>
          <a:solidFill>
            <a:srgbClr val="FCB8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02</a:t>
            </a:r>
            <a:endParaRPr kumimoji="0" lang="zh-TW" altLang="en-US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79C7BCBA-42CA-9082-1EDE-E11BF21B9878}"/>
              </a:ext>
            </a:extLst>
          </p:cNvPr>
          <p:cNvSpPr/>
          <p:nvPr/>
        </p:nvSpPr>
        <p:spPr>
          <a:xfrm>
            <a:off x="7094992" y="860638"/>
            <a:ext cx="798082" cy="788694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01</a:t>
            </a:r>
            <a:endParaRPr kumimoji="0" lang="zh-TW" altLang="en-US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199E772C-A14A-C57F-09B0-D2A42022CFC0}"/>
              </a:ext>
            </a:extLst>
          </p:cNvPr>
          <p:cNvSpPr/>
          <p:nvPr/>
        </p:nvSpPr>
        <p:spPr>
          <a:xfrm>
            <a:off x="7663034" y="3825686"/>
            <a:ext cx="798082" cy="788694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03</a:t>
            </a:r>
            <a:endParaRPr kumimoji="0" lang="zh-TW" altLang="en-US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D82ABF6-25CB-437A-B2DD-370D4887B4AF}"/>
              </a:ext>
            </a:extLst>
          </p:cNvPr>
          <p:cNvSpPr txBox="1"/>
          <p:nvPr/>
        </p:nvSpPr>
        <p:spPr>
          <a:xfrm>
            <a:off x="7893074" y="969575"/>
            <a:ext cx="258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公司簡介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B483759-D1A7-47E8-B6F4-2133507305C2}"/>
              </a:ext>
            </a:extLst>
          </p:cNvPr>
          <p:cNvSpPr txBox="1"/>
          <p:nvPr/>
        </p:nvSpPr>
        <p:spPr>
          <a:xfrm>
            <a:off x="8461116" y="2506676"/>
            <a:ext cx="258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專案概要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EB42C6CB-2C77-B12C-78B8-4E214D993559}"/>
              </a:ext>
            </a:extLst>
          </p:cNvPr>
          <p:cNvSpPr/>
          <p:nvPr/>
        </p:nvSpPr>
        <p:spPr>
          <a:xfrm>
            <a:off x="7094992" y="5220518"/>
            <a:ext cx="798082" cy="788694"/>
          </a:xfrm>
          <a:prstGeom prst="ellipse">
            <a:avLst/>
          </a:prstGeom>
          <a:solidFill>
            <a:srgbClr val="F862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04</a:t>
            </a:r>
            <a:endParaRPr kumimoji="0" lang="zh-TW" altLang="en-US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2C33D59-D261-376B-2E85-CB81F680E056}"/>
              </a:ext>
            </a:extLst>
          </p:cNvPr>
          <p:cNvSpPr txBox="1"/>
          <p:nvPr/>
        </p:nvSpPr>
        <p:spPr>
          <a:xfrm>
            <a:off x="7893074" y="5392896"/>
            <a:ext cx="258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Q&amp;A</a:t>
            </a:r>
            <a:endParaRPr lang="zh-TW" altLang="en-US" sz="2400" b="1" dirty="0">
              <a:solidFill>
                <a:schemeClr val="tx1">
                  <a:lumMod val="90000"/>
                  <a:lumOff val="10000"/>
                </a:schemeClr>
              </a:solidFill>
              <a:latin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FFD6850-C1C4-F506-76C3-59FC3233BCC3}"/>
              </a:ext>
            </a:extLst>
          </p:cNvPr>
          <p:cNvSpPr txBox="1"/>
          <p:nvPr/>
        </p:nvSpPr>
        <p:spPr>
          <a:xfrm>
            <a:off x="8461116" y="4043777"/>
            <a:ext cx="258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施工規劃</a:t>
            </a:r>
          </a:p>
        </p:txBody>
      </p:sp>
    </p:spTree>
    <p:extLst>
      <p:ext uri="{BB962C8B-B14F-4D97-AF65-F5344CB8AC3E}">
        <p14:creationId xmlns:p14="http://schemas.microsoft.com/office/powerpoint/2010/main" val="27117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4">
            <a:extLst>
              <a:ext uri="{FF2B5EF4-FFF2-40B4-BE49-F238E27FC236}">
                <a16:creationId xmlns:a16="http://schemas.microsoft.com/office/drawing/2014/main" id="{9D35BC30-64D4-3784-9D02-18AD6D256FFD}"/>
              </a:ext>
            </a:extLst>
          </p:cNvPr>
          <p:cNvSpPr txBox="1">
            <a:spLocks/>
          </p:cNvSpPr>
          <p:nvPr/>
        </p:nvSpPr>
        <p:spPr>
          <a:xfrm>
            <a:off x="371313" y="2910948"/>
            <a:ext cx="5085270" cy="10361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7200" b="1" dirty="0"/>
              <a:t>公司簡介</a:t>
            </a:r>
            <a:endParaRPr lang="en-US" altLang="zh-TW" sz="7200" b="1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E396039-085E-433B-4522-105EDE965B6A}"/>
              </a:ext>
            </a:extLst>
          </p:cNvPr>
          <p:cNvSpPr txBox="1">
            <a:spLocks/>
          </p:cNvSpPr>
          <p:nvPr/>
        </p:nvSpPr>
        <p:spPr>
          <a:xfrm>
            <a:off x="11550316" y="635187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4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133187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605977" y="761063"/>
            <a:ext cx="5943931" cy="5147176"/>
            <a:chOff x="-1089820" y="-641614"/>
            <a:chExt cx="5016299" cy="4343889"/>
          </a:xfrm>
        </p:grpSpPr>
        <p:sp>
          <p:nvSpPr>
            <p:cNvPr id="7" name="Freeform 7"/>
            <p:cNvSpPr/>
            <p:nvPr/>
          </p:nvSpPr>
          <p:spPr>
            <a:xfrm>
              <a:off x="-1089820" y="-641614"/>
              <a:ext cx="5016299" cy="4343889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68" r="-15068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67451" y="2132172"/>
            <a:ext cx="5793344" cy="3177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4245" marR="0" lvl="1" indent="-187122" algn="l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股票代號：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6987*</a:t>
            </a:r>
          </a:p>
          <a:p>
            <a:pPr marL="374245" lvl="1" indent="-187122" defTabSz="609630">
              <a:lnSpc>
                <a:spcPct val="150000"/>
              </a:lnSpc>
              <a:buFont typeface="Arial"/>
              <a:buChar char="•"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成立日期</a:t>
            </a:r>
            <a:r>
              <a:rPr lang="zh-TW" altLang="en-US" sz="2000" dirty="0">
                <a:solidFill>
                  <a:srgbClr val="0A224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：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2018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年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7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月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10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日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
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資本額</a:t>
            </a:r>
            <a:r>
              <a:rPr lang="zh-TW" altLang="en-US" sz="2000" dirty="0">
                <a:solidFill>
                  <a:srgbClr val="0A224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：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約新台幣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37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億元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Noto Sans TC" panose="020B0200000000000000" pitchFamily="34" charset="-120"/>
              <a:ea typeface="Noto Sans TC" panose="020B0200000000000000" pitchFamily="34" charset="-120"/>
              <a:cs typeface="+mn-cs"/>
            </a:endParaRPr>
          </a:p>
          <a:p>
            <a:pPr marL="374245" lvl="1" indent="-187122" defTabSz="609630">
              <a:lnSpc>
                <a:spcPct val="150000"/>
              </a:lnSpc>
              <a:buFont typeface="Arial"/>
              <a:buChar char="•"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員工人數</a:t>
            </a:r>
            <a:r>
              <a:rPr lang="zh-TW" altLang="en-US" sz="2000" dirty="0">
                <a:solidFill>
                  <a:srgbClr val="0A224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：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110+</a:t>
            </a:r>
            <a:b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highlight>
                  <a:srgbClr val="FFFF00"/>
                </a:highlight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</a:b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包含台北總部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59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人、屏東分公司</a:t>
            </a:r>
            <a:r>
              <a:rPr lang="en-US" altLang="zh-TW" sz="2000" dirty="0">
                <a:solidFill>
                  <a:srgbClr val="0A224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55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人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Noto Sans TC" panose="020B0200000000000000" pitchFamily="34" charset="-120"/>
              <a:ea typeface="Noto Sans TC" panose="020B0200000000000000" pitchFamily="34" charset="-120"/>
              <a:cs typeface="+mn-cs"/>
            </a:endParaRPr>
          </a:p>
          <a:p>
            <a:pPr marL="374245" lvl="1" indent="-187122" defTabSz="609630">
              <a:lnSpc>
                <a:spcPct val="150000"/>
              </a:lnSpc>
              <a:buFont typeface="Arial"/>
              <a:buChar char="•"/>
              <a:defRPr/>
            </a:pPr>
            <a:r>
              <a:rPr lang="zh-TW" altLang="en-US" sz="2000" dirty="0">
                <a:solidFill>
                  <a:srgbClr val="0A224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海外子公司：澳洲昆士蘭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Noto Sans TC" panose="020B0200000000000000" pitchFamily="34" charset="-120"/>
              <a:ea typeface="Noto Sans TC" panose="020B0200000000000000" pitchFamily="34" charset="-120"/>
              <a:cs typeface="+mn-cs"/>
            </a:endParaRPr>
          </a:p>
          <a:p>
            <a:pPr marL="374245" lvl="1" indent="-187122" defTabSz="609630">
              <a:lnSpc>
                <a:spcPct val="150000"/>
              </a:lnSpc>
              <a:buFont typeface="Arial"/>
              <a:buChar char="•"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總部地址</a:t>
            </a:r>
            <a:r>
              <a:rPr lang="zh-TW" altLang="en-US" sz="2000" dirty="0">
                <a:solidFill>
                  <a:srgbClr val="0A224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：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台北市內湖區行善路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463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號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8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 panose="020B0200000000000000" pitchFamily="34" charset="-120"/>
                <a:ea typeface="Noto Sans TC" panose="020B0200000000000000" pitchFamily="34" charset="-120"/>
                <a:cs typeface="+mn-cs"/>
              </a:rPr>
              <a:t>樓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Noto Sans TC" panose="020B0200000000000000" pitchFamily="34" charset="-120"/>
              <a:ea typeface="Noto Sans TC" panose="020B0200000000000000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720A6F7-7007-8292-64A6-AC3838BE57DF}"/>
              </a:ext>
            </a:extLst>
          </p:cNvPr>
          <p:cNvSpPr txBox="1"/>
          <p:nvPr/>
        </p:nvSpPr>
        <p:spPr>
          <a:xfrm>
            <a:off x="642092" y="1172847"/>
            <a:ext cx="4963010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ts val="4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  <a:ea typeface="Noto Sans TC"/>
              </a:rPr>
              <a:t>寶晶能源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ea typeface="Noto Sans TC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E4F89AD-FECB-1CCF-8CA6-C6C255B07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2B22757B-D4AA-D136-7B4A-014593F56983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5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9BCA342F-80E2-5A8A-445D-6B398BF80491}"/>
              </a:ext>
            </a:extLst>
          </p:cNvPr>
          <p:cNvSpPr/>
          <p:nvPr/>
        </p:nvSpPr>
        <p:spPr>
          <a:xfrm>
            <a:off x="1474017" y="1901913"/>
            <a:ext cx="3212101" cy="3167073"/>
          </a:xfrm>
          <a:prstGeom prst="ellipse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915D2B-F408-2034-893A-DDC858009BE6}"/>
              </a:ext>
            </a:extLst>
          </p:cNvPr>
          <p:cNvGrpSpPr/>
          <p:nvPr/>
        </p:nvGrpSpPr>
        <p:grpSpPr>
          <a:xfrm>
            <a:off x="1250279" y="2757936"/>
            <a:ext cx="3655533" cy="1593474"/>
            <a:chOff x="3558461" y="1909203"/>
            <a:chExt cx="5149504" cy="1593474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CCD9BD6B-125F-DB31-CDB5-0F8B9A9C8EC5}"/>
                </a:ext>
              </a:extLst>
            </p:cNvPr>
            <p:cNvSpPr txBox="1"/>
            <p:nvPr/>
          </p:nvSpPr>
          <p:spPr>
            <a:xfrm>
              <a:off x="3558461" y="1909203"/>
              <a:ext cx="51495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ea"/>
                  <a:sym typeface="Arial" panose="020B0604020202020204" pitchFamily="34" charset="0"/>
                </a:rPr>
                <a:t>創能</a:t>
              </a:r>
              <a:endPara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9507CB83-C30A-B238-6E64-33AC8B5F3B36}"/>
                </a:ext>
              </a:extLst>
            </p:cNvPr>
            <p:cNvCxnSpPr>
              <a:cxnSpLocks/>
            </p:cNvCxnSpPr>
            <p:nvPr/>
          </p:nvCxnSpPr>
          <p:spPr>
            <a:xfrm>
              <a:off x="5176461" y="2662954"/>
              <a:ext cx="1913502" cy="0"/>
            </a:xfrm>
            <a:prstGeom prst="line">
              <a:avLst/>
            </a:prstGeom>
            <a:ln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2FD7666C-8965-7F0C-1080-7BFF9E711812}"/>
                </a:ext>
              </a:extLst>
            </p:cNvPr>
            <p:cNvSpPr/>
            <p:nvPr/>
          </p:nvSpPr>
          <p:spPr>
            <a:xfrm>
              <a:off x="4619845" y="2662954"/>
              <a:ext cx="3026734" cy="839723"/>
            </a:xfrm>
            <a:prstGeom prst="roundRect">
              <a:avLst>
                <a:gd name="adj" fmla="val 2696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cs"/>
                </a:rPr>
                <a:t>是我們的根基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14FA202-60F6-64C2-FDE4-160F53990CD1}"/>
              </a:ext>
            </a:extLst>
          </p:cNvPr>
          <p:cNvGrpSpPr/>
          <p:nvPr/>
        </p:nvGrpSpPr>
        <p:grpSpPr>
          <a:xfrm>
            <a:off x="951430" y="1156259"/>
            <a:ext cx="1229218" cy="1173666"/>
            <a:chOff x="360512" y="990679"/>
            <a:chExt cx="1229218" cy="1173666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EA054AB4-06B7-406F-F204-6F72902FB07E}"/>
                </a:ext>
              </a:extLst>
            </p:cNvPr>
            <p:cNvSpPr/>
            <p:nvPr/>
          </p:nvSpPr>
          <p:spPr>
            <a:xfrm>
              <a:off x="360512" y="1862878"/>
              <a:ext cx="305056" cy="301467"/>
            </a:xfrm>
            <a:prstGeom prst="ellipse">
              <a:avLst/>
            </a:prstGeom>
            <a:solidFill>
              <a:srgbClr val="FCB8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207BA47A-FDF2-665B-BA6B-8AEE280A267A}"/>
                </a:ext>
              </a:extLst>
            </p:cNvPr>
            <p:cNvSpPr/>
            <p:nvPr/>
          </p:nvSpPr>
          <p:spPr>
            <a:xfrm>
              <a:off x="500084" y="990679"/>
              <a:ext cx="451219" cy="445911"/>
            </a:xfrm>
            <a:prstGeom prst="ellipse">
              <a:avLst/>
            </a:prstGeom>
            <a:solidFill>
              <a:srgbClr val="F862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endParaRP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180D854D-B822-3955-1AFD-913BAB24F47D}"/>
                </a:ext>
              </a:extLst>
            </p:cNvPr>
            <p:cNvSpPr/>
            <p:nvPr/>
          </p:nvSpPr>
          <p:spPr>
            <a:xfrm>
              <a:off x="1311551" y="1023155"/>
              <a:ext cx="278179" cy="274906"/>
            </a:xfrm>
            <a:prstGeom prst="ellipse">
              <a:avLst/>
            </a:prstGeom>
            <a:solidFill>
              <a:srgbClr val="E3E4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A8199311-8CD5-1E2B-C043-1CE5400617F0}"/>
                </a:ext>
              </a:extLst>
            </p:cNvPr>
            <p:cNvSpPr/>
            <p:nvPr/>
          </p:nvSpPr>
          <p:spPr>
            <a:xfrm>
              <a:off x="1126722" y="1683950"/>
              <a:ext cx="204040" cy="201639"/>
            </a:xfrm>
            <a:prstGeom prst="ellipse">
              <a:avLst/>
            </a:prstGeom>
            <a:solidFill>
              <a:srgbClr val="F862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35A4D688-039F-9ADC-58C0-4EBDE601F941}"/>
              </a:ext>
            </a:extLst>
          </p:cNvPr>
          <p:cNvGrpSpPr/>
          <p:nvPr/>
        </p:nvGrpSpPr>
        <p:grpSpPr>
          <a:xfrm>
            <a:off x="10576752" y="4808324"/>
            <a:ext cx="768430" cy="741798"/>
            <a:chOff x="8643036" y="4891958"/>
            <a:chExt cx="799066" cy="771372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8794E021-3B5E-F754-D8F6-F08151EBD7DF}"/>
                </a:ext>
              </a:extLst>
            </p:cNvPr>
            <p:cNvGrpSpPr/>
            <p:nvPr/>
          </p:nvGrpSpPr>
          <p:grpSpPr>
            <a:xfrm rot="10800000">
              <a:off x="8643036" y="5093597"/>
              <a:ext cx="799066" cy="569733"/>
              <a:chOff x="492252" y="4382420"/>
              <a:chExt cx="799066" cy="569733"/>
            </a:xfrm>
          </p:grpSpPr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4090B740-B935-226C-2A16-3F1AAA7594CE}"/>
                  </a:ext>
                </a:extLst>
              </p:cNvPr>
              <p:cNvSpPr/>
              <p:nvPr/>
            </p:nvSpPr>
            <p:spPr>
              <a:xfrm>
                <a:off x="492252" y="4628412"/>
                <a:ext cx="327595" cy="323741"/>
              </a:xfrm>
              <a:prstGeom prst="ellipse">
                <a:avLst/>
              </a:prstGeom>
              <a:solidFill>
                <a:srgbClr val="FCB8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cs"/>
                </a:endParaRPr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941E9CC1-E702-15EE-F187-43177AC6F5A4}"/>
                  </a:ext>
                </a:extLst>
              </p:cNvPr>
              <p:cNvSpPr/>
              <p:nvPr/>
            </p:nvSpPr>
            <p:spPr>
              <a:xfrm>
                <a:off x="1031989" y="4382420"/>
                <a:ext cx="259329" cy="256278"/>
              </a:xfrm>
              <a:prstGeom prst="ellipse">
                <a:avLst/>
              </a:prstGeom>
              <a:solidFill>
                <a:srgbClr val="E3E4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cs"/>
                </a:endParaRPr>
              </a:p>
            </p:txBody>
          </p:sp>
        </p:grp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BC9F8558-65AA-D940-F79B-FCE64031F0B7}"/>
                </a:ext>
              </a:extLst>
            </p:cNvPr>
            <p:cNvSpPr/>
            <p:nvPr/>
          </p:nvSpPr>
          <p:spPr>
            <a:xfrm>
              <a:off x="8688589" y="4891958"/>
              <a:ext cx="204040" cy="201639"/>
            </a:xfrm>
            <a:prstGeom prst="ellipse">
              <a:avLst/>
            </a:prstGeom>
            <a:solidFill>
              <a:srgbClr val="F862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endParaRPr>
            </a:p>
          </p:txBody>
        </p:sp>
      </p:grpSp>
      <p:sp>
        <p:nvSpPr>
          <p:cNvPr id="6" name="橢圓 5">
            <a:extLst>
              <a:ext uri="{FF2B5EF4-FFF2-40B4-BE49-F238E27FC236}">
                <a16:creationId xmlns:a16="http://schemas.microsoft.com/office/drawing/2014/main" id="{9CD76A3D-0B7C-6A62-B970-896A86AED8B2}"/>
              </a:ext>
            </a:extLst>
          </p:cNvPr>
          <p:cNvSpPr/>
          <p:nvPr/>
        </p:nvSpPr>
        <p:spPr>
          <a:xfrm>
            <a:off x="4419334" y="1901913"/>
            <a:ext cx="3212101" cy="316707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9C979DFB-42E4-4879-7FB1-0F62AD4FAED9}"/>
              </a:ext>
            </a:extLst>
          </p:cNvPr>
          <p:cNvSpPr/>
          <p:nvPr/>
        </p:nvSpPr>
        <p:spPr>
          <a:xfrm>
            <a:off x="7364651" y="1901913"/>
            <a:ext cx="3212101" cy="3167073"/>
          </a:xfrm>
          <a:prstGeom prst="ellipse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EB9A0F1-5611-8437-0740-12259DDE5127}"/>
              </a:ext>
            </a:extLst>
          </p:cNvPr>
          <p:cNvGrpSpPr/>
          <p:nvPr/>
        </p:nvGrpSpPr>
        <p:grpSpPr>
          <a:xfrm>
            <a:off x="7142934" y="2706793"/>
            <a:ext cx="3655533" cy="1593474"/>
            <a:chOff x="3558461" y="1909203"/>
            <a:chExt cx="5149504" cy="1593474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BE1BC89-15FB-47CC-5F3A-71AA3834B243}"/>
                </a:ext>
              </a:extLst>
            </p:cNvPr>
            <p:cNvSpPr txBox="1"/>
            <p:nvPr/>
          </p:nvSpPr>
          <p:spPr>
            <a:xfrm>
              <a:off x="3558461" y="1909203"/>
              <a:ext cx="51495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ea"/>
                  <a:sym typeface="Arial" panose="020B0604020202020204" pitchFamily="34" charset="0"/>
                </a:rPr>
                <a:t>創新</a:t>
              </a:r>
              <a:endPara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70AE6D2D-DD91-FDD8-4ECB-436E23F6CC07}"/>
                </a:ext>
              </a:extLst>
            </p:cNvPr>
            <p:cNvCxnSpPr>
              <a:cxnSpLocks/>
            </p:cNvCxnSpPr>
            <p:nvPr/>
          </p:nvCxnSpPr>
          <p:spPr>
            <a:xfrm>
              <a:off x="5176461" y="2662954"/>
              <a:ext cx="1913502" cy="0"/>
            </a:xfrm>
            <a:prstGeom prst="line">
              <a:avLst/>
            </a:prstGeom>
            <a:ln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CDB20DD8-B15E-63CA-0997-455A18904CCF}"/>
                </a:ext>
              </a:extLst>
            </p:cNvPr>
            <p:cNvSpPr/>
            <p:nvPr/>
          </p:nvSpPr>
          <p:spPr>
            <a:xfrm>
              <a:off x="4619845" y="2662954"/>
              <a:ext cx="3026734" cy="839723"/>
            </a:xfrm>
            <a:prstGeom prst="roundRect">
              <a:avLst>
                <a:gd name="adj" fmla="val 2696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cs"/>
                </a:rPr>
                <a:t>是我們的動力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358CD468-DD84-C15F-CBD2-7D60710EE1A2}"/>
              </a:ext>
            </a:extLst>
          </p:cNvPr>
          <p:cNvGrpSpPr/>
          <p:nvPr/>
        </p:nvGrpSpPr>
        <p:grpSpPr>
          <a:xfrm>
            <a:off x="4156595" y="2706793"/>
            <a:ext cx="3655533" cy="1838023"/>
            <a:chOff x="3558461" y="1909203"/>
            <a:chExt cx="5149504" cy="1838023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C94F7895-82B4-67C5-7D48-C5A6CE647282}"/>
                </a:ext>
              </a:extLst>
            </p:cNvPr>
            <p:cNvSpPr txBox="1"/>
            <p:nvPr/>
          </p:nvSpPr>
          <p:spPr>
            <a:xfrm>
              <a:off x="3558461" y="1909203"/>
              <a:ext cx="51495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ea"/>
                  <a:sym typeface="Arial" panose="020B0604020202020204" pitchFamily="34" charset="0"/>
                </a:rPr>
                <a:t>創生</a:t>
              </a:r>
              <a:endPara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7E69E023-5507-7E82-CBCB-979EDC2B0781}"/>
                </a:ext>
              </a:extLst>
            </p:cNvPr>
            <p:cNvCxnSpPr>
              <a:cxnSpLocks/>
            </p:cNvCxnSpPr>
            <p:nvPr/>
          </p:nvCxnSpPr>
          <p:spPr>
            <a:xfrm>
              <a:off x="5234250" y="2714097"/>
              <a:ext cx="1913502" cy="0"/>
            </a:xfrm>
            <a:prstGeom prst="line">
              <a:avLst/>
            </a:prstGeom>
            <a:ln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EE7739B5-A51C-E3F9-BF6C-63CB595B63AD}"/>
                </a:ext>
              </a:extLst>
            </p:cNvPr>
            <p:cNvSpPr/>
            <p:nvPr/>
          </p:nvSpPr>
          <p:spPr>
            <a:xfrm>
              <a:off x="4677634" y="2907503"/>
              <a:ext cx="3026734" cy="839723"/>
            </a:xfrm>
            <a:prstGeom prst="roundRect">
              <a:avLst>
                <a:gd name="adj" fmla="val 2696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cs"/>
                </a:rPr>
                <a:t>普惠綠能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A2240"/>
                </a:solidFill>
                <a:effectLst/>
                <a:uLnTx/>
                <a:uFillTx/>
                <a:latin typeface="Noto Sans TC"/>
                <a:ea typeface="Noto Sans TC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cs"/>
                </a:rPr>
                <a:t>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A2240"/>
                  </a:solidFill>
                  <a:effectLst/>
                  <a:uLnTx/>
                  <a:uFillTx/>
                  <a:latin typeface="Noto Sans TC"/>
                  <a:ea typeface="Noto Sans TC"/>
                  <a:cs typeface="+mn-cs"/>
                </a:rPr>
                <a:t>永續家園</a:t>
              </a: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A5B0FAB0-BF1F-AC5E-ECD8-EF7263E59EBD}"/>
              </a:ext>
            </a:extLst>
          </p:cNvPr>
          <p:cNvSpPr txBox="1"/>
          <p:nvPr/>
        </p:nvSpPr>
        <p:spPr>
          <a:xfrm>
            <a:off x="2691089" y="817803"/>
            <a:ext cx="6586543" cy="54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A2240">
                    <a:lumMod val="90000"/>
                    <a:lumOff val="10000"/>
                  </a:srgbClr>
                </a:solidFill>
                <a:effectLst/>
                <a:uLnTx/>
                <a:uFillTx/>
                <a:latin typeface="Noto Sans TC"/>
                <a:ea typeface="Noto Sans TC"/>
                <a:cs typeface="+mn-cs"/>
              </a:rPr>
              <a:t>經營理念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A2240">
                  <a:lumMod val="90000"/>
                  <a:lumOff val="10000"/>
                </a:srgbClr>
              </a:solidFill>
              <a:effectLst/>
              <a:uLnTx/>
              <a:uFillTx/>
              <a:latin typeface="Noto Sans TC"/>
              <a:ea typeface="Noto Sans TC"/>
              <a:cs typeface="+mn-cs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F38F13A6-3733-B018-99AF-CCCDA43B9386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6</a:t>
            </a:fld>
            <a:endParaRPr lang="zh-TW" altLang="en-US" dirty="0">
              <a:latin typeface="Noto Sans TC"/>
              <a:ea typeface="Noto Sans TC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5F01853-9769-A67F-168A-CE5E4A19F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6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0A532955-8F9D-36F5-71F5-A7D5F508FC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063826"/>
              </p:ext>
            </p:extLst>
          </p:nvPr>
        </p:nvGraphicFramePr>
        <p:xfrm>
          <a:off x="356930" y="1742743"/>
          <a:ext cx="3079611" cy="4739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文字方塊 14">
            <a:extLst>
              <a:ext uri="{FF2B5EF4-FFF2-40B4-BE49-F238E27FC236}">
                <a16:creationId xmlns:a16="http://schemas.microsoft.com/office/drawing/2014/main" id="{9BBCA0E7-50A8-8332-CF56-EFBE9E9B3936}"/>
              </a:ext>
            </a:extLst>
          </p:cNvPr>
          <p:cNvSpPr txBox="1"/>
          <p:nvPr/>
        </p:nvSpPr>
        <p:spPr>
          <a:xfrm>
            <a:off x="355429" y="189762"/>
            <a:ext cx="7384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ea"/>
              </a:rPr>
              <a:t>大型地面型案場為主力</a:t>
            </a:r>
          </a:p>
          <a:p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ea"/>
              </a:rPr>
              <a:t>甫成立一年即獲選「嚴重地層下陷地區土地活化利用暨太陽光電發電」專案輔導業者，積極建設屏東縣四鄉鎮。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FC386EB-85BE-4678-C634-10B5F20917D5}"/>
              </a:ext>
            </a:extLst>
          </p:cNvPr>
          <p:cNvSpPr txBox="1"/>
          <p:nvPr/>
        </p:nvSpPr>
        <p:spPr>
          <a:xfrm>
            <a:off x="1308917" y="3381082"/>
            <a:ext cx="3118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0A2240"/>
                </a:solidFill>
                <a:latin typeface="+mn-ea"/>
              </a:rPr>
              <a:t>自建</a:t>
            </a:r>
            <a:r>
              <a:rPr lang="en-US" altLang="zh-TW" dirty="0">
                <a:solidFill>
                  <a:srgbClr val="0A2240"/>
                </a:solidFill>
                <a:latin typeface="+mn-ea"/>
              </a:rPr>
              <a:t>69kV</a:t>
            </a:r>
            <a:r>
              <a:rPr lang="zh-TW" altLang="en-US" dirty="0">
                <a:solidFill>
                  <a:srgbClr val="0A2240"/>
                </a:solidFill>
                <a:latin typeface="+mn-ea"/>
              </a:rPr>
              <a:t>及</a:t>
            </a:r>
            <a:r>
              <a:rPr lang="en-US" altLang="zh-TW" dirty="0">
                <a:solidFill>
                  <a:srgbClr val="0A2240"/>
                </a:solidFill>
                <a:latin typeface="+mn-ea"/>
              </a:rPr>
              <a:t>161kV</a:t>
            </a:r>
            <a:r>
              <a:rPr lang="zh-TW" altLang="en-US" dirty="0">
                <a:solidFill>
                  <a:srgbClr val="0A2240"/>
                </a:solidFill>
                <a:latin typeface="+mn-ea"/>
              </a:rPr>
              <a:t>升壓站</a:t>
            </a:r>
            <a:endParaRPr lang="en-US" altLang="zh-TW" dirty="0">
              <a:solidFill>
                <a:srgbClr val="0A224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A2240"/>
                </a:solidFill>
                <a:latin typeface="+mn-ea"/>
              </a:rPr>
              <a:t>600+</a:t>
            </a:r>
            <a:r>
              <a:rPr lang="zh-TW" altLang="en-US" dirty="0">
                <a:solidFill>
                  <a:srgbClr val="0A2240"/>
                </a:solidFill>
                <a:latin typeface="+mn-ea"/>
              </a:rPr>
              <a:t>名地主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A2240"/>
                </a:solidFill>
                <a:latin typeface="+mn-ea"/>
              </a:rPr>
              <a:t>700+</a:t>
            </a:r>
            <a:r>
              <a:rPr lang="zh-TW" altLang="en-US" dirty="0">
                <a:solidFill>
                  <a:srgbClr val="0A2240"/>
                </a:solidFill>
                <a:latin typeface="+mn-ea"/>
              </a:rPr>
              <a:t>筆私有土地</a:t>
            </a:r>
            <a:endParaRPr lang="en-US" altLang="zh-TW" dirty="0">
              <a:solidFill>
                <a:srgbClr val="0A224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A2240"/>
                </a:solidFill>
                <a:latin typeface="+mn-ea"/>
              </a:rPr>
              <a:t>20+5</a:t>
            </a:r>
            <a:r>
              <a:rPr lang="zh-TW" altLang="en-US" dirty="0">
                <a:solidFill>
                  <a:srgbClr val="0A2240"/>
                </a:solidFill>
                <a:latin typeface="+mn-ea"/>
              </a:rPr>
              <a:t>年租約</a:t>
            </a:r>
          </a:p>
        </p:txBody>
      </p:sp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215449C1-F08E-8DE3-B304-DC760537D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030163"/>
              </p:ext>
            </p:extLst>
          </p:nvPr>
        </p:nvGraphicFramePr>
        <p:xfrm>
          <a:off x="5388880" y="5230074"/>
          <a:ext cx="6408526" cy="131395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332796">
                  <a:extLst>
                    <a:ext uri="{9D8B030D-6E8A-4147-A177-3AD203B41FA5}">
                      <a16:colId xmlns:a16="http://schemas.microsoft.com/office/drawing/2014/main" val="64467789"/>
                    </a:ext>
                  </a:extLst>
                </a:gridCol>
                <a:gridCol w="2658071">
                  <a:extLst>
                    <a:ext uri="{9D8B030D-6E8A-4147-A177-3AD203B41FA5}">
                      <a16:colId xmlns:a16="http://schemas.microsoft.com/office/drawing/2014/main" val="1435706803"/>
                    </a:ext>
                  </a:extLst>
                </a:gridCol>
                <a:gridCol w="2417659">
                  <a:extLst>
                    <a:ext uri="{9D8B030D-6E8A-4147-A177-3AD203B41FA5}">
                      <a16:colId xmlns:a16="http://schemas.microsoft.com/office/drawing/2014/main" val="4254564449"/>
                    </a:ext>
                  </a:extLst>
                </a:gridCol>
              </a:tblGrid>
              <a:tr h="2405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近三個月</a:t>
                      </a:r>
                      <a:endParaRPr lang="zh-TW" altLang="en-US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屏東案場總發電度數</a:t>
                      </a:r>
                      <a:r>
                        <a:rPr lang="en-US" altLang="zh-TW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(kWh)</a:t>
                      </a:r>
                      <a:endParaRPr lang="en-US" altLang="zh-TW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每瓩日平均發電度數</a:t>
                      </a:r>
                      <a:endParaRPr lang="zh-TW" altLang="en-US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79836270"/>
                  </a:ext>
                </a:extLst>
              </a:tr>
              <a:tr h="3577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2024/5</a:t>
                      </a:r>
                      <a:endParaRPr lang="en-US" altLang="zh-TW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16,079,040 </a:t>
                      </a:r>
                      <a:endParaRPr lang="en-US" altLang="zh-TW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4.27</a:t>
                      </a:r>
                      <a:endParaRPr lang="en-US" altLang="zh-TW" sz="1200" b="1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64403044"/>
                  </a:ext>
                </a:extLst>
              </a:tr>
              <a:tr h="3577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2024/6</a:t>
                      </a:r>
                      <a:endParaRPr lang="en-US" altLang="zh-TW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16,921,920 </a:t>
                      </a:r>
                      <a:endParaRPr lang="en-US" altLang="zh-TW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4.64</a:t>
                      </a:r>
                      <a:endParaRPr lang="en-US" altLang="zh-TW" sz="1200" b="1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37342004"/>
                  </a:ext>
                </a:extLst>
              </a:tr>
              <a:tr h="3577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2024/7</a:t>
                      </a:r>
                      <a:endParaRPr lang="en-US" altLang="zh-TW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17,145,200 </a:t>
                      </a:r>
                      <a:endParaRPr lang="en-US" altLang="zh-TW" sz="1200" b="0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</a:rPr>
                        <a:t>4.55</a:t>
                      </a:r>
                      <a:endParaRPr lang="en-US" altLang="zh-TW" sz="1200" b="1" i="0" u="none" strike="noStrike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57139960"/>
                  </a:ext>
                </a:extLst>
              </a:tr>
            </a:tbl>
          </a:graphicData>
        </a:graphic>
      </p:graphicFrame>
      <p:sp>
        <p:nvSpPr>
          <p:cNvPr id="42" name="文字方塊 41">
            <a:extLst>
              <a:ext uri="{FF2B5EF4-FFF2-40B4-BE49-F238E27FC236}">
                <a16:creationId xmlns:a16="http://schemas.microsoft.com/office/drawing/2014/main" id="{94CB4783-CBC6-581E-326F-7FB405612E0E}"/>
              </a:ext>
            </a:extLst>
          </p:cNvPr>
          <p:cNvSpPr txBox="1"/>
          <p:nvPr/>
        </p:nvSpPr>
        <p:spPr>
          <a:xfrm>
            <a:off x="1299300" y="2919417"/>
            <a:ext cx="6240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A2240"/>
                </a:solidFill>
                <a:latin typeface="+mn-ea"/>
              </a:rPr>
              <a:t>區域電網工程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09F5AD9A-900B-E085-DEED-FB0F6558AEFC}"/>
              </a:ext>
            </a:extLst>
          </p:cNvPr>
          <p:cNvSpPr txBox="1"/>
          <p:nvPr/>
        </p:nvSpPr>
        <p:spPr>
          <a:xfrm>
            <a:off x="5277498" y="4676417"/>
            <a:ext cx="6240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0A2240"/>
                </a:solidFill>
                <a:latin typeface="+mn-ea"/>
              </a:rPr>
              <a:t>自行維運，堅守發電量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A224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4DF56E9-674B-D3CC-DB98-3C6A41D4E446}"/>
              </a:ext>
            </a:extLst>
          </p:cNvPr>
          <p:cNvSpPr txBox="1"/>
          <p:nvPr/>
        </p:nvSpPr>
        <p:spPr>
          <a:xfrm>
            <a:off x="8882321" y="4740213"/>
            <a:ext cx="2952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100" dirty="0">
                <a:solidFill>
                  <a:srgbClr val="0A2240"/>
                </a:solidFill>
                <a:latin typeface="+mn-ea"/>
              </a:rPr>
              <a:t>112</a:t>
            </a:r>
            <a:r>
              <a:rPr lang="zh-TW" altLang="en-US" sz="1100" dirty="0">
                <a:solidFill>
                  <a:srgbClr val="0A2240"/>
                </a:solidFill>
                <a:latin typeface="+mn-ea"/>
              </a:rPr>
              <a:t>年台電公司公布之屏東縣</a:t>
            </a:r>
            <a:br>
              <a:rPr lang="en-US" altLang="zh-TW" sz="1100" dirty="0">
                <a:solidFill>
                  <a:srgbClr val="0A2240"/>
                </a:solidFill>
                <a:latin typeface="+mn-ea"/>
              </a:rPr>
            </a:br>
            <a:r>
              <a:rPr lang="zh-TW" altLang="en-US" sz="1100" dirty="0">
                <a:solidFill>
                  <a:srgbClr val="0A2240"/>
                </a:solidFill>
                <a:latin typeface="+mn-ea"/>
              </a:rPr>
              <a:t>太陽能每瓩日平均購電量為</a:t>
            </a:r>
            <a:r>
              <a:rPr lang="en-US" altLang="zh-TW" sz="1100" dirty="0">
                <a:solidFill>
                  <a:srgbClr val="0A2240"/>
                </a:solidFill>
                <a:latin typeface="+mn-ea"/>
              </a:rPr>
              <a:t>3.16</a:t>
            </a:r>
            <a:r>
              <a:rPr lang="zh-TW" altLang="en-US" sz="1100" dirty="0">
                <a:solidFill>
                  <a:srgbClr val="0A2240"/>
                </a:solidFill>
                <a:latin typeface="+mn-ea"/>
              </a:rPr>
              <a:t>小時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9CC2F95-6E91-4670-7783-1FE1AC1C4B92}"/>
              </a:ext>
            </a:extLst>
          </p:cNvPr>
          <p:cNvSpPr txBox="1"/>
          <p:nvPr/>
        </p:nvSpPr>
        <p:spPr>
          <a:xfrm>
            <a:off x="1362517" y="1529812"/>
            <a:ext cx="5807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zh-TW" alt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以</a:t>
            </a:r>
            <a:r>
              <a:rPr lang="zh-TW" altLang="en-US" sz="14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電力公司</a:t>
            </a:r>
            <a:r>
              <a:rPr lang="zh-TW" alt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自許，堅持品質以長期服務綠電需求</a:t>
            </a:r>
            <a:r>
              <a:rPr lang="zh-TW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；</a:t>
            </a:r>
            <a:b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zh-TW" alt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成立之初即堅持</a:t>
            </a:r>
            <a:r>
              <a:rPr lang="zh-TW" altLang="en-US" sz="14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自持案場</a:t>
            </a:r>
            <a:r>
              <a:rPr lang="zh-TW" alt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，並且僅採用業界</a:t>
            </a:r>
            <a:r>
              <a:rPr lang="zh-TW" altLang="en-US" sz="14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一線品牌</a:t>
            </a:r>
            <a:r>
              <a:rPr lang="zh-TW" alt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的模組與逆變器。</a:t>
            </a:r>
            <a:endParaRPr lang="en-US" altLang="zh-TW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TW" alt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目前太陽能電廠均</a:t>
            </a:r>
            <a:r>
              <a:rPr lang="zh-TW" altLang="en-US" sz="14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百分之百持有</a:t>
            </a:r>
            <a:r>
              <a:rPr lang="zh-TW" alt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並自行維運，以供給各產業逐年增加的綠電需求。</a:t>
            </a:r>
            <a:endParaRPr lang="zh-TW" altLang="en-US" sz="1400" b="0" dirty="0">
              <a:effectLst/>
            </a:endParaRPr>
          </a:p>
        </p:txBody>
      </p:sp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id="{170C1A24-401A-C604-4036-0D674BC043CF}"/>
              </a:ext>
            </a:extLst>
          </p:cNvPr>
          <p:cNvSpPr/>
          <p:nvPr/>
        </p:nvSpPr>
        <p:spPr>
          <a:xfrm>
            <a:off x="1299301" y="1457036"/>
            <a:ext cx="5945492" cy="1045085"/>
          </a:xfrm>
          <a:prstGeom prst="wedgeRoundRectCallout">
            <a:avLst>
              <a:gd name="adj1" fmla="val 62139"/>
              <a:gd name="adj2" fmla="val 41296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5CE5297-8757-85ED-FC9E-64DA0369A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4" t="23694" r="24158" b="3065"/>
          <a:stretch/>
        </p:blipFill>
        <p:spPr>
          <a:xfrm>
            <a:off x="5369997" y="2657365"/>
            <a:ext cx="2108184" cy="1736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一張含有 戶外, 空中攝影, 空中, 俯視圖 的圖片&#10;&#10;自動產生的描述">
            <a:extLst>
              <a:ext uri="{FF2B5EF4-FFF2-40B4-BE49-F238E27FC236}">
                <a16:creationId xmlns:a16="http://schemas.microsoft.com/office/drawing/2014/main" id="{CEADE648-E334-5E7E-5EAE-A4847001E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2992" b="-2362"/>
          <a:stretch/>
        </p:blipFill>
        <p:spPr>
          <a:xfrm>
            <a:off x="7739757" y="680680"/>
            <a:ext cx="4057649" cy="3809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B9EDB15-3F99-A2C1-D745-169F8329A185}"/>
              </a:ext>
            </a:extLst>
          </p:cNvPr>
          <p:cNvSpPr/>
          <p:nvPr/>
        </p:nvSpPr>
        <p:spPr>
          <a:xfrm>
            <a:off x="-83112" y="248663"/>
            <a:ext cx="356929" cy="896463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C823258-3324-7D54-7186-4506D5BCB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B8FF75D5-8931-6C19-EABB-457AD17E9E06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7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4821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空中攝影, 空中, 水, 戶外 的圖片&#10;&#10;自動產生的描述">
            <a:extLst>
              <a:ext uri="{FF2B5EF4-FFF2-40B4-BE49-F238E27FC236}">
                <a16:creationId xmlns:a16="http://schemas.microsoft.com/office/drawing/2014/main" id="{17CE06E4-6496-7F87-453F-E9FAA978B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09" y="2980470"/>
            <a:ext cx="4795688" cy="3593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15630640-11F0-C968-3BA9-8C102CD889EE}"/>
              </a:ext>
            </a:extLst>
          </p:cNvPr>
          <p:cNvSpPr/>
          <p:nvPr/>
        </p:nvSpPr>
        <p:spPr>
          <a:xfrm>
            <a:off x="6432071" y="1430913"/>
            <a:ext cx="2567804" cy="1381996"/>
          </a:xfrm>
          <a:prstGeom prst="wedgeRoundRectCallout">
            <a:avLst>
              <a:gd name="adj1" fmla="val -20782"/>
              <a:gd name="adj2" fmla="val 62029"/>
              <a:gd name="adj3" fmla="val 16667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BD04FBD-088D-6DCA-F8E0-0D5F3D27B468}"/>
              </a:ext>
            </a:extLst>
          </p:cNvPr>
          <p:cNvGraphicFramePr>
            <a:graphicFrameLocks noGrp="1"/>
          </p:cNvGraphicFramePr>
          <p:nvPr/>
        </p:nvGraphicFramePr>
        <p:xfrm>
          <a:off x="9209304" y="1261205"/>
          <a:ext cx="3248127" cy="1592580"/>
        </p:xfrm>
        <a:graphic>
          <a:graphicData uri="http://schemas.openxmlformats.org/drawingml/2006/table">
            <a:tbl>
              <a:tblPr firstRow="1" bandRow="1"/>
              <a:tblGrid>
                <a:gridCol w="3248127">
                  <a:extLst>
                    <a:ext uri="{9D8B030D-6E8A-4147-A177-3AD203B41FA5}">
                      <a16:colId xmlns:a16="http://schemas.microsoft.com/office/drawing/2014/main" val="3862603841"/>
                    </a:ext>
                  </a:extLst>
                </a:gridCol>
              </a:tblGrid>
              <a:tr h="273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zh-TW" altLang="en-US" sz="18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606750"/>
                  </a:ext>
                </a:extLst>
              </a:tr>
              <a:tr h="249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地點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屏東縣林邊鄉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065386"/>
                  </a:ext>
                </a:extLst>
              </a:tr>
              <a:tr h="249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面積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公頃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118109"/>
                  </a:ext>
                </a:extLst>
              </a:tr>
              <a:tr h="249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塊土地 </a:t>
                      </a: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位地主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935"/>
                  </a:ext>
                </a:extLst>
              </a:tr>
              <a:tr h="249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總裝置容量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17MW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009969"/>
                  </a:ext>
                </a:extLst>
              </a:tr>
            </a:tbl>
          </a:graphicData>
        </a:graphic>
      </p:graphicFrame>
      <p:pic>
        <p:nvPicPr>
          <p:cNvPr id="15" name="圖片 14">
            <a:extLst>
              <a:ext uri="{FF2B5EF4-FFF2-40B4-BE49-F238E27FC236}">
                <a16:creationId xmlns:a16="http://schemas.microsoft.com/office/drawing/2014/main" id="{F779FCCE-2684-3F1B-B6ED-FE974A4D7B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36" r="1429" b="5489"/>
          <a:stretch/>
        </p:blipFill>
        <p:spPr>
          <a:xfrm>
            <a:off x="354133" y="4095342"/>
            <a:ext cx="3052214" cy="2478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34">
            <a:extLst>
              <a:ext uri="{FF2B5EF4-FFF2-40B4-BE49-F238E27FC236}">
                <a16:creationId xmlns:a16="http://schemas.microsoft.com/office/drawing/2014/main" id="{B6B02FDF-FCBB-B6F8-DA0E-A76B457E5B2F}"/>
              </a:ext>
            </a:extLst>
          </p:cNvPr>
          <p:cNvSpPr txBox="1"/>
          <p:nvPr/>
        </p:nvSpPr>
        <p:spPr>
          <a:xfrm>
            <a:off x="354133" y="1163278"/>
            <a:ext cx="327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rgbClr val="0A2240"/>
                </a:solidFill>
                <a:latin typeface="+mn-ea"/>
              </a:rPr>
              <a:t>全台首案農電共生示範案場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E3CA3BC-8EE2-7A4D-DDEF-AA3A151586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6" r="8412" b="2"/>
          <a:stretch/>
        </p:blipFill>
        <p:spPr>
          <a:xfrm>
            <a:off x="4017686" y="4095341"/>
            <a:ext cx="2025395" cy="2478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6F7F0BC-8E07-2969-317A-236697332730}"/>
              </a:ext>
            </a:extLst>
          </p:cNvPr>
          <p:cNvGraphicFramePr>
            <a:graphicFrameLocks noGrp="1"/>
          </p:cNvGraphicFramePr>
          <p:nvPr/>
        </p:nvGraphicFramePr>
        <p:xfrm>
          <a:off x="276070" y="2136224"/>
          <a:ext cx="3448409" cy="1805940"/>
        </p:xfrm>
        <a:graphic>
          <a:graphicData uri="http://schemas.openxmlformats.org/drawingml/2006/table">
            <a:tbl>
              <a:tblPr firstRow="1" bandRow="1"/>
              <a:tblGrid>
                <a:gridCol w="3448409">
                  <a:extLst>
                    <a:ext uri="{9D8B030D-6E8A-4147-A177-3AD203B41FA5}">
                      <a16:colId xmlns:a16="http://schemas.microsoft.com/office/drawing/2014/main" val="3862603841"/>
                    </a:ext>
                  </a:extLst>
                </a:gridCol>
              </a:tblGrid>
              <a:tr h="261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地點：嘉義縣台糖大林糖廠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224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065386"/>
                  </a:ext>
                </a:extLst>
              </a:tr>
              <a:tr h="261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面積：</a:t>
                      </a: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1.8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公頃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224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118109"/>
                  </a:ext>
                </a:extLst>
              </a:tr>
              <a:tr h="261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遮蔽率：三區 </a:t>
                      </a: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30%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、</a:t>
                      </a: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35% 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、</a:t>
                      </a: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40%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224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935"/>
                  </a:ext>
                </a:extLst>
              </a:tr>
              <a:tr h="261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總裝置容量：</a:t>
                      </a:r>
                      <a:r>
                        <a:rPr kumimoji="0" lang="en-US" altLang="zh-TW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908.04kW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224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009969"/>
                  </a:ext>
                </a:extLst>
              </a:tr>
              <a:tr h="26190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收成作物</a:t>
                      </a:r>
                      <a:r>
                        <a:rPr kumimoji="0" lang="zh-TW" alt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扁蒲、栗子南瓜、</a:t>
                      </a:r>
                      <a:b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台農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57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224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號地瓜等。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224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952207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48405971-4501-CE75-EF06-5A87CD67FB52}"/>
              </a:ext>
            </a:extLst>
          </p:cNvPr>
          <p:cNvSpPr txBox="1"/>
          <p:nvPr/>
        </p:nvSpPr>
        <p:spPr>
          <a:xfrm>
            <a:off x="354133" y="1566711"/>
            <a:ext cx="3431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08300"/>
                </a:solidFill>
                <a:latin typeface="+mn-ea"/>
              </a:rPr>
              <a:t>大林農電共生薯光計畫</a:t>
            </a:r>
          </a:p>
        </p:txBody>
      </p:sp>
      <p:sp>
        <p:nvSpPr>
          <p:cNvPr id="5" name="文字方塊 34">
            <a:extLst>
              <a:ext uri="{FF2B5EF4-FFF2-40B4-BE49-F238E27FC236}">
                <a16:creationId xmlns:a16="http://schemas.microsoft.com/office/drawing/2014/main" id="{ABE48A89-0640-B006-90CC-7CA832B2F196}"/>
              </a:ext>
            </a:extLst>
          </p:cNvPr>
          <p:cNvSpPr txBox="1"/>
          <p:nvPr/>
        </p:nvSpPr>
        <p:spPr>
          <a:xfrm>
            <a:off x="8849439" y="662226"/>
            <a:ext cx="40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rgbClr val="0A2240"/>
                </a:solidFill>
                <a:latin typeface="+mn-ea"/>
              </a:rPr>
              <a:t>全台最多地主的水面型案場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ECB6F57-0F50-F356-6A79-18DEF33A872A}"/>
              </a:ext>
            </a:extLst>
          </p:cNvPr>
          <p:cNvSpPr txBox="1"/>
          <p:nvPr/>
        </p:nvSpPr>
        <p:spPr>
          <a:xfrm>
            <a:off x="8849439" y="1046415"/>
            <a:ext cx="379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08300"/>
                </a:solidFill>
                <a:latin typeface="+mn-ea"/>
              </a:rPr>
              <a:t>林邊四期地勢低窪水域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8E4B847-3515-A8D2-6E08-46C583A2C0CA}"/>
              </a:ext>
            </a:extLst>
          </p:cNvPr>
          <p:cNvSpPr txBox="1"/>
          <p:nvPr/>
        </p:nvSpPr>
        <p:spPr>
          <a:xfrm>
            <a:off x="4127427" y="2631669"/>
            <a:ext cx="1684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0A2240"/>
                </a:solidFill>
                <a:latin typeface="+mn-ea"/>
              </a:rPr>
              <a:t>此案案場與亞洲地區農電共生翹楚</a:t>
            </a:r>
            <a:r>
              <a:rPr lang="en-US" altLang="zh-TW" sz="1600" dirty="0">
                <a:solidFill>
                  <a:srgbClr val="0A2240"/>
                </a:solidFill>
                <a:latin typeface="+mn-ea"/>
              </a:rPr>
              <a:t>—</a:t>
            </a:r>
            <a:r>
              <a:rPr lang="zh-TW" altLang="en-US" sz="1600" dirty="0">
                <a:solidFill>
                  <a:srgbClr val="0A2240"/>
                </a:solidFill>
                <a:latin typeface="+mn-ea"/>
              </a:rPr>
              <a:t>日本公司</a:t>
            </a:r>
            <a:r>
              <a:rPr lang="en-US" altLang="zh-TW" sz="1600" dirty="0" err="1">
                <a:solidFill>
                  <a:srgbClr val="0A2240"/>
                </a:solidFill>
                <a:latin typeface="+mn-ea"/>
              </a:rPr>
              <a:t>Myfarm</a:t>
            </a:r>
            <a:r>
              <a:rPr lang="zh-TW" altLang="en-US" sz="1600" dirty="0">
                <a:solidFill>
                  <a:srgbClr val="0A2240"/>
                </a:solidFill>
                <a:latin typeface="+mn-ea"/>
              </a:rPr>
              <a:t>合作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63EA4F8-E08D-7134-4404-79C311EA3356}"/>
              </a:ext>
            </a:extLst>
          </p:cNvPr>
          <p:cNvSpPr txBox="1"/>
          <p:nvPr/>
        </p:nvSpPr>
        <p:spPr>
          <a:xfrm>
            <a:off x="4127427" y="2293115"/>
            <a:ext cx="1605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A2240"/>
                </a:solidFill>
                <a:latin typeface="+mn-ea"/>
              </a:rPr>
              <a:t>國際經驗交流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C265A51-A53A-717B-B23B-60A904C17EE7}"/>
              </a:ext>
            </a:extLst>
          </p:cNvPr>
          <p:cNvSpPr txBox="1"/>
          <p:nvPr/>
        </p:nvSpPr>
        <p:spPr>
          <a:xfrm>
            <a:off x="6578710" y="1890287"/>
            <a:ext cx="2332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0A2240"/>
                </a:solidFill>
                <a:latin typeface="+mn-ea"/>
              </a:rPr>
              <a:t>長期浸泡於水下的區域兼具發電功能，一地多用達成能源轉型目標！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C9BFC787-57A4-6EF1-8422-CC8ECED16204}"/>
              </a:ext>
            </a:extLst>
          </p:cNvPr>
          <p:cNvSpPr txBox="1"/>
          <p:nvPr/>
        </p:nvSpPr>
        <p:spPr>
          <a:xfrm>
            <a:off x="6578710" y="1544625"/>
            <a:ext cx="1605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A2240"/>
                </a:solidFill>
                <a:latin typeface="+mn-ea"/>
              </a:rPr>
              <a:t>創造三贏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BABC58A-0A40-6DCC-5CA3-8E0BE989ECD9}"/>
              </a:ext>
            </a:extLst>
          </p:cNvPr>
          <p:cNvGrpSpPr/>
          <p:nvPr/>
        </p:nvGrpSpPr>
        <p:grpSpPr>
          <a:xfrm>
            <a:off x="7713049" y="807020"/>
            <a:ext cx="1189637" cy="946289"/>
            <a:chOff x="10936291" y="728152"/>
            <a:chExt cx="1189637" cy="946289"/>
          </a:xfrm>
        </p:grpSpPr>
        <p:sp>
          <p:nvSpPr>
            <p:cNvPr id="34" name="流程圖: 接點 33">
              <a:extLst>
                <a:ext uri="{FF2B5EF4-FFF2-40B4-BE49-F238E27FC236}">
                  <a16:creationId xmlns:a16="http://schemas.microsoft.com/office/drawing/2014/main" id="{B09A6963-8DB0-3297-597F-CA403B5DC625}"/>
                </a:ext>
              </a:extLst>
            </p:cNvPr>
            <p:cNvSpPr/>
            <p:nvPr/>
          </p:nvSpPr>
          <p:spPr>
            <a:xfrm>
              <a:off x="11176407" y="728152"/>
              <a:ext cx="580203" cy="580534"/>
            </a:xfrm>
            <a:prstGeom prst="flowChartConnector">
              <a:avLst/>
            </a:prstGeom>
            <a:solidFill>
              <a:srgbClr val="FEF4EB"/>
            </a:solidFill>
            <a:ln>
              <a:solidFill>
                <a:srgbClr val="FCB8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dirty="0">
                <a:latin typeface="+mn-ea"/>
              </a:endParaRPr>
            </a:p>
          </p:txBody>
        </p:sp>
        <p:sp>
          <p:nvSpPr>
            <p:cNvPr id="35" name="流程圖: 接點 34">
              <a:extLst>
                <a:ext uri="{FF2B5EF4-FFF2-40B4-BE49-F238E27FC236}">
                  <a16:creationId xmlns:a16="http://schemas.microsoft.com/office/drawing/2014/main" id="{1CA27286-EAD4-B840-4BAB-6E25106930DF}"/>
                </a:ext>
              </a:extLst>
            </p:cNvPr>
            <p:cNvSpPr/>
            <p:nvPr/>
          </p:nvSpPr>
          <p:spPr>
            <a:xfrm>
              <a:off x="10936291" y="1093907"/>
              <a:ext cx="580203" cy="580534"/>
            </a:xfrm>
            <a:prstGeom prst="flowChartConnector">
              <a:avLst/>
            </a:prstGeom>
            <a:solidFill>
              <a:srgbClr val="FEF4EB"/>
            </a:solidFill>
            <a:ln>
              <a:solidFill>
                <a:srgbClr val="FCB8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dirty="0">
                <a:latin typeface="+mn-ea"/>
              </a:endParaRPr>
            </a:p>
          </p:txBody>
        </p:sp>
        <p:sp>
          <p:nvSpPr>
            <p:cNvPr id="36" name="流程圖: 接點 35">
              <a:extLst>
                <a:ext uri="{FF2B5EF4-FFF2-40B4-BE49-F238E27FC236}">
                  <a16:creationId xmlns:a16="http://schemas.microsoft.com/office/drawing/2014/main" id="{C743F1AE-3D8E-87CD-8DBF-2AD406820BEB}"/>
                </a:ext>
              </a:extLst>
            </p:cNvPr>
            <p:cNvSpPr/>
            <p:nvPr/>
          </p:nvSpPr>
          <p:spPr>
            <a:xfrm>
              <a:off x="11399587" y="1089496"/>
              <a:ext cx="580203" cy="580534"/>
            </a:xfrm>
            <a:prstGeom prst="flowChartConnector">
              <a:avLst/>
            </a:prstGeom>
            <a:solidFill>
              <a:srgbClr val="FEF4EB"/>
            </a:solidFill>
            <a:ln>
              <a:solidFill>
                <a:srgbClr val="FCB8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dirty="0">
                <a:latin typeface="+mn-ea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335C6B86-0008-9FDA-9410-37AA1EF3017C}"/>
                </a:ext>
              </a:extLst>
            </p:cNvPr>
            <p:cNvSpPr txBox="1"/>
            <p:nvPr/>
          </p:nvSpPr>
          <p:spPr>
            <a:xfrm>
              <a:off x="11235657" y="827016"/>
              <a:ext cx="666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rgbClr val="0A2240"/>
                  </a:solidFill>
                  <a:latin typeface="+mn-ea"/>
                </a:rPr>
                <a:t>地主</a:t>
              </a: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62C388D0-3753-DD32-795B-70350ACBEAEE}"/>
                </a:ext>
              </a:extLst>
            </p:cNvPr>
            <p:cNvSpPr txBox="1"/>
            <p:nvPr/>
          </p:nvSpPr>
          <p:spPr>
            <a:xfrm>
              <a:off x="10997837" y="1245675"/>
              <a:ext cx="666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rgbClr val="0A2240"/>
                  </a:solidFill>
                  <a:latin typeface="+mn-ea"/>
                </a:rPr>
                <a:t>政府</a:t>
              </a: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BDD5EBB0-3D0B-361B-EECB-D92846389ACF}"/>
                </a:ext>
              </a:extLst>
            </p:cNvPr>
            <p:cNvSpPr txBox="1"/>
            <p:nvPr/>
          </p:nvSpPr>
          <p:spPr>
            <a:xfrm>
              <a:off x="11459178" y="1238676"/>
              <a:ext cx="666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rgbClr val="0A2240"/>
                  </a:solidFill>
                  <a:latin typeface="+mn-ea"/>
                </a:rPr>
                <a:t>公司</a:t>
              </a:r>
            </a:p>
          </p:txBody>
        </p:sp>
      </p:grp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719727FA-FBFD-7538-42B7-7F6C347F977A}"/>
              </a:ext>
            </a:extLst>
          </p:cNvPr>
          <p:cNvSpPr/>
          <p:nvPr/>
        </p:nvSpPr>
        <p:spPr>
          <a:xfrm>
            <a:off x="4017686" y="2028376"/>
            <a:ext cx="1895048" cy="1850567"/>
          </a:xfrm>
          <a:prstGeom prst="wedgeRoundRectCallout">
            <a:avLst>
              <a:gd name="adj1" fmla="val -20703"/>
              <a:gd name="adj2" fmla="val 59929"/>
              <a:gd name="adj3" fmla="val 16667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9A2F83C-CB13-0907-AEBC-8C5F7F06AE6A}"/>
              </a:ext>
            </a:extLst>
          </p:cNvPr>
          <p:cNvSpPr txBox="1"/>
          <p:nvPr/>
        </p:nvSpPr>
        <p:spPr>
          <a:xfrm>
            <a:off x="3923697" y="1854411"/>
            <a:ext cx="160599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zh-TW" altLang="en-US" sz="1400" b="1" dirty="0">
              <a:solidFill>
                <a:srgbClr val="0A2240"/>
              </a:solidFill>
              <a:highlight>
                <a:srgbClr val="FFFFFF"/>
              </a:highlight>
              <a:latin typeface="+mn-ea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A50FD65-30B8-4E54-C518-F1D075FF2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44" y="1728172"/>
            <a:ext cx="1684017" cy="487849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4B17C92C-1869-8504-3C19-A1002776BFA4}"/>
              </a:ext>
            </a:extLst>
          </p:cNvPr>
          <p:cNvSpPr txBox="1"/>
          <p:nvPr/>
        </p:nvSpPr>
        <p:spPr>
          <a:xfrm>
            <a:off x="398257" y="235782"/>
            <a:ext cx="7551888" cy="5525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>
            <a:defPPr>
              <a:defRPr lang="zh-TW"/>
            </a:defPPr>
            <a:lvl1pPr algn="ctr" defTabSz="609630">
              <a:lnSpc>
                <a:spcPts val="4640"/>
              </a:lnSpc>
              <a:spcBef>
                <a:spcPct val="0"/>
              </a:spcBef>
              <a:defRPr sz="3600" b="1">
                <a:solidFill>
                  <a:srgbClr val="203864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ts val="4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>
                    <a:lumMod val="90000"/>
                    <a:lumOff val="10000"/>
                  </a:schemeClr>
                </a:solidFill>
                <a:ea typeface="Noto Sans TC"/>
              </a:rPr>
              <a:t>案場實績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ea typeface="Noto Sans TC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6E222DD-A7A3-2D4C-D563-B8AB4A66A9C1}"/>
              </a:ext>
            </a:extLst>
          </p:cNvPr>
          <p:cNvSpPr/>
          <p:nvPr/>
        </p:nvSpPr>
        <p:spPr>
          <a:xfrm>
            <a:off x="-80859" y="235781"/>
            <a:ext cx="356929" cy="552588"/>
          </a:xfrm>
          <a:prstGeom prst="rect">
            <a:avLst/>
          </a:prstGeom>
          <a:gradFill>
            <a:gsLst>
              <a:gs pos="10000">
                <a:srgbClr val="002060"/>
              </a:gs>
              <a:gs pos="99048">
                <a:srgbClr val="FFFFFF"/>
              </a:gs>
              <a:gs pos="43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995EA6A-09E2-8B2C-CB5F-56A5B28DE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58" y="44277"/>
            <a:ext cx="1326208" cy="552587"/>
          </a:xfrm>
          <a:prstGeom prst="rect">
            <a:avLst/>
          </a:prstGeom>
        </p:spPr>
      </p:pic>
      <p:sp>
        <p:nvSpPr>
          <p:cNvPr id="16" name="投影片編號版面配置區 1">
            <a:extLst>
              <a:ext uri="{FF2B5EF4-FFF2-40B4-BE49-F238E27FC236}">
                <a16:creationId xmlns:a16="http://schemas.microsoft.com/office/drawing/2014/main" id="{0667C0D6-4D2D-3038-38E9-55A1C69CED51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8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3795194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CDBB22-0EC3-4B1A-E468-16D46944C3AF}"/>
              </a:ext>
            </a:extLst>
          </p:cNvPr>
          <p:cNvSpPr/>
          <p:nvPr/>
        </p:nvSpPr>
        <p:spPr>
          <a:xfrm>
            <a:off x="8208447" y="3350061"/>
            <a:ext cx="3983553" cy="3507939"/>
          </a:xfrm>
          <a:prstGeom prst="rect">
            <a:avLst/>
          </a:prstGeom>
          <a:blipFill>
            <a:blip r:embed="rId3"/>
            <a:stretch>
              <a:fillRect l="-27164" t="-15305" r="-25455" b="-66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1" name="圖片 20" descr="一張含有 空中攝影, 空中, 水, 戶外 的圖片&#10;&#10;自動產生的描述">
            <a:extLst>
              <a:ext uri="{FF2B5EF4-FFF2-40B4-BE49-F238E27FC236}">
                <a16:creationId xmlns:a16="http://schemas.microsoft.com/office/drawing/2014/main" id="{9A45BC06-FD11-5D1F-9AA6-062B6CEF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41" y="-29864"/>
            <a:ext cx="4012221" cy="3420000"/>
          </a:xfrm>
          <a:prstGeom prst="rect">
            <a:avLst/>
          </a:prstGeom>
        </p:spPr>
      </p:pic>
      <p:pic>
        <p:nvPicPr>
          <p:cNvPr id="16" name="圖片 15" descr="一張含有 戶外, 空中攝影, 空中, 俯視圖 的圖片&#10;&#10;自動產生的描述">
            <a:extLst>
              <a:ext uri="{FF2B5EF4-FFF2-40B4-BE49-F238E27FC236}">
                <a16:creationId xmlns:a16="http://schemas.microsoft.com/office/drawing/2014/main" id="{5363975A-A11F-6C26-238E-0EB03F073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02" y="-26599"/>
            <a:ext cx="4084714" cy="3455599"/>
          </a:xfrm>
          <a:prstGeom prst="rect">
            <a:avLst/>
          </a:prstGeom>
        </p:spPr>
      </p:pic>
      <p:pic>
        <p:nvPicPr>
          <p:cNvPr id="2" name="圖片 1" descr="一張含有 草, 室外, 公園, 路面 的圖片&#10;&#10;自動產生的描述">
            <a:extLst>
              <a:ext uri="{FF2B5EF4-FFF2-40B4-BE49-F238E27FC236}">
                <a16:creationId xmlns:a16="http://schemas.microsoft.com/office/drawing/2014/main" id="{CC3210C5-09C2-B9AB-49F1-C402C2DBFA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8" r="6413" b="13048"/>
          <a:stretch/>
        </p:blipFill>
        <p:spPr>
          <a:xfrm>
            <a:off x="0" y="3361538"/>
            <a:ext cx="4099340" cy="3496462"/>
          </a:xfrm>
          <a:prstGeom prst="rect">
            <a:avLst/>
          </a:prstGeom>
          <a:effectLst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D142F47-DD36-6A31-36EF-B542CD4E8F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4" t="23694" r="24158" b="3065"/>
          <a:stretch/>
        </p:blipFill>
        <p:spPr>
          <a:xfrm>
            <a:off x="4090501" y="3361537"/>
            <a:ext cx="4117946" cy="3496463"/>
          </a:xfrm>
          <a:prstGeom prst="rect">
            <a:avLst/>
          </a:prstGeom>
          <a:effectLst/>
        </p:spPr>
      </p:pic>
      <p:sp>
        <p:nvSpPr>
          <p:cNvPr id="4" name="頁尾版面配置區 2">
            <a:extLst>
              <a:ext uri="{FF2B5EF4-FFF2-40B4-BE49-F238E27FC236}">
                <a16:creationId xmlns:a16="http://schemas.microsoft.com/office/drawing/2014/main" id="{05034E00-9E99-2EA3-38FF-262295A04229}"/>
              </a:ext>
            </a:extLst>
          </p:cNvPr>
          <p:cNvSpPr>
            <a:spLocks noGrp="1"/>
          </p:cNvSpPr>
          <p:nvPr/>
        </p:nvSpPr>
        <p:spPr>
          <a:xfrm>
            <a:off x="3856351" y="6356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zh-TW" dirty="0"/>
              <a:t>INA Energy Corp., www.inaenergy.com.tw</a:t>
            </a:r>
            <a:endParaRPr lang="zh-TW" altLang="en-US" dirty="0"/>
          </a:p>
        </p:txBody>
      </p:sp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3D80D07A-B784-5999-3567-64E22FE9CC65}"/>
              </a:ext>
            </a:extLst>
          </p:cNvPr>
          <p:cNvSpPr>
            <a:spLocks noGrp="1"/>
          </p:cNvSpPr>
          <p:nvPr/>
        </p:nvSpPr>
        <p:spPr>
          <a:xfrm>
            <a:off x="8428351" y="63568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1E1D55-63E1-4AAA-8938-F507CC3C5D93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3851D82-B7ED-07FC-CCBC-48C4530EFE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4"/>
          <a:stretch/>
        </p:blipFill>
        <p:spPr>
          <a:xfrm>
            <a:off x="0" y="-23335"/>
            <a:ext cx="4109402" cy="3384872"/>
          </a:xfrm>
          <a:prstGeom prst="rect">
            <a:avLst/>
          </a:prstGeom>
          <a:effectLst/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39C262B3-E225-268E-8C08-2C6504F2C8C5}"/>
              </a:ext>
            </a:extLst>
          </p:cNvPr>
          <p:cNvGrpSpPr/>
          <p:nvPr/>
        </p:nvGrpSpPr>
        <p:grpSpPr>
          <a:xfrm>
            <a:off x="5748867" y="-24952"/>
            <a:ext cx="2444467" cy="478869"/>
            <a:chOff x="5748867" y="-24952"/>
            <a:chExt cx="2444467" cy="478869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6377CD6B-8FBA-C6A2-921B-E5ED77309B6A}"/>
                </a:ext>
              </a:extLst>
            </p:cNvPr>
            <p:cNvSpPr/>
            <p:nvPr/>
          </p:nvSpPr>
          <p:spPr>
            <a:xfrm>
              <a:off x="6319202" y="-24952"/>
              <a:ext cx="1874132" cy="47886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Bahnschrift SemiBold" panose="020B0502040204020203" pitchFamily="34" charset="0"/>
              </a:endParaRPr>
            </a:p>
          </p:txBody>
        </p:sp>
        <p:sp>
          <p:nvSpPr>
            <p:cNvPr id="14" name="文字方塊 17">
              <a:extLst>
                <a:ext uri="{FF2B5EF4-FFF2-40B4-BE49-F238E27FC236}">
                  <a16:creationId xmlns:a16="http://schemas.microsoft.com/office/drawing/2014/main" id="{91F91B0F-2468-73AB-085C-5E88ED1E5879}"/>
                </a:ext>
              </a:extLst>
            </p:cNvPr>
            <p:cNvSpPr txBox="1"/>
            <p:nvPr/>
          </p:nvSpPr>
          <p:spPr>
            <a:xfrm>
              <a:off x="5748867" y="35890"/>
              <a:ext cx="2407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dirty="0">
                  <a:latin typeface="+mn-ea"/>
                  <a:ea typeface="+mn-ea"/>
                </a:rPr>
                <a:t>大型地面型案場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6F72776-88A2-FD87-F5A7-C9ECE5147E29}"/>
              </a:ext>
            </a:extLst>
          </p:cNvPr>
          <p:cNvGrpSpPr/>
          <p:nvPr/>
        </p:nvGrpSpPr>
        <p:grpSpPr>
          <a:xfrm>
            <a:off x="2209799" y="-24952"/>
            <a:ext cx="1899067" cy="478869"/>
            <a:chOff x="2209799" y="-24952"/>
            <a:chExt cx="1899067" cy="478869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8B2EDD39-D755-E083-AAF6-1D9D8BA36BB7}"/>
                </a:ext>
              </a:extLst>
            </p:cNvPr>
            <p:cNvSpPr/>
            <p:nvPr/>
          </p:nvSpPr>
          <p:spPr>
            <a:xfrm>
              <a:off x="2646218" y="-24952"/>
              <a:ext cx="1462648" cy="47886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Bahnschrift SemiBold" panose="020B0502040204020203" pitchFamily="34" charset="0"/>
              </a:endParaRPr>
            </a:p>
          </p:txBody>
        </p:sp>
        <p:sp>
          <p:nvSpPr>
            <p:cNvPr id="15" name="文字方塊 18">
              <a:extLst>
                <a:ext uri="{FF2B5EF4-FFF2-40B4-BE49-F238E27FC236}">
                  <a16:creationId xmlns:a16="http://schemas.microsoft.com/office/drawing/2014/main" id="{699B19A2-7B87-1C59-E4B3-720FC268FCC8}"/>
                </a:ext>
              </a:extLst>
            </p:cNvPr>
            <p:cNvSpPr txBox="1"/>
            <p:nvPr/>
          </p:nvSpPr>
          <p:spPr>
            <a:xfrm>
              <a:off x="2209799" y="35890"/>
              <a:ext cx="1814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TW" altLang="en-US" dirty="0"/>
                <a:t>屋頂型案場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FA89F81-0813-26A8-24CB-BAEE9C4A7E9C}"/>
              </a:ext>
            </a:extLst>
          </p:cNvPr>
          <p:cNvGrpSpPr/>
          <p:nvPr/>
        </p:nvGrpSpPr>
        <p:grpSpPr>
          <a:xfrm>
            <a:off x="10389463" y="-23858"/>
            <a:ext cx="1811867" cy="478869"/>
            <a:chOff x="10380132" y="-23858"/>
            <a:chExt cx="1811867" cy="478869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01E294C5-0ACD-E8DB-BCC2-991C8A788DAD}"/>
                </a:ext>
              </a:extLst>
            </p:cNvPr>
            <p:cNvSpPr/>
            <p:nvPr/>
          </p:nvSpPr>
          <p:spPr>
            <a:xfrm>
              <a:off x="10834254" y="-23858"/>
              <a:ext cx="1357745" cy="47886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Bahnschrift SemiBold" panose="020B0502040204020203" pitchFamily="34" charset="0"/>
              </a:endParaRPr>
            </a:p>
          </p:txBody>
        </p:sp>
        <p:sp>
          <p:nvSpPr>
            <p:cNvPr id="13" name="文字方塊 15">
              <a:extLst>
                <a:ext uri="{FF2B5EF4-FFF2-40B4-BE49-F238E27FC236}">
                  <a16:creationId xmlns:a16="http://schemas.microsoft.com/office/drawing/2014/main" id="{EF5F813D-F3A2-6C53-F1F0-E4AC4BAD0B4F}"/>
                </a:ext>
              </a:extLst>
            </p:cNvPr>
            <p:cNvSpPr txBox="1"/>
            <p:nvPr/>
          </p:nvSpPr>
          <p:spPr>
            <a:xfrm>
              <a:off x="10380132" y="35890"/>
              <a:ext cx="1811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dirty="0">
                  <a:latin typeface="+mn-ea"/>
                  <a:ea typeface="+mn-ea"/>
                </a:rPr>
                <a:t>水面型案場</a:t>
              </a:r>
              <a:endParaRPr lang="en-US" altLang="zh-TW" dirty="0">
                <a:latin typeface="+mn-ea"/>
                <a:ea typeface="+mn-ea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F51F67D-4D1D-8E64-E39D-8470AE5D1A43}"/>
              </a:ext>
            </a:extLst>
          </p:cNvPr>
          <p:cNvGrpSpPr/>
          <p:nvPr/>
        </p:nvGrpSpPr>
        <p:grpSpPr>
          <a:xfrm>
            <a:off x="5813054" y="3360636"/>
            <a:ext cx="2406364" cy="478869"/>
            <a:chOff x="5813054" y="3360636"/>
            <a:chExt cx="2406364" cy="478869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527E59CA-97F5-745F-3E60-58B511406CC0}"/>
                </a:ext>
              </a:extLst>
            </p:cNvPr>
            <p:cNvSpPr/>
            <p:nvPr/>
          </p:nvSpPr>
          <p:spPr>
            <a:xfrm>
              <a:off x="6624001" y="3360636"/>
              <a:ext cx="1586749" cy="47886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Bahnschrift SemiBold" panose="020B0502040204020203" pitchFamily="34" charset="0"/>
              </a:endParaRPr>
            </a:p>
          </p:txBody>
        </p:sp>
        <p:sp>
          <p:nvSpPr>
            <p:cNvPr id="18" name="文字方塊 24">
              <a:extLst>
                <a:ext uri="{FF2B5EF4-FFF2-40B4-BE49-F238E27FC236}">
                  <a16:creationId xmlns:a16="http://schemas.microsoft.com/office/drawing/2014/main" id="{EC81AB0B-6B71-2160-7D04-6425B8CA3198}"/>
                </a:ext>
              </a:extLst>
            </p:cNvPr>
            <p:cNvSpPr txBox="1"/>
            <p:nvPr/>
          </p:nvSpPr>
          <p:spPr>
            <a:xfrm>
              <a:off x="5813054" y="3420296"/>
              <a:ext cx="2406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dirty="0">
                  <a:latin typeface="+mn-ea"/>
                  <a:ea typeface="+mn-ea"/>
                </a:rPr>
                <a:t>161kV</a:t>
              </a:r>
              <a:r>
                <a:rPr lang="zh-TW" altLang="en-US" dirty="0">
                  <a:latin typeface="+mn-ea"/>
                  <a:ea typeface="+mn-ea"/>
                </a:rPr>
                <a:t> 升壓站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15BDFF2E-8F59-7255-BF76-CFA724C33394}"/>
              </a:ext>
            </a:extLst>
          </p:cNvPr>
          <p:cNvGrpSpPr/>
          <p:nvPr/>
        </p:nvGrpSpPr>
        <p:grpSpPr>
          <a:xfrm>
            <a:off x="1764707" y="3350061"/>
            <a:ext cx="2318035" cy="478869"/>
            <a:chOff x="1764707" y="3350061"/>
            <a:chExt cx="2318035" cy="478869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A24F407C-2211-CA12-53B8-C28E58BFDDE9}"/>
                </a:ext>
              </a:extLst>
            </p:cNvPr>
            <p:cNvSpPr/>
            <p:nvPr/>
          </p:nvSpPr>
          <p:spPr>
            <a:xfrm>
              <a:off x="2514600" y="3350061"/>
              <a:ext cx="1568142" cy="47886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Bahnschrift SemiBold" panose="020B0502040204020203" pitchFamily="34" charset="0"/>
              </a:endParaRPr>
            </a:p>
          </p:txBody>
        </p:sp>
        <p:sp>
          <p:nvSpPr>
            <p:cNvPr id="19" name="文字方塊 29">
              <a:extLst>
                <a:ext uri="{FF2B5EF4-FFF2-40B4-BE49-F238E27FC236}">
                  <a16:creationId xmlns:a16="http://schemas.microsoft.com/office/drawing/2014/main" id="{5FE91190-FF41-F777-EB5B-CCCF51E540B5}"/>
                </a:ext>
              </a:extLst>
            </p:cNvPr>
            <p:cNvSpPr txBox="1"/>
            <p:nvPr/>
          </p:nvSpPr>
          <p:spPr>
            <a:xfrm>
              <a:off x="1764707" y="3411207"/>
              <a:ext cx="2275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dirty="0">
                  <a:latin typeface="+mn-ea"/>
                  <a:ea typeface="+mn-ea"/>
                </a:rPr>
                <a:t>69kV</a:t>
              </a:r>
              <a:r>
                <a:rPr lang="zh-TW" altLang="en-US" dirty="0">
                  <a:latin typeface="+mn-ea"/>
                  <a:ea typeface="+mn-ea"/>
                </a:rPr>
                <a:t> 升壓站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767C748-49BF-1A2B-93F6-2349B61E3C26}"/>
              </a:ext>
            </a:extLst>
          </p:cNvPr>
          <p:cNvGrpSpPr/>
          <p:nvPr/>
        </p:nvGrpSpPr>
        <p:grpSpPr>
          <a:xfrm>
            <a:off x="9992297" y="3387385"/>
            <a:ext cx="2218854" cy="478869"/>
            <a:chOff x="9982966" y="3387385"/>
            <a:chExt cx="2218854" cy="478869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834AF94A-5EC3-1CBF-E0B7-B732261C4659}"/>
                </a:ext>
              </a:extLst>
            </p:cNvPr>
            <p:cNvSpPr/>
            <p:nvPr/>
          </p:nvSpPr>
          <p:spPr>
            <a:xfrm>
              <a:off x="10134395" y="3387385"/>
              <a:ext cx="2057605" cy="47886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Bahnschrift SemiBold" panose="020B0502040204020203" pitchFamily="34" charset="0"/>
              </a:endParaRPr>
            </a:p>
          </p:txBody>
        </p:sp>
        <p:sp>
          <p:nvSpPr>
            <p:cNvPr id="22" name="文字方塊 34">
              <a:extLst>
                <a:ext uri="{FF2B5EF4-FFF2-40B4-BE49-F238E27FC236}">
                  <a16:creationId xmlns:a16="http://schemas.microsoft.com/office/drawing/2014/main" id="{5BFBDA60-B1AC-A7EA-0575-078C96205260}"/>
                </a:ext>
              </a:extLst>
            </p:cNvPr>
            <p:cNvSpPr txBox="1"/>
            <p:nvPr/>
          </p:nvSpPr>
          <p:spPr>
            <a:xfrm>
              <a:off x="9982966" y="3445232"/>
              <a:ext cx="2218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dirty="0">
                  <a:latin typeface="+mn-ea"/>
                  <a:ea typeface="+mn-ea"/>
                </a:rPr>
                <a:t>農電共生示範案場</a:t>
              </a:r>
            </a:p>
          </p:txBody>
        </p:sp>
      </p:grpSp>
      <p:sp>
        <p:nvSpPr>
          <p:cNvPr id="27" name="投影片編號版面配置區 1">
            <a:extLst>
              <a:ext uri="{FF2B5EF4-FFF2-40B4-BE49-F238E27FC236}">
                <a16:creationId xmlns:a16="http://schemas.microsoft.com/office/drawing/2014/main" id="{DFC6002D-9182-5750-8FC5-1F3462853238}"/>
              </a:ext>
            </a:extLst>
          </p:cNvPr>
          <p:cNvSpPr txBox="1">
            <a:spLocks/>
          </p:cNvSpPr>
          <p:nvPr/>
        </p:nvSpPr>
        <p:spPr>
          <a:xfrm>
            <a:off x="11550316" y="6336632"/>
            <a:ext cx="641684" cy="384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1E1D55-63E1-4AAA-8938-F507CC3C5D93}" type="slidenum">
              <a:rPr lang="zh-TW" altLang="en-US" smtClean="0">
                <a:latin typeface="Noto Sans TC"/>
                <a:ea typeface="Noto Sans TC"/>
              </a:rPr>
              <a:pPr>
                <a:defRPr/>
              </a:pPr>
              <a:t>9</a:t>
            </a:fld>
            <a:endParaRPr lang="zh-TW" altLang="en-US" dirty="0"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1871841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品牌色">
      <a:dk1>
        <a:srgbClr val="0A2240"/>
      </a:dk1>
      <a:lt1>
        <a:srgbClr val="FFF4EC"/>
      </a:lt1>
      <a:dk2>
        <a:srgbClr val="F08200"/>
      </a:dk2>
      <a:lt2>
        <a:srgbClr val="898989"/>
      </a:lt2>
      <a:accent1>
        <a:srgbClr val="004876"/>
      </a:accent1>
      <a:accent2>
        <a:srgbClr val="898989"/>
      </a:accent2>
      <a:accent3>
        <a:srgbClr val="0A2240"/>
      </a:accent3>
      <a:accent4>
        <a:srgbClr val="FFB71B"/>
      </a:accent4>
      <a:accent5>
        <a:srgbClr val="FFF4EC"/>
      </a:accent5>
      <a:accent6>
        <a:srgbClr val="FF5C35"/>
      </a:accent6>
      <a:hlink>
        <a:srgbClr val="0070C0"/>
      </a:hlink>
      <a:folHlink>
        <a:srgbClr val="00B0F0"/>
      </a:folHlink>
    </a:clrScheme>
    <a:fontScheme name="Noto Sans TC">
      <a:majorFont>
        <a:latin typeface="Noto Sans TC"/>
        <a:ea typeface="Noto Sans TC"/>
        <a:cs typeface=""/>
      </a:majorFont>
      <a:minorFont>
        <a:latin typeface="Noto Sans TC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佈景主題">
  <a:themeElements>
    <a:clrScheme name="品牌色">
      <a:dk1>
        <a:srgbClr val="0A2240"/>
      </a:dk1>
      <a:lt1>
        <a:srgbClr val="FFF4EC"/>
      </a:lt1>
      <a:dk2>
        <a:srgbClr val="F08200"/>
      </a:dk2>
      <a:lt2>
        <a:srgbClr val="898989"/>
      </a:lt2>
      <a:accent1>
        <a:srgbClr val="004876"/>
      </a:accent1>
      <a:accent2>
        <a:srgbClr val="898989"/>
      </a:accent2>
      <a:accent3>
        <a:srgbClr val="0A2240"/>
      </a:accent3>
      <a:accent4>
        <a:srgbClr val="FFB71B"/>
      </a:accent4>
      <a:accent5>
        <a:srgbClr val="FFF4EC"/>
      </a:accent5>
      <a:accent6>
        <a:srgbClr val="FF5C35"/>
      </a:accent6>
      <a:hlink>
        <a:srgbClr val="0070C0"/>
      </a:hlink>
      <a:folHlink>
        <a:srgbClr val="00B0F0"/>
      </a:folHlink>
    </a:clrScheme>
    <a:fontScheme name="Noto Sans TC">
      <a:majorFont>
        <a:latin typeface="Noto Sans TC"/>
        <a:ea typeface="Noto Sans TC"/>
        <a:cs typeface=""/>
      </a:majorFont>
      <a:minorFont>
        <a:latin typeface="Noto Sans TC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Lora"/>
        <a:ea typeface="Noto Sans TC"/>
        <a:cs typeface=""/>
      </a:majorFont>
      <a:minorFont>
        <a:latin typeface="Lora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Lora"/>
        <a:ea typeface="Noto Sans TC"/>
        <a:cs typeface=""/>
      </a:majorFont>
      <a:minorFont>
        <a:latin typeface="Lora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佈景主題">
  <a:themeElements>
    <a:clrScheme name="品牌色">
      <a:dk1>
        <a:srgbClr val="0A2240"/>
      </a:dk1>
      <a:lt1>
        <a:srgbClr val="FFF4EC"/>
      </a:lt1>
      <a:dk2>
        <a:srgbClr val="F08200"/>
      </a:dk2>
      <a:lt2>
        <a:srgbClr val="898989"/>
      </a:lt2>
      <a:accent1>
        <a:srgbClr val="004876"/>
      </a:accent1>
      <a:accent2>
        <a:srgbClr val="898989"/>
      </a:accent2>
      <a:accent3>
        <a:srgbClr val="0A2240"/>
      </a:accent3>
      <a:accent4>
        <a:srgbClr val="FFB71B"/>
      </a:accent4>
      <a:accent5>
        <a:srgbClr val="FFF4EC"/>
      </a:accent5>
      <a:accent6>
        <a:srgbClr val="FF5C35"/>
      </a:accent6>
      <a:hlink>
        <a:srgbClr val="0070C0"/>
      </a:hlink>
      <a:folHlink>
        <a:srgbClr val="00B0F0"/>
      </a:folHlink>
    </a:clrScheme>
    <a:fontScheme name="Noto Sans TC">
      <a:majorFont>
        <a:latin typeface="Noto Sans TC"/>
        <a:ea typeface="Noto Sans TC"/>
        <a:cs typeface=""/>
      </a:majorFont>
      <a:minorFont>
        <a:latin typeface="Noto Sans TC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佈景主題">
  <a:themeElements>
    <a:clrScheme name="品牌色">
      <a:dk1>
        <a:srgbClr val="0A2240"/>
      </a:dk1>
      <a:lt1>
        <a:srgbClr val="FFF4EC"/>
      </a:lt1>
      <a:dk2>
        <a:srgbClr val="F08200"/>
      </a:dk2>
      <a:lt2>
        <a:srgbClr val="898989"/>
      </a:lt2>
      <a:accent1>
        <a:srgbClr val="004876"/>
      </a:accent1>
      <a:accent2>
        <a:srgbClr val="898989"/>
      </a:accent2>
      <a:accent3>
        <a:srgbClr val="0A2240"/>
      </a:accent3>
      <a:accent4>
        <a:srgbClr val="FFB71B"/>
      </a:accent4>
      <a:accent5>
        <a:srgbClr val="FFF4EC"/>
      </a:accent5>
      <a:accent6>
        <a:srgbClr val="FF5C35"/>
      </a:accent6>
      <a:hlink>
        <a:srgbClr val="0070C0"/>
      </a:hlink>
      <a:folHlink>
        <a:srgbClr val="00B0F0"/>
      </a:folHlink>
    </a:clrScheme>
    <a:fontScheme name="Noto Sans TC">
      <a:majorFont>
        <a:latin typeface="Noto Sans TC"/>
        <a:ea typeface="Noto Sans TC"/>
        <a:cs typeface=""/>
      </a:majorFont>
      <a:minorFont>
        <a:latin typeface="Noto Sans TC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佈景主題">
  <a:themeElements>
    <a:clrScheme name="品牌色">
      <a:dk1>
        <a:srgbClr val="0A2240"/>
      </a:dk1>
      <a:lt1>
        <a:srgbClr val="FFF4EC"/>
      </a:lt1>
      <a:dk2>
        <a:srgbClr val="F08200"/>
      </a:dk2>
      <a:lt2>
        <a:srgbClr val="898989"/>
      </a:lt2>
      <a:accent1>
        <a:srgbClr val="004876"/>
      </a:accent1>
      <a:accent2>
        <a:srgbClr val="898989"/>
      </a:accent2>
      <a:accent3>
        <a:srgbClr val="0A2240"/>
      </a:accent3>
      <a:accent4>
        <a:srgbClr val="FFB71B"/>
      </a:accent4>
      <a:accent5>
        <a:srgbClr val="FFF4EC"/>
      </a:accent5>
      <a:accent6>
        <a:srgbClr val="FF5C35"/>
      </a:accent6>
      <a:hlink>
        <a:srgbClr val="0070C0"/>
      </a:hlink>
      <a:folHlink>
        <a:srgbClr val="00B0F0"/>
      </a:folHlink>
    </a:clrScheme>
    <a:fontScheme name="Noto Sans TC">
      <a:majorFont>
        <a:latin typeface="Noto Sans TC"/>
        <a:ea typeface="Noto Sans TC"/>
        <a:cs typeface=""/>
      </a:majorFont>
      <a:minorFont>
        <a:latin typeface="Noto Sans TC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佈景主題">
  <a:themeElements>
    <a:clrScheme name="品牌色">
      <a:dk1>
        <a:srgbClr val="0A2240"/>
      </a:dk1>
      <a:lt1>
        <a:srgbClr val="FFF4EC"/>
      </a:lt1>
      <a:dk2>
        <a:srgbClr val="F08200"/>
      </a:dk2>
      <a:lt2>
        <a:srgbClr val="898989"/>
      </a:lt2>
      <a:accent1>
        <a:srgbClr val="004876"/>
      </a:accent1>
      <a:accent2>
        <a:srgbClr val="898989"/>
      </a:accent2>
      <a:accent3>
        <a:srgbClr val="0A2240"/>
      </a:accent3>
      <a:accent4>
        <a:srgbClr val="FFB71B"/>
      </a:accent4>
      <a:accent5>
        <a:srgbClr val="FFF4EC"/>
      </a:accent5>
      <a:accent6>
        <a:srgbClr val="FF5C35"/>
      </a:accent6>
      <a:hlink>
        <a:srgbClr val="0070C0"/>
      </a:hlink>
      <a:folHlink>
        <a:srgbClr val="00B0F0"/>
      </a:folHlink>
    </a:clrScheme>
    <a:fontScheme name="Noto Sans TC">
      <a:majorFont>
        <a:latin typeface="Noto Sans TC"/>
        <a:ea typeface="Noto Sans TC"/>
        <a:cs typeface=""/>
      </a:majorFont>
      <a:minorFont>
        <a:latin typeface="Noto Sans TC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1811</Words>
  <Application>Microsoft Office PowerPoint</Application>
  <PresentationFormat>寬螢幕</PresentationFormat>
  <Paragraphs>328</Paragraphs>
  <Slides>27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27</vt:i4>
      </vt:variant>
    </vt:vector>
  </HeadingPairs>
  <TitlesOfParts>
    <vt:vector size="43" baseType="lpstr">
      <vt:lpstr>Noto Sans TC</vt:lpstr>
      <vt:lpstr>微軟正黑體</vt:lpstr>
      <vt:lpstr>Arial</vt:lpstr>
      <vt:lpstr>Bahnschrift SemiBold</vt:lpstr>
      <vt:lpstr>Calibri</vt:lpstr>
      <vt:lpstr>Noto Sans</vt:lpstr>
      <vt:lpstr>Times New Roman</vt:lpstr>
      <vt:lpstr>Wingdings</vt:lpstr>
      <vt:lpstr>Office 佈景主題</vt:lpstr>
      <vt:lpstr>4_Office 佈景主題</vt:lpstr>
      <vt:lpstr>7_Office 佈景主題</vt:lpstr>
      <vt:lpstr>8_Office 佈景主題</vt:lpstr>
      <vt:lpstr>5_Office 佈景主題</vt:lpstr>
      <vt:lpstr>3_Office 佈景主題</vt:lpstr>
      <vt:lpstr>6_Office 佈景主題</vt:lpstr>
      <vt:lpstr>9_Office 佈景主題</vt:lpstr>
      <vt:lpstr>城市發展電業股份有限公司</vt:lpstr>
      <vt:lpstr>免責聲明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SherylLai</dc:creator>
  <cp:lastModifiedBy>ShuiChen</cp:lastModifiedBy>
  <cp:revision>78</cp:revision>
  <dcterms:modified xsi:type="dcterms:W3CDTF">2026-04-02T09:08:23Z</dcterms:modified>
</cp:coreProperties>
</file>