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17">
  <p:sldMasterIdLst>
    <p:sldMasterId id="2147483648" r:id="rId1"/>
    <p:sldMasterId id="2147483819" r:id="rId2"/>
    <p:sldMasterId id="2147483971" r:id="rId3"/>
    <p:sldMasterId id="2147483993" r:id="rId4"/>
  </p:sldMasterIdLst>
  <p:notesMasterIdLst>
    <p:notesMasterId r:id="rId32"/>
  </p:notesMasterIdLst>
  <p:handoutMasterIdLst>
    <p:handoutMasterId r:id="rId33"/>
  </p:handoutMasterIdLst>
  <p:sldIdLst>
    <p:sldId id="8968" r:id="rId5"/>
    <p:sldId id="8969" r:id="rId6"/>
    <p:sldId id="8994" r:id="rId7"/>
    <p:sldId id="264" r:id="rId8"/>
    <p:sldId id="256" r:id="rId9"/>
    <p:sldId id="8811" r:id="rId10"/>
    <p:sldId id="8797" r:id="rId11"/>
    <p:sldId id="8964" r:id="rId12"/>
    <p:sldId id="8992" r:id="rId13"/>
    <p:sldId id="9001" r:id="rId14"/>
    <p:sldId id="8864" r:id="rId15"/>
    <p:sldId id="9000" r:id="rId16"/>
    <p:sldId id="8995" r:id="rId17"/>
    <p:sldId id="8991" r:id="rId18"/>
    <p:sldId id="8958" r:id="rId19"/>
    <p:sldId id="8990" r:id="rId20"/>
    <p:sldId id="8959" r:id="rId21"/>
    <p:sldId id="9006" r:id="rId22"/>
    <p:sldId id="8987" r:id="rId23"/>
    <p:sldId id="8983" r:id="rId24"/>
    <p:sldId id="9004" r:id="rId25"/>
    <p:sldId id="8940" r:id="rId26"/>
    <p:sldId id="8945" r:id="rId27"/>
    <p:sldId id="8981" r:id="rId28"/>
    <p:sldId id="8948" r:id="rId29"/>
    <p:sldId id="8950" r:id="rId30"/>
    <p:sldId id="8931" r:id="rId31"/>
  </p:sldIdLst>
  <p:sldSz cx="12192000" cy="6858000"/>
  <p:notesSz cx="9601200" cy="150876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8500"/>
    <a:srgbClr val="CBCFD6"/>
    <a:srgbClr val="E7E9EC"/>
    <a:srgbClr val="F8F8F8"/>
    <a:srgbClr val="ED7D31"/>
    <a:srgbClr val="F8623F"/>
    <a:srgbClr val="EEEEF0"/>
    <a:srgbClr val="E72D00"/>
    <a:srgbClr val="375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B45150-22F8-493A-BA77-FDD8127B46C1}" v="51" dt="2026-09-21T09:22:27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32" autoAdjust="0"/>
  </p:normalViewPr>
  <p:slideViewPr>
    <p:cSldViewPr snapToGrid="0">
      <p:cViewPr>
        <p:scale>
          <a:sx n="95" d="100"/>
          <a:sy n="95" d="100"/>
        </p:scale>
        <p:origin x="-2563" y="-37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1278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建宗 李" userId="5aaee730e1a71594" providerId="LiveId" clId="{098E8A16-C64A-4403-AC1A-E1D2204E3DB2}"/>
    <pc:docChg chg="undo custSel modSld delMainMaster modMainMaster">
      <pc:chgData name="建宗 李" userId="5aaee730e1a71594" providerId="LiveId" clId="{098E8A16-C64A-4403-AC1A-E1D2204E3DB2}" dt="2026-09-23T08:40:37.741" v="1004" actId="207"/>
      <pc:docMkLst>
        <pc:docMk/>
      </pc:docMkLst>
      <pc:sldChg chg="modSp mod">
        <pc:chgData name="建宗 李" userId="5aaee730e1a71594" providerId="LiveId" clId="{098E8A16-C64A-4403-AC1A-E1D2204E3DB2}" dt="2026-09-21T09:22:31.575" v="854" actId="1076"/>
        <pc:sldMkLst>
          <pc:docMk/>
          <pc:sldMk cId="506417594" sldId="8959"/>
        </pc:sldMkLst>
        <pc:spChg chg="mod">
          <ac:chgData name="建宗 李" userId="5aaee730e1a71594" providerId="LiveId" clId="{098E8A16-C64A-4403-AC1A-E1D2204E3DB2}" dt="2026-09-21T09:22:29.356" v="852" actId="20577"/>
          <ac:spMkLst>
            <pc:docMk/>
            <pc:sldMk cId="506417594" sldId="8959"/>
            <ac:spMk id="20" creationId="{68BE8502-2C98-7EDB-B8B3-C2039977A421}"/>
          </ac:spMkLst>
        </pc:spChg>
        <pc:spChg chg="mod">
          <ac:chgData name="建宗 李" userId="5aaee730e1a71594" providerId="LiveId" clId="{098E8A16-C64A-4403-AC1A-E1D2204E3DB2}" dt="2026-09-21T09:22:31.575" v="854" actId="1076"/>
          <ac:spMkLst>
            <pc:docMk/>
            <pc:sldMk cId="506417594" sldId="8959"/>
            <ac:spMk id="29" creationId="{C0D1F2BB-DF07-A9DB-83BB-B5EDBE0D4A21}"/>
          </ac:spMkLst>
        </pc:spChg>
      </pc:sldChg>
      <pc:sldChg chg="modSp mod">
        <pc:chgData name="建宗 李" userId="5aaee730e1a71594" providerId="LiveId" clId="{098E8A16-C64A-4403-AC1A-E1D2204E3DB2}" dt="2026-09-21T02:18:16.678" v="21" actId="20577"/>
        <pc:sldMkLst>
          <pc:docMk/>
          <pc:sldMk cId="2513024945" sldId="8968"/>
        </pc:sldMkLst>
        <pc:spChg chg="mod">
          <ac:chgData name="建宗 李" userId="5aaee730e1a71594" providerId="LiveId" clId="{098E8A16-C64A-4403-AC1A-E1D2204E3DB2}" dt="2026-09-21T02:17:54.232" v="4" actId="20577"/>
          <ac:spMkLst>
            <pc:docMk/>
            <pc:sldMk cId="2513024945" sldId="8968"/>
            <ac:spMk id="3" creationId="{E863D5D6-C551-7B97-ED6D-713C685D4010}"/>
          </ac:spMkLst>
        </pc:spChg>
        <pc:spChg chg="mod">
          <ac:chgData name="建宗 李" userId="5aaee730e1a71594" providerId="LiveId" clId="{098E8A16-C64A-4403-AC1A-E1D2204E3DB2}" dt="2026-09-21T02:18:16.678" v="21" actId="20577"/>
          <ac:spMkLst>
            <pc:docMk/>
            <pc:sldMk cId="2513024945" sldId="8968"/>
            <ac:spMk id="6" creationId="{26218782-9426-5CE6-FE21-43B4AE853DF0}"/>
          </ac:spMkLst>
        </pc:spChg>
      </pc:sldChg>
      <pc:sldChg chg="addSp delSp modSp mod">
        <pc:chgData name="建宗 李" userId="5aaee730e1a71594" providerId="LiveId" clId="{098E8A16-C64A-4403-AC1A-E1D2204E3DB2}" dt="2026-09-23T08:40:37.741" v="1004" actId="207"/>
        <pc:sldMkLst>
          <pc:docMk/>
          <pc:sldMk cId="4218079004" sldId="8995"/>
        </pc:sldMkLst>
        <pc:spChg chg="add mod">
          <ac:chgData name="建宗 李" userId="5aaee730e1a71594" providerId="LiveId" clId="{098E8A16-C64A-4403-AC1A-E1D2204E3DB2}" dt="2026-09-21T08:41:36.662" v="730" actId="14100"/>
          <ac:spMkLst>
            <pc:docMk/>
            <pc:sldMk cId="4218079004" sldId="8995"/>
            <ac:spMk id="9" creationId="{8D5E7626-5C92-4A95-57B0-3FF94E9E708B}"/>
          </ac:spMkLst>
        </pc:spChg>
        <pc:spChg chg="add mod">
          <ac:chgData name="建宗 李" userId="5aaee730e1a71594" providerId="LiveId" clId="{098E8A16-C64A-4403-AC1A-E1D2204E3DB2}" dt="2026-09-21T08:41:47.781" v="731" actId="1076"/>
          <ac:spMkLst>
            <pc:docMk/>
            <pc:sldMk cId="4218079004" sldId="8995"/>
            <ac:spMk id="12" creationId="{721A056C-454F-90B8-D723-899D76F134D5}"/>
          </ac:spMkLst>
        </pc:spChg>
        <pc:spChg chg="mod ord">
          <ac:chgData name="建宗 李" userId="5aaee730e1a71594" providerId="LiveId" clId="{098E8A16-C64A-4403-AC1A-E1D2204E3DB2}" dt="2026-09-21T08:41:31.222" v="729" actId="14100"/>
          <ac:spMkLst>
            <pc:docMk/>
            <pc:sldMk cId="4218079004" sldId="8995"/>
            <ac:spMk id="21" creationId="{13FB54FA-F150-1BCC-262C-0C8CA8727C76}"/>
          </ac:spMkLst>
        </pc:spChg>
        <pc:graphicFrameChg chg="mod modGraphic">
          <ac:chgData name="建宗 李" userId="5aaee730e1a71594" providerId="LiveId" clId="{098E8A16-C64A-4403-AC1A-E1D2204E3DB2}" dt="2026-09-23T08:40:37.741" v="1004" actId="207"/>
          <ac:graphicFrameMkLst>
            <pc:docMk/>
            <pc:sldMk cId="4218079004" sldId="8995"/>
            <ac:graphicFrameMk id="11" creationId="{41D7463C-673A-6782-AB62-6D213DEF37E0}"/>
          </ac:graphicFrameMkLst>
        </pc:graphicFrameChg>
        <pc:picChg chg="add mod ord">
          <ac:chgData name="建宗 李" userId="5aaee730e1a71594" providerId="LiveId" clId="{098E8A16-C64A-4403-AC1A-E1D2204E3DB2}" dt="2026-09-22T01:03:02.004" v="954" actId="14100"/>
          <ac:picMkLst>
            <pc:docMk/>
            <pc:sldMk cId="4218079004" sldId="8995"/>
            <ac:picMk id="6" creationId="{46854283-E673-F923-D750-55463DD4CAE4}"/>
          </ac:picMkLst>
        </pc:picChg>
      </pc:sldChg>
      <pc:sldChg chg="modSp mod">
        <pc:chgData name="建宗 李" userId="5aaee730e1a71594" providerId="LiveId" clId="{098E8A16-C64A-4403-AC1A-E1D2204E3DB2}" dt="2026-09-22T01:00:07.642" v="948" actId="20577"/>
        <pc:sldMkLst>
          <pc:docMk/>
          <pc:sldMk cId="1604212750" sldId="9004"/>
        </pc:sldMkLst>
        <pc:spChg chg="mod">
          <ac:chgData name="建宗 李" userId="5aaee730e1a71594" providerId="LiveId" clId="{098E8A16-C64A-4403-AC1A-E1D2204E3DB2}" dt="2026-09-22T01:00:07.642" v="948" actId="20577"/>
          <ac:spMkLst>
            <pc:docMk/>
            <pc:sldMk cId="1604212750" sldId="9004"/>
            <ac:spMk id="4" creationId="{BB48D07B-DA41-6AC4-481F-BEBFC36F9EEB}"/>
          </ac:spMkLst>
        </pc:spChg>
      </pc:sldChg>
      <pc:sldChg chg="addSp delSp modSp mod">
        <pc:chgData name="建宗 李" userId="5aaee730e1a71594" providerId="LiveId" clId="{098E8A16-C64A-4403-AC1A-E1D2204E3DB2}" dt="2026-09-21T02:41:28.354" v="224" actId="1076"/>
        <pc:sldMkLst>
          <pc:docMk/>
          <pc:sldMk cId="3748538901" sldId="9006"/>
        </pc:sldMkLst>
        <pc:spChg chg="add mod">
          <ac:chgData name="建宗 李" userId="5aaee730e1a71594" providerId="LiveId" clId="{098E8A16-C64A-4403-AC1A-E1D2204E3DB2}" dt="2026-09-21T02:40:18.987" v="203" actId="1076"/>
          <ac:spMkLst>
            <pc:docMk/>
            <pc:sldMk cId="3748538901" sldId="9006"/>
            <ac:spMk id="4" creationId="{AE437B05-3FC7-B7C3-A22E-A7209FC70D3E}"/>
          </ac:spMkLst>
        </pc:spChg>
        <pc:spChg chg="mod">
          <ac:chgData name="建宗 李" userId="5aaee730e1a71594" providerId="LiveId" clId="{098E8A16-C64A-4403-AC1A-E1D2204E3DB2}" dt="2026-09-21T02:41:28.354" v="224" actId="1076"/>
          <ac:spMkLst>
            <pc:docMk/>
            <pc:sldMk cId="3748538901" sldId="9006"/>
            <ac:spMk id="8" creationId="{027F09AA-AB8B-187F-630F-EFF75580BDE2}"/>
          </ac:spMkLst>
        </pc:spChg>
        <pc:spChg chg="mod">
          <ac:chgData name="建宗 李" userId="5aaee730e1a71594" providerId="LiveId" clId="{098E8A16-C64A-4403-AC1A-E1D2204E3DB2}" dt="2026-09-21T02:41:21.641" v="222" actId="1076"/>
          <ac:spMkLst>
            <pc:docMk/>
            <pc:sldMk cId="3748538901" sldId="9006"/>
            <ac:spMk id="9" creationId="{21B9F2D0-71FF-1E62-4089-125A31180092}"/>
          </ac:spMkLst>
        </pc:spChg>
        <pc:spChg chg="add mod">
          <ac:chgData name="建宗 李" userId="5aaee730e1a71594" providerId="LiveId" clId="{098E8A16-C64A-4403-AC1A-E1D2204E3DB2}" dt="2026-09-21T02:40:28.145" v="209" actId="14100"/>
          <ac:spMkLst>
            <pc:docMk/>
            <pc:sldMk cId="3748538901" sldId="9006"/>
            <ac:spMk id="10" creationId="{A68CC6BF-FDB8-2F78-41EB-34F6627FA959}"/>
          </ac:spMkLst>
        </pc:spChg>
        <pc:spChg chg="add mod">
          <ac:chgData name="建宗 李" userId="5aaee730e1a71594" providerId="LiveId" clId="{098E8A16-C64A-4403-AC1A-E1D2204E3DB2}" dt="2026-09-21T02:40:38.921" v="213" actId="14100"/>
          <ac:spMkLst>
            <pc:docMk/>
            <pc:sldMk cId="3748538901" sldId="9006"/>
            <ac:spMk id="12" creationId="{03647B35-8C2D-7723-E791-FC263EE77AC0}"/>
          </ac:spMkLst>
        </pc:spChg>
        <pc:spChg chg="add mod">
          <ac:chgData name="建宗 李" userId="5aaee730e1a71594" providerId="LiveId" clId="{098E8A16-C64A-4403-AC1A-E1D2204E3DB2}" dt="2026-09-21T02:41:01.908" v="215" actId="1076"/>
          <ac:spMkLst>
            <pc:docMk/>
            <pc:sldMk cId="3748538901" sldId="9006"/>
            <ac:spMk id="14" creationId="{14534E7D-98DB-3B35-C16D-0E37D62D8485}"/>
          </ac:spMkLst>
        </pc:spChg>
        <pc:spChg chg="add mod">
          <ac:chgData name="建宗 李" userId="5aaee730e1a71594" providerId="LiveId" clId="{098E8A16-C64A-4403-AC1A-E1D2204E3DB2}" dt="2026-09-21T02:41:14.370" v="220" actId="1076"/>
          <ac:spMkLst>
            <pc:docMk/>
            <pc:sldMk cId="3748538901" sldId="9006"/>
            <ac:spMk id="25" creationId="{0A39796C-960E-0017-7547-D44DEA4DC830}"/>
          </ac:spMkLst>
        </pc:spChg>
        <pc:spChg chg="add mod">
          <ac:chgData name="建宗 李" userId="5aaee730e1a71594" providerId="LiveId" clId="{098E8A16-C64A-4403-AC1A-E1D2204E3DB2}" dt="2026-09-21T02:28:38.529" v="144" actId="14100"/>
          <ac:spMkLst>
            <pc:docMk/>
            <pc:sldMk cId="3748538901" sldId="9006"/>
            <ac:spMk id="32" creationId="{38885F05-9BC8-9A4C-3C90-AC673C8E9E93}"/>
          </ac:spMkLst>
        </pc:spChg>
        <pc:spChg chg="add mod">
          <ac:chgData name="建宗 李" userId="5aaee730e1a71594" providerId="LiveId" clId="{098E8A16-C64A-4403-AC1A-E1D2204E3DB2}" dt="2026-09-21T02:28:46.496" v="149" actId="14100"/>
          <ac:spMkLst>
            <pc:docMk/>
            <pc:sldMk cId="3748538901" sldId="9006"/>
            <ac:spMk id="37" creationId="{CBE39492-BEAF-EC92-BA10-8C7AA5017C4A}"/>
          </ac:spMkLst>
        </pc:spChg>
        <pc:spChg chg="add mod">
          <ac:chgData name="建宗 李" userId="5aaee730e1a71594" providerId="LiveId" clId="{098E8A16-C64A-4403-AC1A-E1D2204E3DB2}" dt="2026-09-21T02:28:55.408" v="153" actId="14100"/>
          <ac:spMkLst>
            <pc:docMk/>
            <pc:sldMk cId="3748538901" sldId="9006"/>
            <ac:spMk id="39" creationId="{11667EA2-5BA6-CFDB-0B68-5414D370380A}"/>
          </ac:spMkLst>
        </pc:spChg>
        <pc:spChg chg="mod">
          <ac:chgData name="建宗 李" userId="5aaee730e1a71594" providerId="LiveId" clId="{098E8A16-C64A-4403-AC1A-E1D2204E3DB2}" dt="2026-09-21T02:41:24.794" v="223" actId="1076"/>
          <ac:spMkLst>
            <pc:docMk/>
            <pc:sldMk cId="3748538901" sldId="9006"/>
            <ac:spMk id="43" creationId="{4BED6A58-379E-60CC-CCFC-CED50E887060}"/>
          </ac:spMkLst>
        </pc:spChg>
        <pc:spChg chg="add mod">
          <ac:chgData name="建宗 李" userId="5aaee730e1a71594" providerId="LiveId" clId="{098E8A16-C64A-4403-AC1A-E1D2204E3DB2}" dt="2026-09-21T02:29:08.562" v="161" actId="1076"/>
          <ac:spMkLst>
            <pc:docMk/>
            <pc:sldMk cId="3748538901" sldId="9006"/>
            <ac:spMk id="47" creationId="{66E84A10-5D05-2A27-C766-4EFDA8B3835A}"/>
          </ac:spMkLst>
        </pc:spChg>
        <pc:spChg chg="add mod">
          <ac:chgData name="建宗 李" userId="5aaee730e1a71594" providerId="LiveId" clId="{098E8A16-C64A-4403-AC1A-E1D2204E3DB2}" dt="2026-09-21T02:30:21.624" v="177" actId="14100"/>
          <ac:spMkLst>
            <pc:docMk/>
            <pc:sldMk cId="3748538901" sldId="9006"/>
            <ac:spMk id="49" creationId="{A1E0ED57-94DA-7DBA-71F7-9B52327D6E3C}"/>
          </ac:spMkLst>
        </pc:spChg>
        <pc:spChg chg="mod">
          <ac:chgData name="建宗 李" userId="5aaee730e1a71594" providerId="LiveId" clId="{098E8A16-C64A-4403-AC1A-E1D2204E3DB2}" dt="2026-09-21T02:21:45.445" v="56" actId="20577"/>
          <ac:spMkLst>
            <pc:docMk/>
            <pc:sldMk cId="3748538901" sldId="9006"/>
            <ac:spMk id="51" creationId="{99CC6C7F-5E67-9E34-24A4-2444F0DA82AC}"/>
          </ac:spMkLst>
        </pc:spChg>
        <pc:spChg chg="add mod">
          <ac:chgData name="建宗 李" userId="5aaee730e1a71594" providerId="LiveId" clId="{098E8A16-C64A-4403-AC1A-E1D2204E3DB2}" dt="2026-09-21T02:30:38.745" v="183" actId="1076"/>
          <ac:spMkLst>
            <pc:docMk/>
            <pc:sldMk cId="3748538901" sldId="9006"/>
            <ac:spMk id="73" creationId="{218F1DC4-348E-C8F9-65A7-A24B4793C9D8}"/>
          </ac:spMkLst>
        </pc:spChg>
        <pc:spChg chg="add mod">
          <ac:chgData name="建宗 李" userId="5aaee730e1a71594" providerId="LiveId" clId="{098E8A16-C64A-4403-AC1A-E1D2204E3DB2}" dt="2026-09-21T02:30:57.849" v="190" actId="1076"/>
          <ac:spMkLst>
            <pc:docMk/>
            <pc:sldMk cId="3748538901" sldId="9006"/>
            <ac:spMk id="75" creationId="{8DC93696-CF6B-D0A1-DA3B-7FBDEFE65CAB}"/>
          </ac:spMkLst>
        </pc:spChg>
        <pc:spChg chg="add mod">
          <ac:chgData name="建宗 李" userId="5aaee730e1a71594" providerId="LiveId" clId="{098E8A16-C64A-4403-AC1A-E1D2204E3DB2}" dt="2026-09-21T02:31:01.081" v="192" actId="1076"/>
          <ac:spMkLst>
            <pc:docMk/>
            <pc:sldMk cId="3748538901" sldId="9006"/>
            <ac:spMk id="77" creationId="{F2D83901-BF64-F630-2EBF-9703ECEAC00E}"/>
          </ac:spMkLst>
        </pc:spChg>
        <pc:picChg chg="add mod ord">
          <ac:chgData name="建宗 李" userId="5aaee730e1a71594" providerId="LiveId" clId="{098E8A16-C64A-4403-AC1A-E1D2204E3DB2}" dt="2026-09-21T02:40:24.796" v="208" actId="1076"/>
          <ac:picMkLst>
            <pc:docMk/>
            <pc:sldMk cId="3748538901" sldId="9006"/>
            <ac:picMk id="3" creationId="{C5C6B024-E7ED-64FA-4C9E-5880046CF471}"/>
          </ac:picMkLst>
        </pc:picChg>
      </pc:sldChg>
      <pc:sldMasterChg chg="modSldLayout sldLayoutOrd">
        <pc:chgData name="建宗 李" userId="5aaee730e1a71594" providerId="LiveId" clId="{098E8A16-C64A-4403-AC1A-E1D2204E3DB2}" dt="2026-09-21T02:17:58.758" v="6"/>
        <pc:sldMasterMkLst>
          <pc:docMk/>
          <pc:sldMasterMk cId="2230927273" sldId="2147483971"/>
        </pc:sldMasterMkLst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2040997910" sldId="2147484012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040997910" sldId="2147484012"/>
              <ac:spMk id="2" creationId="{1CCCF5AA-FF57-75D8-6743-C863CCF3796A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040997910" sldId="2147484012"/>
              <ac:spMk id="8" creationId="{C9A1D9F6-5E08-C058-6C54-96CEDA11465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040997910" sldId="2147484012"/>
              <ac:spMk id="9" creationId="{B301CD15-248C-0A1A-C6F4-9E5B0A11138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040997910" sldId="2147484012"/>
              <ac:spMk id="12" creationId="{5689C33B-A196-88A4-DF00-9C9271555558}"/>
            </ac:spMkLst>
          </pc:spChg>
        </pc:sldLayoutChg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101986943" sldId="2147484013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01986943" sldId="2147484013"/>
              <ac:spMk id="8" creationId="{C9A1D9F6-5E08-C058-6C54-96CEDA11465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01986943" sldId="2147484013"/>
              <ac:spMk id="9" creationId="{B301CD15-248C-0A1A-C6F4-9E5B0A11138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01986943" sldId="2147484013"/>
              <ac:spMk id="12" creationId="{5689C33B-A196-88A4-DF00-9C9271555558}"/>
            </ac:spMkLst>
          </pc:spChg>
        </pc:sldLayoutChg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2315290517" sldId="2147484014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315290517" sldId="2147484014"/>
              <ac:spMk id="8" creationId="{9CDC3E12-DDC3-7BBB-8C9D-33005876B9E5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315290517" sldId="2147484014"/>
              <ac:spMk id="9" creationId="{0A24A51F-64FB-68CE-1750-62664A654322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315290517" sldId="2147484014"/>
              <ac:spMk id="10" creationId="{D1000F13-16D6-1562-041E-DA988998313C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315290517" sldId="2147484014"/>
              <ac:spMk id="12" creationId="{6E80CD81-E6B4-9AD4-F7DC-ECE6C17DD1C7}"/>
            </ac:spMkLst>
          </pc:spChg>
        </pc:sldLayoutChg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3151301583" sldId="2147484015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3151301583" sldId="2147484015"/>
              <ac:spMk id="5" creationId="{4BF7357D-3EBF-2357-6B87-6EBAEE36696A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3151301583" sldId="2147484015"/>
              <ac:spMk id="13" creationId="{D85A7957-96E2-14CA-7E4E-DD700DA4D20B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3151301583" sldId="2147484015"/>
              <ac:spMk id="14" creationId="{1FCB808E-9E29-C99A-6F84-CC8363194001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3151301583" sldId="2147484015"/>
              <ac:spMk id="15" creationId="{A48C7006-2526-70CC-DAEB-2E451630D6E7}"/>
            </ac:spMkLst>
          </pc:spChg>
        </pc:sldLayoutChg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1936070390" sldId="2147484016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936070390" sldId="2147484016"/>
              <ac:spMk id="2" creationId="{B60030F9-D6CE-C5FC-EA08-86EA054271DC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936070390" sldId="2147484016"/>
              <ac:spMk id="3" creationId="{AD620A73-C28C-9BCC-8709-B970D3205C6F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936070390" sldId="2147484016"/>
              <ac:spMk id="4" creationId="{FBFA5856-386B-CE11-63EE-AAFF1DB9C762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936070390" sldId="2147484016"/>
              <ac:spMk id="5" creationId="{EEA214B2-FC1F-C3E5-C37A-304FFDD7E4D7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936070390" sldId="2147484016"/>
              <ac:spMk id="6" creationId="{E385B04D-E4FE-3545-043E-F882EED77E1D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1936070390" sldId="2147484016"/>
              <ac:spMk id="7" creationId="{0B5DD09F-D45C-AC48-7BCC-59AC1F19C19F}"/>
            </ac:spMkLst>
          </pc:spChg>
        </pc:sldLayoutChg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2548691624" sldId="2147484017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2" creationId="{0FCE8A04-0841-EA54-B3EC-8698DDFC298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3" creationId="{79AF4A27-D783-06D2-9615-E5A7E12393E4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4" creationId="{12257282-AA84-687C-4774-73108C47CDB4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5" creationId="{F594520C-FE57-D394-4AB3-4C251FFEFB84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6" creationId="{C3EB1BD8-768F-2316-AD3A-780ADEC6FA1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7" creationId="{2C5436BF-36BE-E3E9-E475-577B3B8EBEAF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8" creationId="{F07F664E-C149-16B6-43AE-D445CDFADE29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548691624" sldId="2147484017"/>
              <ac:spMk id="9" creationId="{7FEB932E-A506-1A40-B5D0-00E846E61457}"/>
            </ac:spMkLst>
          </pc:spChg>
        </pc:sldLayoutChg>
        <pc:sldLayoutChg chg="modSp 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2259140673" sldId="2147484018"/>
          </pc:sldLayoutMkLst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259140673" sldId="2147484018"/>
              <ac:spMk id="2" creationId="{38671D38-6068-6AA1-E446-5AA51E33F923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259140673" sldId="2147484018"/>
              <ac:spMk id="3" creationId="{308B2D2D-B69C-8D7A-2224-367FDC06C57A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259140673" sldId="2147484018"/>
              <ac:spMk id="4" creationId="{D78DF01C-61D5-C051-0B5B-F4BDFFFDCD08}"/>
            </ac:spMkLst>
          </pc:spChg>
          <pc:spChg chg="mod">
            <ac:chgData name="建宗 李" userId="5aaee730e1a71594" providerId="LiveId" clId="{098E8A16-C64A-4403-AC1A-E1D2204E3DB2}" dt="2026-09-21T02:17:58.758" v="6"/>
            <ac:spMkLst>
              <pc:docMk/>
              <pc:sldMasterMk cId="2230927273" sldId="2147483971"/>
              <pc:sldLayoutMk cId="2259140673" sldId="2147484018"/>
              <ac:spMk id="5" creationId="{C2CA0174-010A-D587-2B7C-4168E4DBD206}"/>
            </ac:spMkLst>
          </pc:spChg>
        </pc:sldLayoutChg>
        <pc:sldLayoutChg chg="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1491052172" sldId="2147484019"/>
          </pc:sldLayoutMkLst>
        </pc:sldLayoutChg>
        <pc:sldLayoutChg chg="mod ord">
          <pc:chgData name="建宗 李" userId="5aaee730e1a71594" providerId="LiveId" clId="{098E8A16-C64A-4403-AC1A-E1D2204E3DB2}" dt="2026-09-21T02:17:58.758" v="6"/>
          <pc:sldLayoutMkLst>
            <pc:docMk/>
            <pc:sldMasterMk cId="2230927273" sldId="2147483971"/>
            <pc:sldLayoutMk cId="1258615519" sldId="214748402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佔比!$H$4</c:f>
              <c:strCache>
                <c:ptCount val="1"/>
                <c:pt idx="0">
                  <c:v>佔比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佔比!$F$5:$F$8</c:f>
              <c:strCache>
                <c:ptCount val="4"/>
                <c:pt idx="0">
                  <c:v>地面型</c:v>
                </c:pt>
                <c:pt idx="1">
                  <c:v>屋頂型</c:v>
                </c:pt>
                <c:pt idx="2">
                  <c:v>水面型</c:v>
                </c:pt>
                <c:pt idx="3">
                  <c:v>農電共生</c:v>
                </c:pt>
              </c:strCache>
            </c:strRef>
          </c:cat>
          <c:val>
            <c:numRef>
              <c:f>佔比!$H$5:$H$8</c:f>
              <c:numCache>
                <c:formatCode>0%</c:formatCode>
                <c:ptCount val="4"/>
                <c:pt idx="0">
                  <c:v>0.9651784966080299</c:v>
                </c:pt>
                <c:pt idx="1">
                  <c:v>4.4271022412563955E-3</c:v>
                </c:pt>
                <c:pt idx="2">
                  <c:v>2.9074548628243695E-2</c:v>
                </c:pt>
                <c:pt idx="3">
                  <c:v>1.3198525224700167E-3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1-420C-9B5C-46F1E7C483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736846160"/>
        <c:axId val="736849568"/>
      </c:barChart>
      <c:catAx>
        <c:axId val="73684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  <a:cs typeface="+mn-cs"/>
              </a:defRPr>
            </a:pPr>
            <a:endParaRPr lang="zh-TW"/>
          </a:p>
        </c:txPr>
        <c:crossAx val="736849568"/>
        <c:crosses val="autoZero"/>
        <c:auto val="1"/>
        <c:lblAlgn val="ctr"/>
        <c:lblOffset val="100"/>
        <c:noMultiLvlLbl val="0"/>
      </c:catAx>
      <c:valAx>
        <c:axId val="736849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3684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C4504234-6237-E4B2-FABD-090A601D21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4"/>
            <a:ext cx="4160520" cy="757000"/>
          </a:xfrm>
          <a:prstGeom prst="rect">
            <a:avLst/>
          </a:prstGeom>
        </p:spPr>
        <p:txBody>
          <a:bodyPr vert="horz" lIns="133448" tIns="66724" rIns="133448" bIns="66724" rtlCol="0"/>
          <a:lstStyle>
            <a:lvl1pPr algn="l">
              <a:defRPr sz="18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FB0451-73B4-A8F7-2C5A-938409458E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463" y="4"/>
            <a:ext cx="4160520" cy="757000"/>
          </a:xfrm>
          <a:prstGeom prst="rect">
            <a:avLst/>
          </a:prstGeom>
        </p:spPr>
        <p:txBody>
          <a:bodyPr vert="horz" lIns="133448" tIns="66724" rIns="133448" bIns="66724" rtlCol="0"/>
          <a:lstStyle>
            <a:lvl1pPr algn="r">
              <a:defRPr sz="1800"/>
            </a:lvl1pPr>
          </a:lstStyle>
          <a:p>
            <a:fld id="{39593AA0-7BB9-498C-95F4-19F5B52F2417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D1697DA-BA87-ADF8-5349-DE0A47FAA9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4330604"/>
            <a:ext cx="4160520" cy="756998"/>
          </a:xfrm>
          <a:prstGeom prst="rect">
            <a:avLst/>
          </a:prstGeom>
        </p:spPr>
        <p:txBody>
          <a:bodyPr vert="horz" lIns="133448" tIns="66724" rIns="133448" bIns="66724" rtlCol="0" anchor="b"/>
          <a:lstStyle>
            <a:lvl1pPr algn="l">
              <a:defRPr sz="18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D2CBCA0-783B-9CF1-DACE-1BCE39BE51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463" y="14330604"/>
            <a:ext cx="4160520" cy="756998"/>
          </a:xfrm>
          <a:prstGeom prst="rect">
            <a:avLst/>
          </a:prstGeom>
        </p:spPr>
        <p:txBody>
          <a:bodyPr vert="horz" lIns="133448" tIns="66724" rIns="133448" bIns="66724" rtlCol="0" anchor="b"/>
          <a:lstStyle>
            <a:lvl1pPr algn="r">
              <a:defRPr sz="1800"/>
            </a:lvl1pPr>
          </a:lstStyle>
          <a:p>
            <a:fld id="{3BCBEA14-0AEC-432C-842A-10445F99CF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6269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4160520" cy="757000"/>
          </a:xfrm>
          <a:prstGeom prst="rect">
            <a:avLst/>
          </a:prstGeom>
        </p:spPr>
        <p:txBody>
          <a:bodyPr vert="horz" lIns="133448" tIns="66724" rIns="133448" bIns="66724" rtlCol="0"/>
          <a:lstStyle>
            <a:lvl1pPr algn="l">
              <a:defRPr sz="18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438463" y="4"/>
            <a:ext cx="4160520" cy="757000"/>
          </a:xfrm>
          <a:prstGeom prst="rect">
            <a:avLst/>
          </a:prstGeom>
        </p:spPr>
        <p:txBody>
          <a:bodyPr vert="horz" lIns="133448" tIns="66724" rIns="133448" bIns="66724" rtlCol="0"/>
          <a:lstStyle>
            <a:lvl1pPr algn="r">
              <a:defRPr sz="1800"/>
            </a:lvl1pPr>
          </a:lstStyle>
          <a:p>
            <a:fld id="{6D85A919-D1EF-4A88-A0E0-ECB229388007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76225" y="1885950"/>
            <a:ext cx="9048750" cy="509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448" tIns="66724" rIns="133448" bIns="6672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60121" y="7260914"/>
            <a:ext cx="7680960" cy="5940743"/>
          </a:xfrm>
          <a:prstGeom prst="rect">
            <a:avLst/>
          </a:prstGeom>
        </p:spPr>
        <p:txBody>
          <a:bodyPr vert="horz" lIns="133448" tIns="66724" rIns="133448" bIns="66724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14330604"/>
            <a:ext cx="4160520" cy="756998"/>
          </a:xfrm>
          <a:prstGeom prst="rect">
            <a:avLst/>
          </a:prstGeom>
        </p:spPr>
        <p:txBody>
          <a:bodyPr vert="horz" lIns="133448" tIns="66724" rIns="133448" bIns="66724" rtlCol="0" anchor="b"/>
          <a:lstStyle>
            <a:lvl1pPr algn="l">
              <a:defRPr sz="18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438463" y="14330604"/>
            <a:ext cx="4160520" cy="756998"/>
          </a:xfrm>
          <a:prstGeom prst="rect">
            <a:avLst/>
          </a:prstGeom>
        </p:spPr>
        <p:txBody>
          <a:bodyPr vert="horz" lIns="133448" tIns="66724" rIns="133448" bIns="66724" rtlCol="0" anchor="b"/>
          <a:lstStyle>
            <a:lvl1pPr algn="r">
              <a:defRPr sz="1800"/>
            </a:lvl1pPr>
          </a:lstStyle>
          <a:p>
            <a:fld id="{8A3BAE3A-7812-4837-96B8-1EA073A083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1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805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AE3F2-6800-1BE0-C06A-8D6D5C9FC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2730B61-92C0-87F2-A85E-EECBE87599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98EDF8A-D4D7-CA4D-436F-3659CBE5B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23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7499DE2-82F4-8C9F-8CE7-424F3AB3D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310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22ED5-8BC2-F8C6-6907-6249E97B5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E716CA7-233F-4E25-8500-1FDD984E1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859F569-19D1-4229-3B45-AFE841F58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E71ABB3-B63E-626C-CDA7-780016BE29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1257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334475">
              <a:defRPr/>
            </a:pPr>
            <a:fld id="{8A3BAE3A-7812-4837-96B8-1EA073A0834D}" type="slidenum">
              <a:rPr lang="zh-TW" altLang="en-US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pPr defTabSz="1334475">
                <a:defRPr/>
              </a:pPr>
              <a:t>5</a:t>
            </a:fld>
            <a:endParaRPr lang="zh-TW" altLang="en-US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181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0309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7767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0385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34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BAE3A-7812-4837-96B8-1EA073A0834D}" type="slidenum">
              <a: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13344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466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9346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BE6C8-C633-3ED5-2250-36FA2114D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A356FDE-EE8B-B5F8-EA97-CBB5CA9DE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37AFCA4-D853-6F6F-5DD9-85879644D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B9D42B6-D4FC-2601-9EE6-B2C5239A6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334475">
              <a:defRPr/>
            </a:pPr>
            <a:fld id="{8A3BAE3A-7812-4837-96B8-1EA073A0834D}" type="slidenum">
              <a:rPr lang="zh-TW" altLang="en-US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pPr defTabSz="1334475">
                <a:defRPr/>
              </a:pPr>
              <a:t>13</a:t>
            </a:fld>
            <a:endParaRPr lang="zh-TW" altLang="en-US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3534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BAE3A-7812-4837-96B8-1EA073A0834D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048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E98C-8998-027C-C9D1-9F5CC0DD5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89F3417-CE6A-487C-5C2B-9B17A2F84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C2B0F5D-8AA1-A4C0-1C08-695FD339A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4D7DE9D-6BB0-B7B9-4B6A-ADFA0A541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BAE3A-7812-4837-96B8-1EA073A0834D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325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E6B09-AAE0-28AC-D499-8E9901DE7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9BF4409-BD2C-DF38-79B5-8A0C0AE74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9233924-C4F0-6F0E-85AE-E285F1099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3CD2A21-1ABB-44C8-6947-ABDBC48B7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238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D7F0E-28A7-8B24-CFCB-0E1732AAA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DF61D7B-7806-1A35-7289-A45996941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6FED144-F379-C9F3-76BA-57F508C4D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407A7D3-3E45-18D7-CBD7-F27C2DFC8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BAE3A-7812-4837-96B8-1EA073A0834D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6794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BF92-CFDE-D451-71E7-6D2DAA127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944A783-FC84-2F15-9CA1-24EB1E5332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5718109-4320-68F4-40B1-E221C0D39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D8EAFC0-7ACD-3F84-16C7-83DA9B52E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3BAE3A-7812-4837-96B8-1EA073A0834D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136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66905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(leaf)" userDrawn="1">
  <p:cSld name="Title + 1 column (leaf)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FE4F9AC-9033-06E0-72F3-112FCA82E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9CDC3E12-DDC3-7BBB-8C9D-33005876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0A24A51F-64FB-68CE-1750-62664A65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1000F13-16D6-1562-041E-DA988998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45A5-5A67-49B6-82F8-C03DFF2E92E3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id="{6E80CD81-E6B4-9AD4-F7DC-ECE6C17DD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6056" y="1278732"/>
            <a:ext cx="3876675" cy="39862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2392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4DA88A1-5C1C-56A0-0415-458B60B52E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日期版面配置區 12">
            <a:extLst>
              <a:ext uri="{FF2B5EF4-FFF2-40B4-BE49-F238E27FC236}">
                <a16:creationId xmlns:a16="http://schemas.microsoft.com/office/drawing/2014/main" id="{D85A7957-96E2-14CA-7E4E-DD700DA4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1FCB808E-9E29-C99A-6F84-CC836319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5" name="投影片編號版面配置區 14">
            <a:extLst>
              <a:ext uri="{FF2B5EF4-FFF2-40B4-BE49-F238E27FC236}">
                <a16:creationId xmlns:a16="http://schemas.microsoft.com/office/drawing/2014/main" id="{A48C7006-2526-70CC-DAEB-2E451630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fld id="{B51E1D55-63E1-4AAA-8938-F507CC3C5D9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BF7357D-3EBF-2357-6B87-6EBAEE36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05D1D71-4908-6CB1-D62C-7360F843BDE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6422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7FC509F-033E-8095-6A3A-F8129E34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60030F9-D6CE-C5FC-EA08-86EA0542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FA5856-386B-CE11-63EE-AAFF1DB9C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EA214B2-FC1F-C3E5-C37A-304FFDD7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385B04D-E4FE-3545-043E-F882EED7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5DD09F-D45C-AC48-7BCC-59AC1F19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89B0A73-FCDD-E85C-300A-40C1FEFA5CCC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500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87E9F866-977B-29B7-C28E-BA940CBF859D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46F8AC2-CA54-3FFB-A482-828883E75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FCE8A04-0841-EA54-B3EC-8698DDFC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AF4A27-D783-06D2-9615-E5A7E123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594520C-FE57-D394-4AB3-4C251FFE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EB1BD8-768F-2316-AD3A-780ADEC6F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C5436BF-36BE-E3E9-E475-577B3B8EB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07F664E-C149-16B6-43AE-D445CDFA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FEB932E-A506-1A40-B5D0-00E846E6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4FD4CD-96AB-77F8-3DA4-7922825BBB65}"/>
              </a:ext>
            </a:extLst>
          </p:cNvPr>
          <p:cNvSpPr/>
          <p:nvPr userDrawn="1"/>
        </p:nvSpPr>
        <p:spPr>
          <a:xfrm>
            <a:off x="3017520" y="53427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7050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736A94E-C26A-DE26-C741-969773A7D1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671D38-6068-6AA1-E446-5AA51E33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08B2D2D-B69C-8D7A-2224-367FDC06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78DF01C-61D5-C051-0B5B-F4BDFFFD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2CA0174-010A-D587-2B7C-4168E4DB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9298E06-CDD4-6023-F437-79C88FDFA5F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16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3FB36E4-D945-437C-A095-990B7C5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BE471C8-7610-0D55-1519-14DD1B845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5F46861-789F-CDE9-3715-1CD0CEDC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F13C517-4A81-EE43-6776-A0F2C327CCAB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951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A1EC65-5362-CFB9-9A44-427FB4993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13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 preserve="1">
  <p:cSld name="1_DEFAUL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A1EC65-5362-CFB9-9A44-427FB4993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C76F46B8-4781-6C98-6E43-6D66EBBBB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6C6F8103-2D43-7327-9AC2-A31F1E380461}"/>
              </a:ext>
            </a:extLst>
          </p:cNvPr>
          <p:cNvSpPr/>
          <p:nvPr userDrawn="1"/>
        </p:nvSpPr>
        <p:spPr>
          <a:xfrm>
            <a:off x="381000" y="0"/>
            <a:ext cx="10774680" cy="5699760"/>
          </a:xfrm>
          <a:prstGeom prst="roundRect">
            <a:avLst>
              <a:gd name="adj" fmla="val 0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ED5F6FA-231A-5040-222A-460B08E64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r="26000" b="19111"/>
          <a:stretch/>
        </p:blipFill>
        <p:spPr>
          <a:xfrm>
            <a:off x="7526884" y="0"/>
            <a:ext cx="4421275" cy="4191000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AE0C5C0F-E75A-2AAE-7DEC-0869454D0462}"/>
              </a:ext>
            </a:extLst>
          </p:cNvPr>
          <p:cNvSpPr/>
          <p:nvPr userDrawn="1"/>
        </p:nvSpPr>
        <p:spPr>
          <a:xfrm>
            <a:off x="7526884" y="-292071"/>
            <a:ext cx="4360314" cy="4360314"/>
          </a:xfrm>
          <a:prstGeom prst="ellipse">
            <a:avLst/>
          </a:prstGeom>
          <a:solidFill>
            <a:schemeClr val="tx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237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solidFill>
          <a:srgbClr val="103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8BFD496-148C-6723-F39A-8AABFDFA5B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3" b="2463"/>
          <a:stretch/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63DBB2D-39B0-8BFA-C903-4E0F1828D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0ED0C80-F026-FBF6-42EF-A97FDF822F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299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(leaf)" userDrawn="1">
  <p:cSld name="1_Title + 1 column (leaf)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形 2">
            <a:extLst>
              <a:ext uri="{FF2B5EF4-FFF2-40B4-BE49-F238E27FC236}">
                <a16:creationId xmlns:a16="http://schemas.microsoft.com/office/drawing/2014/main" id="{0C2C1533-D896-6026-6F59-D6F0B17D0A0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357" t="-1" r="53443" b="45020"/>
          <a:stretch/>
        </p:blipFill>
        <p:spPr>
          <a:xfrm>
            <a:off x="0" y="1063250"/>
            <a:ext cx="12192000" cy="5794751"/>
          </a:xfrm>
          <a:prstGeom prst="rect">
            <a:avLst/>
          </a:prstGeom>
        </p:spPr>
      </p:pic>
      <p:pic>
        <p:nvPicPr>
          <p:cNvPr id="4" name="內容版面配置區 20" descr="一張含有 文字 的圖片&#10;&#10;自動產生的描述">
            <a:extLst>
              <a:ext uri="{FF2B5EF4-FFF2-40B4-BE49-F238E27FC236}">
                <a16:creationId xmlns:a16="http://schemas.microsoft.com/office/drawing/2014/main" id="{DBF0558A-3F11-C0CD-AE9B-20ACC9B128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632" y="-643259"/>
            <a:ext cx="1473109" cy="493313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46ACF5C-537D-BC30-1874-D1C4E9AD6B64}"/>
              </a:ext>
            </a:extLst>
          </p:cNvPr>
          <p:cNvSpPr txBox="1"/>
          <p:nvPr userDrawn="1"/>
        </p:nvSpPr>
        <p:spPr>
          <a:xfrm>
            <a:off x="45833" y="6328826"/>
            <a:ext cx="8247016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</a:rPr>
              <a:t>INA</a:t>
            </a:r>
            <a:r>
              <a:rPr lang="zh-TW" altLang="en-US" sz="1067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</a:rPr>
              <a:t>Energy</a:t>
            </a:r>
            <a:r>
              <a:rPr lang="zh-TW" altLang="en-US" sz="1067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</a:rPr>
              <a:t>Corp.,</a:t>
            </a:r>
            <a:r>
              <a:rPr lang="zh-TW" altLang="en-US" sz="1067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</a:rPr>
              <a:t>www.inaenergy.com.tw</a:t>
            </a:r>
            <a:endParaRPr lang="zh-TW" altLang="en-US" sz="1067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9CDC3E12-DDC3-7BBB-8C9D-33005876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BBAE3-2586-4618-8426-09D11A30C914}" type="datetime1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0A24A51F-64FB-68CE-1750-62664A65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CONFIDENTIAL</a:t>
            </a:r>
            <a:endParaRPr lang="zh-TW" altLang="en-US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1000F13-16D6-1562-041E-DA988998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45A5-5A67-49B6-82F8-C03DFF2E92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19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97988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39"/>
          <a:stretch/>
        </p:blipFill>
        <p:spPr>
          <a:xfrm>
            <a:off x="0" y="0"/>
            <a:ext cx="12192000" cy="490766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CBF6390-B67A-91BF-FFF9-E46B1CCB1555}"/>
              </a:ext>
            </a:extLst>
          </p:cNvPr>
          <p:cNvSpPr/>
          <p:nvPr userDrawn="1"/>
        </p:nvSpPr>
        <p:spPr>
          <a:xfrm>
            <a:off x="-27008" y="4863"/>
            <a:ext cx="12219007" cy="6600687"/>
          </a:xfrm>
          <a:prstGeom prst="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C711CC-3641-DBEF-2759-2A305DBEB55B}"/>
              </a:ext>
            </a:extLst>
          </p:cNvPr>
          <p:cNvSpPr/>
          <p:nvPr userDrawn="1"/>
        </p:nvSpPr>
        <p:spPr>
          <a:xfrm>
            <a:off x="-27007" y="6605551"/>
            <a:ext cx="12219007" cy="247586"/>
          </a:xfrm>
          <a:prstGeom prst="rect">
            <a:avLst/>
          </a:prstGeom>
          <a:solidFill>
            <a:srgbClr val="1422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29B5A92-3C4B-9408-B57E-A548473BA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57"/>
          <a:stretch/>
        </p:blipFill>
        <p:spPr>
          <a:xfrm>
            <a:off x="-23136" y="5984111"/>
            <a:ext cx="12240000" cy="87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25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(leaf)" userDrawn="1">
  <p:cSld name="Title + 1 column (leaf)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FE4F9AC-9033-06E0-72F3-112FCA82E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內容版面配置區 20" descr="一張含有 文字 的圖片&#10;&#10;自動產生的描述">
            <a:extLst>
              <a:ext uri="{FF2B5EF4-FFF2-40B4-BE49-F238E27FC236}">
                <a16:creationId xmlns:a16="http://schemas.microsoft.com/office/drawing/2014/main" id="{DBF0558A-3F11-C0CD-AE9B-20ACC9B128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632" y="-643259"/>
            <a:ext cx="1473109" cy="493313"/>
          </a:xfrm>
          <a:prstGeom prst="rect">
            <a:avLst/>
          </a:prstGeom>
        </p:spPr>
      </p:pic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id="{6E80CD81-E6B4-9AD4-F7DC-ECE6C17DD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6056" y="1278732"/>
            <a:ext cx="3876675" cy="39862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4746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4DA88A1-5C1C-56A0-0415-458B60B52E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日期版面配置區 12">
            <a:extLst>
              <a:ext uri="{FF2B5EF4-FFF2-40B4-BE49-F238E27FC236}">
                <a16:creationId xmlns:a16="http://schemas.microsoft.com/office/drawing/2014/main" id="{D85A7957-96E2-14CA-7E4E-DD700DA4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1FCB808E-9E29-C99A-6F84-CC836319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5" name="投影片編號版面配置區 14">
            <a:extLst>
              <a:ext uri="{FF2B5EF4-FFF2-40B4-BE49-F238E27FC236}">
                <a16:creationId xmlns:a16="http://schemas.microsoft.com/office/drawing/2014/main" id="{A48C7006-2526-70CC-DAEB-2E451630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fld id="{B51E1D55-63E1-4AAA-8938-F507CC3C5D9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BF7357D-3EBF-2357-6B87-6EBAEE36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DED5E38-A209-9BF7-2D05-A9A4297C1DE4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6059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7FC509F-033E-8095-6A3A-F8129E34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60030F9-D6CE-C5FC-EA08-86EA0542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620A73-C28C-9BCC-8709-B970D3205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708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FA5856-386B-CE11-63EE-AAFF1DB9C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EA214B2-FC1F-C3E5-C37A-304FFDD7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385B04D-E4FE-3545-043E-F882EED7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5DD09F-D45C-AC48-7BCC-59AC1F19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397B1-9FC9-BAF7-1216-76364AB09437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5194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46F8AC2-CA54-3FFB-A482-828883E75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FCE8A04-0841-EA54-B3EC-8698DDFC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AF4A27-D783-06D2-9615-E5A7E123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2257282-AA84-687C-4774-73108C47C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50981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594520C-FE57-D394-4AB3-4C251FFE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EB1BD8-768F-2316-AD3A-780ADEC6F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C5436BF-36BE-E3E9-E475-577B3B8EB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07F664E-C149-16B6-43AE-D445CDFA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FEB932E-A506-1A40-B5D0-00E846E6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734747C-E3B3-B76E-1EFB-D0108A1A045A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9382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736A94E-C26A-DE26-C741-969773A7D1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671D38-6068-6AA1-E446-5AA51E33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08B2D2D-B69C-8D7A-2224-367FDC06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78DF01C-61D5-C051-0B5B-F4BDFFFD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2CA0174-010A-D587-2B7C-4168E4DB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01D072D-D700-ED53-F5DA-7E243212755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974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C6094FF-6278-7AE2-9171-489FFF9CF7C7}"/>
              </a:ext>
            </a:extLst>
          </p:cNvPr>
          <p:cNvSpPr/>
          <p:nvPr userDrawn="1"/>
        </p:nvSpPr>
        <p:spPr>
          <a:xfrm>
            <a:off x="3257006" y="5242560"/>
            <a:ext cx="574765" cy="5573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7547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97"/>
          <a:stretch/>
        </p:blipFill>
        <p:spPr>
          <a:xfrm>
            <a:off x="0" y="6748040"/>
            <a:ext cx="12192000" cy="10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74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形 9">
            <a:extLst>
              <a:ext uri="{FF2B5EF4-FFF2-40B4-BE49-F238E27FC236}">
                <a16:creationId xmlns:a16="http://schemas.microsoft.com/office/drawing/2014/main" id="{1B095799-725A-EEA5-F95E-3AECABEAE88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357" t="-1" r="53443" b="45020"/>
          <a:stretch/>
        </p:blipFill>
        <p:spPr>
          <a:xfrm>
            <a:off x="0" y="1063250"/>
            <a:ext cx="12192000" cy="5794751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CDB59B9F-D1C8-B724-58D4-2C49B2288B55}"/>
              </a:ext>
            </a:extLst>
          </p:cNvPr>
          <p:cNvSpPr txBox="1"/>
          <p:nvPr userDrawn="1"/>
        </p:nvSpPr>
        <p:spPr>
          <a:xfrm>
            <a:off x="45833" y="6328826"/>
            <a:ext cx="8247016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INA</a:t>
            </a:r>
            <a:r>
              <a:rPr lang="zh-TW" altLang="en-US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 </a:t>
            </a: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Energy</a:t>
            </a:r>
            <a:r>
              <a:rPr lang="zh-TW" altLang="en-US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 </a:t>
            </a: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Corp.,</a:t>
            </a:r>
            <a:r>
              <a:rPr lang="zh-TW" altLang="en-US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 </a:t>
            </a:r>
            <a:r>
              <a:rPr lang="en-US" altLang="zh-TW" sz="1067" dirty="0">
                <a:solidFill>
                  <a:schemeClr val="accent5">
                    <a:lumMod val="50000"/>
                  </a:schemeClr>
                </a:solidFill>
                <a:latin typeface="Noto Sans" panose="020B0502040504020204" pitchFamily="34" charset="0"/>
              </a:rPr>
              <a:t>www.inaenergy.com.tw</a:t>
            </a:r>
            <a:endParaRPr lang="zh-TW" altLang="en-US" sz="1067" dirty="0">
              <a:solidFill>
                <a:schemeClr val="accent5">
                  <a:lumMod val="50000"/>
                </a:schemeClr>
              </a:solidFill>
              <a:latin typeface="Noto Sans" panose="020B0502040504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3CFAE35-F6EA-A2BA-867F-9805AAB6C2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81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1CCCF5AA-FF57-75D8-6743-C863CCF379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913967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(leaf)" userDrawn="1">
  <p:cSld name="Title + 1 column (leaf)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FE4F9AC-9033-06E0-72F3-112FCA82E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內容版面配置區 20" descr="一張含有 文字 的圖片&#10;&#10;自動產生的描述">
            <a:extLst>
              <a:ext uri="{FF2B5EF4-FFF2-40B4-BE49-F238E27FC236}">
                <a16:creationId xmlns:a16="http://schemas.microsoft.com/office/drawing/2014/main" id="{DBF0558A-3F11-C0CD-AE9B-20ACC9B128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632" y="-643259"/>
            <a:ext cx="1473109" cy="493313"/>
          </a:xfrm>
          <a:prstGeom prst="rect">
            <a:avLst/>
          </a:prstGeom>
        </p:spPr>
      </p:pic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9CDC3E12-DDC3-7BBB-8C9D-33005876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0A24A51F-64FB-68CE-1750-62664A65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1000F13-16D6-1562-041E-DA988998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45A5-5A67-49B6-82F8-C03DFF2E92E3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id="{6E80CD81-E6B4-9AD4-F7DC-ECE6C17DD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6056" y="1278732"/>
            <a:ext cx="3876675" cy="39862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9388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4DA88A1-5C1C-56A0-0415-458B60B52E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日期版面配置區 12">
            <a:extLst>
              <a:ext uri="{FF2B5EF4-FFF2-40B4-BE49-F238E27FC236}">
                <a16:creationId xmlns:a16="http://schemas.microsoft.com/office/drawing/2014/main" id="{D85A7957-96E2-14CA-7E4E-DD700DA4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1FCB808E-9E29-C99A-6F84-CC836319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5" name="投影片編號版面配置區 14">
            <a:extLst>
              <a:ext uri="{FF2B5EF4-FFF2-40B4-BE49-F238E27FC236}">
                <a16:creationId xmlns:a16="http://schemas.microsoft.com/office/drawing/2014/main" id="{A48C7006-2526-70CC-DAEB-2E451630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fld id="{B51E1D55-63E1-4AAA-8938-F507CC3C5D9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BF7357D-3EBF-2357-6B87-6EBAEE36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05D1D71-4908-6CB1-D62C-7360F843BDE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66894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7FC509F-033E-8095-6A3A-F8129E34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60030F9-D6CE-C5FC-EA08-86EA0542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FA5856-386B-CE11-63EE-AAFF1DB9C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EA214B2-FC1F-C3E5-C37A-304FFDD7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385B04D-E4FE-3545-043E-F882EED7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5DD09F-D45C-AC48-7BCC-59AC1F19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89B0A73-FCDD-E85C-300A-40C1FEFA5CCC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9301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87E9F866-977B-29B7-C28E-BA940CBF859D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46F8AC2-CA54-3FFB-A482-828883E75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FCE8A04-0841-EA54-B3EC-8698DDFC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AF4A27-D783-06D2-9615-E5A7E123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594520C-FE57-D394-4AB3-4C251FFE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EB1BD8-768F-2316-AD3A-780ADEC6F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C5436BF-36BE-E3E9-E475-577B3B8EB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07F664E-C149-16B6-43AE-D445CDFA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FEB932E-A506-1A40-B5D0-00E846E6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4FD4CD-96AB-77F8-3DA4-7922825BBB65}"/>
              </a:ext>
            </a:extLst>
          </p:cNvPr>
          <p:cNvSpPr/>
          <p:nvPr userDrawn="1"/>
        </p:nvSpPr>
        <p:spPr>
          <a:xfrm>
            <a:off x="3017520" y="53427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6580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736A94E-C26A-DE26-C741-969773A7D1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671D38-6068-6AA1-E446-5AA51E33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08B2D2D-B69C-8D7A-2224-367FDC06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78DF01C-61D5-C051-0B5B-F4BDFFFD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2CA0174-010A-D587-2B7C-4168E4DB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9298E06-CDD4-6023-F437-79C88FDFA5F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0600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3FB36E4-D945-437C-A095-990B7C5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BE471C8-7610-0D55-1519-14DD1B845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5F46861-789F-CDE9-3715-1CD0CEDC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F13C517-4A81-EE43-6776-A0F2C327CCAB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0257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A1EC65-5362-CFB9-9A44-427FB4993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96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1CCCF5AA-FF57-75D8-6743-C863CCF379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40997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39"/>
          <a:stretch/>
        </p:blipFill>
        <p:spPr>
          <a:xfrm>
            <a:off x="0" y="0"/>
            <a:ext cx="12192000" cy="490766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CBF6390-B67A-91BF-FFF9-E46B1CCB1555}"/>
              </a:ext>
            </a:extLst>
          </p:cNvPr>
          <p:cNvSpPr/>
          <p:nvPr userDrawn="1"/>
        </p:nvSpPr>
        <p:spPr>
          <a:xfrm>
            <a:off x="-27008" y="4863"/>
            <a:ext cx="12219007" cy="6600687"/>
          </a:xfrm>
          <a:prstGeom prst="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C711CC-3641-DBEF-2759-2A305DBEB55B}"/>
              </a:ext>
            </a:extLst>
          </p:cNvPr>
          <p:cNvSpPr/>
          <p:nvPr userDrawn="1"/>
        </p:nvSpPr>
        <p:spPr>
          <a:xfrm>
            <a:off x="-27007" y="6605551"/>
            <a:ext cx="12219007" cy="247586"/>
          </a:xfrm>
          <a:prstGeom prst="rect">
            <a:avLst/>
          </a:prstGeom>
          <a:solidFill>
            <a:srgbClr val="1422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29B5A92-3C4B-9408-B57E-A548473BA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57"/>
          <a:stretch/>
        </p:blipFill>
        <p:spPr>
          <a:xfrm>
            <a:off x="0" y="5984110"/>
            <a:ext cx="12192000" cy="87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6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(leaf)" userDrawn="1">
  <p:cSld name="1_Title + 1 column (leaf)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FE4F9AC-9033-06E0-72F3-112FCA82E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內容版面配置區 20" descr="一張含有 文字 的圖片&#10;&#10;自動產生的描述">
            <a:extLst>
              <a:ext uri="{FF2B5EF4-FFF2-40B4-BE49-F238E27FC236}">
                <a16:creationId xmlns:a16="http://schemas.microsoft.com/office/drawing/2014/main" id="{DBF0558A-3F11-C0CD-AE9B-20ACC9B128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632" y="-643259"/>
            <a:ext cx="1473109" cy="493313"/>
          </a:xfrm>
          <a:prstGeom prst="rect">
            <a:avLst/>
          </a:prstGeom>
        </p:spPr>
      </p:pic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9CDC3E12-DDC3-7BBB-8C9D-33005876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0A24A51F-64FB-68CE-1750-62664A65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1000F13-16D6-1562-041E-DA988998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545A5-5A67-49B6-82F8-C03DFF2E92E3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id="{6E80CD81-E6B4-9AD4-F7DC-ECE6C17DD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6056" y="1278732"/>
            <a:ext cx="3876675" cy="39862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31529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4DA88A1-5C1C-56A0-0415-458B60B52E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日期版面配置區 12">
            <a:extLst>
              <a:ext uri="{FF2B5EF4-FFF2-40B4-BE49-F238E27FC236}">
                <a16:creationId xmlns:a16="http://schemas.microsoft.com/office/drawing/2014/main" id="{D85A7957-96E2-14CA-7E4E-DD700DA4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1FCB808E-9E29-C99A-6F84-CC836319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15" name="投影片編號版面配置區 14">
            <a:extLst>
              <a:ext uri="{FF2B5EF4-FFF2-40B4-BE49-F238E27FC236}">
                <a16:creationId xmlns:a16="http://schemas.microsoft.com/office/drawing/2014/main" id="{A48C7006-2526-70CC-DAEB-2E451630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fld id="{B51E1D55-63E1-4AAA-8938-F507CC3C5D93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BF7357D-3EBF-2357-6B87-6EBAEE36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DED5E38-A209-9BF7-2D05-A9A4297C1DE4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13015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7FC509F-033E-8095-6A3A-F8129E34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60030F9-D6CE-C5FC-EA08-86EA0542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620A73-C28C-9BCC-8709-B970D3205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708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FA5856-386B-CE11-63EE-AAFF1DB9C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EA214B2-FC1F-C3E5-C37A-304FFDD7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385B04D-E4FE-3545-043E-F882EED7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/>
              <a:t>INA Energy Corp., www.inaenergy.com.tw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5DD09F-D45C-AC48-7BCC-59AC1F19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397B1-9FC9-BAF7-1216-76364AB09437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60703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46F8AC2-CA54-3FFB-A482-828883E75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FCE8A04-0841-EA54-B3EC-8698DDFC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AF4A27-D783-06D2-9615-E5A7E123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2257282-AA84-687C-4774-73108C47C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50981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594520C-FE57-D394-4AB3-4C251FFE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EB1BD8-768F-2316-AD3A-780ADEC6F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C5436BF-36BE-E3E9-E475-577B3B8EB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07F664E-C149-16B6-43AE-D445CDFA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/>
              <a:t>INA Energy Corp., www.inaenergy.com.tw</a:t>
            </a: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FEB932E-A506-1A40-B5D0-00E846E6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734747C-E3B3-B76E-1EFB-D0108A1A045A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86916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736A94E-C26A-DE26-C741-969773A7D1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671D38-6068-6AA1-E446-5AA51E33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08B2D2D-B69C-8D7A-2224-367FDC06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/>
              <a:t>Confidential</a:t>
            </a:r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78DF01C-61D5-C051-0B5B-F4BDFFFD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altLang="zh-TW"/>
              <a:t>INA Energy Corp., www.inaenergy.com.tw</a:t>
            </a: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2CA0174-010A-D587-2B7C-4168E4DB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1E1D55-63E1-4AAA-8938-F507CC3C5D9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01D072D-D700-ED53-F5DA-7E243212755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91406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C6094FF-6278-7AE2-9171-489FFF9CF7C7}"/>
              </a:ext>
            </a:extLst>
          </p:cNvPr>
          <p:cNvSpPr/>
          <p:nvPr userDrawn="1"/>
        </p:nvSpPr>
        <p:spPr>
          <a:xfrm>
            <a:off x="3257006" y="5242560"/>
            <a:ext cx="574765" cy="5573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1052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97"/>
          <a:stretch/>
        </p:blipFill>
        <p:spPr>
          <a:xfrm>
            <a:off x="0" y="6748040"/>
            <a:ext cx="12192000" cy="10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15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25BB61C-24BE-43DA-BACC-BA7591A68E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44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F62DEDB-6530-5BEB-C0E4-3167928056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75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2" name="投影片編號版面配置區 2">
            <a:extLst>
              <a:ext uri="{FF2B5EF4-FFF2-40B4-BE49-F238E27FC236}">
                <a16:creationId xmlns:a16="http://schemas.microsoft.com/office/drawing/2014/main" id="{238696CF-A4AA-6913-B933-27406BCE2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48980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0FC438C-0512-57D4-C9CC-D631728CF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39"/>
          <a:stretch/>
        </p:blipFill>
        <p:spPr>
          <a:xfrm>
            <a:off x="0" y="0"/>
            <a:ext cx="12192000" cy="490766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CBF6390-B67A-91BF-FFF9-E46B1CCB1555}"/>
              </a:ext>
            </a:extLst>
          </p:cNvPr>
          <p:cNvSpPr/>
          <p:nvPr userDrawn="1"/>
        </p:nvSpPr>
        <p:spPr>
          <a:xfrm>
            <a:off x="-27008" y="4863"/>
            <a:ext cx="12219007" cy="6600687"/>
          </a:xfrm>
          <a:prstGeom prst="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日期版面配置區 12">
            <a:extLst>
              <a:ext uri="{FF2B5EF4-FFF2-40B4-BE49-F238E27FC236}">
                <a16:creationId xmlns:a16="http://schemas.microsoft.com/office/drawing/2014/main" id="{C9A1D9F6-5E08-C058-6C54-96CEDA11465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n-US" altLang="zh-TW" dirty="0"/>
              <a:t>Confidential</a:t>
            </a:r>
            <a:endParaRPr lang="zh-TW" alt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B301CD15-248C-0A1A-C6F4-9E5B0A11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6" y="0"/>
            <a:ext cx="11171584" cy="2852737"/>
          </a:xfrm>
          <a:prstGeom prst="rect">
            <a:avLst/>
          </a:prstGeom>
        </p:spPr>
        <p:txBody>
          <a:bodyPr anchor="b"/>
          <a:lstStyle>
            <a:lvl1pPr>
              <a:defRPr sz="6600" b="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2" name="文字版面配置區 2">
            <a:extLst>
              <a:ext uri="{FF2B5EF4-FFF2-40B4-BE49-F238E27FC236}">
                <a16:creationId xmlns:a16="http://schemas.microsoft.com/office/drawing/2014/main" id="{5689C33B-A196-88A4-DF00-9C927155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5" y="2852737"/>
            <a:ext cx="111715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C711CC-3641-DBEF-2759-2A305DBEB55B}"/>
              </a:ext>
            </a:extLst>
          </p:cNvPr>
          <p:cNvSpPr/>
          <p:nvPr userDrawn="1"/>
        </p:nvSpPr>
        <p:spPr>
          <a:xfrm>
            <a:off x="-27007" y="6605551"/>
            <a:ext cx="12219007" cy="247586"/>
          </a:xfrm>
          <a:prstGeom prst="rect">
            <a:avLst/>
          </a:prstGeom>
          <a:solidFill>
            <a:srgbClr val="1422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29B5A92-3C4B-9408-B57E-A548473BA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57"/>
          <a:stretch/>
        </p:blipFill>
        <p:spPr>
          <a:xfrm>
            <a:off x="-23136" y="5984111"/>
            <a:ext cx="12240000" cy="87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5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(leaf)" userDrawn="1">
  <p:cSld name="Title + 1 column (leaf)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FE4F9AC-9033-06E0-72F3-112FCA82E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字版面配置區 11">
            <a:extLst>
              <a:ext uri="{FF2B5EF4-FFF2-40B4-BE49-F238E27FC236}">
                <a16:creationId xmlns:a16="http://schemas.microsoft.com/office/drawing/2014/main" id="{6E80CD81-E6B4-9AD4-F7DC-ECE6C17DD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6056" y="1278732"/>
            <a:ext cx="3876675" cy="39862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" name="投影片編號版面配置區 2">
            <a:extLst>
              <a:ext uri="{FF2B5EF4-FFF2-40B4-BE49-F238E27FC236}">
                <a16:creationId xmlns:a16="http://schemas.microsoft.com/office/drawing/2014/main" id="{FDE4AACD-7E55-AEC0-6218-2C2ABC563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81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4DA88A1-5C1C-56A0-0415-458B60B52E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1FCB808E-9E29-C99A-6F84-CC836319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BFBFBF"/>
                </a:solidFill>
              </a:defRPr>
            </a:lvl1pPr>
          </a:lstStyle>
          <a:p>
            <a:r>
              <a:rPr lang="es-ES" altLang="zh-TW" dirty="0" err="1"/>
              <a:t>Ina</a:t>
            </a:r>
            <a:r>
              <a:rPr lang="es-ES" altLang="zh-TW" dirty="0"/>
              <a:t> Energy </a:t>
            </a:r>
            <a:r>
              <a:rPr lang="es-ES" altLang="zh-TW" dirty="0" err="1"/>
              <a:t>Confidential</a:t>
            </a:r>
            <a:r>
              <a:rPr lang="es-ES" altLang="zh-TW" dirty="0"/>
              <a:t> &amp; </a:t>
            </a:r>
            <a:r>
              <a:rPr lang="es-ES" altLang="zh-TW" dirty="0" err="1"/>
              <a:t>Proprietary</a:t>
            </a:r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BF7357D-3EBF-2357-6B87-6EBAEE36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05D1D71-4908-6CB1-D62C-7360F843BDE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0551A72-BDC5-FFED-053E-4932C2F1E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2837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7FC509F-033E-8095-6A3A-F8129E34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60030F9-D6CE-C5FC-EA08-86EA0542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FA5856-386B-CE11-63EE-AAFF1DB9C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89B0A73-FCDD-E85C-300A-40C1FEFA5CCC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7EB2DD3-BD09-7B43-0DE9-40C58C9C7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35924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87E9F866-977B-29B7-C28E-BA940CBF859D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46F8AC2-CA54-3FFB-A482-828883E75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FCE8A04-0841-EA54-B3EC-8698DDFC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AF4A27-D783-06D2-9615-E5A7E123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594520C-FE57-D394-4AB3-4C251FFE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EB1BD8-768F-2316-AD3A-780ADEC6F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4FD4CD-96AB-77F8-3DA4-7922825BBB65}"/>
              </a:ext>
            </a:extLst>
          </p:cNvPr>
          <p:cNvSpPr/>
          <p:nvPr userDrawn="1"/>
        </p:nvSpPr>
        <p:spPr>
          <a:xfrm>
            <a:off x="3017520" y="53427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2">
            <a:extLst>
              <a:ext uri="{FF2B5EF4-FFF2-40B4-BE49-F238E27FC236}">
                <a16:creationId xmlns:a16="http://schemas.microsoft.com/office/drawing/2014/main" id="{1AA87C92-C85C-42B3-2948-B48F40FB7A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50350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736A94E-C26A-DE26-C741-969773A7D1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671D38-6068-6AA1-E446-5AA51E33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9298E06-CDD4-6023-F437-79C88FDFA5FE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1C70300-4740-7E39-64C1-35F473EB6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38213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7FC509F-033E-8095-6A3A-F8129E34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60030F9-D6CE-C5FC-EA08-86EA0542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620A73-C28C-9BCC-8709-B970D3205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708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FA5856-386B-CE11-63EE-AAFF1DB9C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397B1-9FC9-BAF7-1216-76364AB09437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2">
            <a:extLst>
              <a:ext uri="{FF2B5EF4-FFF2-40B4-BE49-F238E27FC236}">
                <a16:creationId xmlns:a16="http://schemas.microsoft.com/office/drawing/2014/main" id="{EA1011B3-8E57-F837-E1ED-9294AE327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47492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46F8AC2-CA54-3FFB-A482-828883E75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FCE8A04-0841-EA54-B3EC-8698DDFC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AF4A27-D783-06D2-9615-E5A7E123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2257282-AA84-687C-4774-73108C47C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50981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594520C-FE57-D394-4AB3-4C251FFEF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EB1BD8-768F-2316-AD3A-780ADEC6F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734747C-E3B3-B76E-1EFB-D0108A1A045A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投影片編號版面配置區 2">
            <a:extLst>
              <a:ext uri="{FF2B5EF4-FFF2-40B4-BE49-F238E27FC236}">
                <a16:creationId xmlns:a16="http://schemas.microsoft.com/office/drawing/2014/main" id="{AEA98F3D-A252-D1BE-22E7-0758DB7302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39760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97"/>
          <a:stretch/>
        </p:blipFill>
        <p:spPr>
          <a:xfrm>
            <a:off x="0" y="6748040"/>
            <a:ext cx="12192000" cy="109959"/>
          </a:xfrm>
          <a:prstGeom prst="rect">
            <a:avLst/>
          </a:prstGeom>
        </p:spPr>
      </p:pic>
      <p:sp>
        <p:nvSpPr>
          <p:cNvPr id="2" name="投影片編號版面配置區 2">
            <a:extLst>
              <a:ext uri="{FF2B5EF4-FFF2-40B4-BE49-F238E27FC236}">
                <a16:creationId xmlns:a16="http://schemas.microsoft.com/office/drawing/2014/main" id="{12C9724D-4DAA-0D90-B05D-828EEB2C8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9186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8F8662B-5595-CF46-E7AA-EB7C52BB21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F13C517-4A81-EE43-6776-A0F2C327CCAB}"/>
              </a:ext>
            </a:extLst>
          </p:cNvPr>
          <p:cNvSpPr/>
          <p:nvPr userDrawn="1"/>
        </p:nvSpPr>
        <p:spPr>
          <a:xfrm>
            <a:off x="2865120" y="5190309"/>
            <a:ext cx="992777" cy="7141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2">
            <a:extLst>
              <a:ext uri="{FF2B5EF4-FFF2-40B4-BE49-F238E27FC236}">
                <a16:creationId xmlns:a16="http://schemas.microsoft.com/office/drawing/2014/main" id="{A1C9F528-22D2-A0FC-9B05-427BD5CCF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30034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 preserve="1">
  <p:cSld name="DEFAUL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A1EC65-5362-CFB9-9A44-427FB4993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C76F46B8-4781-6C98-6E43-6D66EBBBB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6C6F8103-2D43-7327-9AC2-A31F1E380461}"/>
              </a:ext>
            </a:extLst>
          </p:cNvPr>
          <p:cNvSpPr/>
          <p:nvPr userDrawn="1"/>
        </p:nvSpPr>
        <p:spPr>
          <a:xfrm>
            <a:off x="381000" y="0"/>
            <a:ext cx="10774680" cy="5699760"/>
          </a:xfrm>
          <a:prstGeom prst="roundRect">
            <a:avLst>
              <a:gd name="adj" fmla="val 0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ED5F6FA-231A-5040-222A-460B08E64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r="26000" b="19111"/>
          <a:stretch/>
        </p:blipFill>
        <p:spPr>
          <a:xfrm>
            <a:off x="7526884" y="0"/>
            <a:ext cx="4421275" cy="4191000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AE0C5C0F-E75A-2AAE-7DEC-0869454D0462}"/>
              </a:ext>
            </a:extLst>
          </p:cNvPr>
          <p:cNvSpPr/>
          <p:nvPr userDrawn="1"/>
        </p:nvSpPr>
        <p:spPr>
          <a:xfrm>
            <a:off x="7557364" y="-298167"/>
            <a:ext cx="4360314" cy="4360314"/>
          </a:xfrm>
          <a:prstGeom prst="ellipse">
            <a:avLst/>
          </a:prstGeom>
          <a:solidFill>
            <a:schemeClr val="tx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65395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1_DEFAUL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A1EC65-5362-CFB9-9A44-427FB4993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616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solidFill>
          <a:srgbClr val="103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8BFD496-148C-6723-F39A-8AABFDFA5B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3" b="2463"/>
          <a:stretch/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63DBB2D-39B0-8BFA-C903-4E0F1828D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4" name="投影片編號版面配置區 2">
            <a:extLst>
              <a:ext uri="{FF2B5EF4-FFF2-40B4-BE49-F238E27FC236}">
                <a16:creationId xmlns:a16="http://schemas.microsoft.com/office/drawing/2014/main" id="{BD212A87-0124-F2D4-A8C1-EFE6A4D57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889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2078596-9095-4DCC-5BFC-3E64ABC7D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8000" y="6356350"/>
            <a:ext cx="10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4" name="頁尾版面配置區 1">
            <a:extLst>
              <a:ext uri="{FF2B5EF4-FFF2-40B4-BE49-F238E27FC236}">
                <a16:creationId xmlns:a16="http://schemas.microsoft.com/office/drawing/2014/main" id="{BF8837FA-42D5-438E-F799-3EEA24FF8F6F}"/>
              </a:ext>
            </a:extLst>
          </p:cNvPr>
          <p:cNvSpPr txBox="1">
            <a:spLocks/>
          </p:cNvSpPr>
          <p:nvPr userDrawn="1"/>
        </p:nvSpPr>
        <p:spPr>
          <a:xfrm>
            <a:off x="2986087" y="6492875"/>
            <a:ext cx="6219825" cy="228600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solidFill>
                  <a:srgbClr val="C00000"/>
                </a:solidFill>
                <a:latin typeface="Noto Sans" panose="020B0502040504020204" pitchFamily="34" charset="0"/>
              </a:rPr>
              <a:t>Confidential &amp; Proprietary – Ina Energy</a:t>
            </a:r>
            <a:endParaRPr lang="en-US" altLang="zh-TW" dirty="0">
              <a:solidFill>
                <a:prstClr val="black">
                  <a:lumMod val="50000"/>
                  <a:lumOff val="50000"/>
                </a:prstClr>
              </a:solidFill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497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781" r:id="rId8"/>
    <p:sldLayoutId id="2147483948" r:id="rId9"/>
    <p:sldLayoutId id="2147483970" r:id="rId10"/>
    <p:sldLayoutId id="214748403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15219C2-B72F-91BD-D10F-81E0545FD7C7}"/>
              </a:ext>
            </a:extLst>
          </p:cNvPr>
          <p:cNvSpPr txBox="1">
            <a:spLocks/>
          </p:cNvSpPr>
          <p:nvPr userDrawn="1"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‹#›</a:t>
            </a:fld>
            <a:endParaRPr lang="zh-TW" altLang="en-US" dirty="0">
              <a:latin typeface="Noto Sans TC"/>
              <a:ea typeface="Noto Sans TC"/>
            </a:endParaRPr>
          </a:p>
        </p:txBody>
      </p:sp>
      <p:sp>
        <p:nvSpPr>
          <p:cNvPr id="5" name="頁尾版面配置區 1">
            <a:extLst>
              <a:ext uri="{FF2B5EF4-FFF2-40B4-BE49-F238E27FC236}">
                <a16:creationId xmlns:a16="http://schemas.microsoft.com/office/drawing/2014/main" id="{0C9D0CD3-98E2-8080-7772-DB3F17ABA5AF}"/>
              </a:ext>
            </a:extLst>
          </p:cNvPr>
          <p:cNvSpPr txBox="1">
            <a:spLocks/>
          </p:cNvSpPr>
          <p:nvPr userDrawn="1"/>
        </p:nvSpPr>
        <p:spPr>
          <a:xfrm>
            <a:off x="2986087" y="6492875"/>
            <a:ext cx="6219825" cy="228600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dirty="0">
              <a:solidFill>
                <a:prstClr val="black">
                  <a:lumMod val="50000"/>
                  <a:lumOff val="50000"/>
                </a:prstClr>
              </a:solidFill>
              <a:latin typeface="Noto Sans" panose="020B0502040504020204" pitchFamily="34" charset="0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EE70D26-A037-DA29-43F4-024BC6AD9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999" y="6492875"/>
            <a:ext cx="54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>
                <a:solidFill>
                  <a:srgbClr val="C00000"/>
                </a:solidFill>
                <a:latin typeface="Noto Sans" panose="020B0502040504020204" pitchFamily="34" charset="0"/>
              </a:rPr>
              <a:t>Confidential &amp; Proprietary – Ina Energy</a:t>
            </a:r>
            <a:endParaRPr lang="en-US" altLang="zh-TW" dirty="0">
              <a:solidFill>
                <a:prstClr val="black">
                  <a:lumMod val="50000"/>
                  <a:lumOff val="50000"/>
                </a:prstClr>
              </a:solidFill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0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402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2078596-9095-4DCC-5BFC-3E64ABC7D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092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17" r:id="rId14"/>
    <p:sldLayoutId id="2147484018" r:id="rId15"/>
    <p:sldLayoutId id="2147484019" r:id="rId16"/>
    <p:sldLayoutId id="214748402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2078596-9095-4DCC-5BFC-3E64ABC7D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136" y="6356350"/>
            <a:ext cx="8168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BFBFBF"/>
                </a:solidFill>
              </a:defRPr>
            </a:lvl1pPr>
          </a:lstStyle>
          <a:p>
            <a:fld id="{9A89B151-67FD-4077-8209-D3FC45B985A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866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.pn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microsoft.com/office/2007/relationships/hdphoto" Target="../media/hdphoto2.wdp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5.png"/><Relationship Id="rId7" Type="http://schemas.microsoft.com/office/2007/relationships/hdphoto" Target="../media/hdphoto6.wdp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45.png"/><Relationship Id="rId4" Type="http://schemas.openxmlformats.org/officeDocument/2006/relationships/image" Target="../media/image26.png"/><Relationship Id="rId9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F1EBEC-290A-1607-D1B4-247066AFC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000" dirty="0"/>
              <a:t>寶興能源股份有限公司</a:t>
            </a:r>
            <a:endParaRPr lang="zh-TW" sz="2000" noProof="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863D5D6-C551-7B97-ED6D-713C685D4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3600" b="1" dirty="0">
                <a:solidFill>
                  <a:schemeClr val="tx1"/>
                </a:solidFill>
                <a:ea typeface="Noto Sans TC" panose="020B0200000000000000" pitchFamily="34" charset="-120"/>
              </a:rPr>
              <a:t>寶興金榮太陽光電發電系統工程</a:t>
            </a:r>
            <a:endParaRPr lang="en-US" altLang="zh-TW" sz="3600" b="1" dirty="0">
              <a:solidFill>
                <a:schemeClr val="tx1"/>
              </a:solidFill>
              <a:ea typeface="Noto Sans TC" panose="020B0200000000000000" pitchFamily="34" charset="-120"/>
            </a:endParaRPr>
          </a:p>
          <a:p>
            <a:r>
              <a:rPr lang="zh-TW" altLang="en-US" sz="3600" b="1" dirty="0">
                <a:solidFill>
                  <a:schemeClr val="tx1"/>
                </a:solidFill>
                <a:ea typeface="Noto Sans TC" panose="020B0200000000000000" pitchFamily="34" charset="-120"/>
              </a:rPr>
              <a:t>第八期籌設前地方說明會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33AC9EF-B10E-FF00-743B-56759889A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5" y="140441"/>
            <a:ext cx="2308260" cy="230826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6218782-9426-5CE6-FE21-43B4AE853DF0}"/>
              </a:ext>
            </a:extLst>
          </p:cNvPr>
          <p:cNvSpPr txBox="1"/>
          <p:nvPr/>
        </p:nvSpPr>
        <p:spPr>
          <a:xfrm>
            <a:off x="0" y="5700343"/>
            <a:ext cx="61120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TW" sz="1400" dirty="0">
              <a:solidFill>
                <a:srgbClr val="FFFFFF"/>
              </a:solidFill>
            </a:endParaRPr>
          </a:p>
          <a:p>
            <a:r>
              <a:rPr lang="zh-TW" altLang="en-US" sz="1400" dirty="0">
                <a:solidFill>
                  <a:srgbClr val="FFFFFF"/>
                </a:solidFill>
              </a:rPr>
              <a:t>會議地點：</a:t>
            </a:r>
            <a:endParaRPr lang="en-US" altLang="zh-TW" sz="1400" dirty="0">
              <a:solidFill>
                <a:srgbClr val="FFFFFF"/>
              </a:solidFill>
            </a:endParaRPr>
          </a:p>
          <a:p>
            <a:r>
              <a:rPr lang="zh-TW" altLang="en-US" sz="1400" dirty="0">
                <a:solidFill>
                  <a:srgbClr val="FFFFFF"/>
                </a:solidFill>
              </a:rPr>
              <a:t>北勢寮慈天宮</a:t>
            </a:r>
            <a:r>
              <a:rPr lang="en-US" altLang="zh-TW" sz="1400" dirty="0">
                <a:solidFill>
                  <a:srgbClr val="FFFFFF"/>
                </a:solidFill>
              </a:rPr>
              <a:t>(</a:t>
            </a:r>
            <a:r>
              <a:rPr lang="zh-TW" altLang="en-US" sz="1400" dirty="0">
                <a:solidFill>
                  <a:srgbClr val="FFFFFF"/>
                </a:solidFill>
              </a:rPr>
              <a:t>屏東縣枋寮鄉金榮路</a:t>
            </a:r>
            <a:r>
              <a:rPr lang="en-US" altLang="zh-TW" sz="1400" dirty="0">
                <a:solidFill>
                  <a:srgbClr val="FFFFFF"/>
                </a:solidFill>
              </a:rPr>
              <a:t>101</a:t>
            </a:r>
            <a:r>
              <a:rPr lang="zh-TW" altLang="en-US" sz="1400" dirty="0">
                <a:solidFill>
                  <a:srgbClr val="FFFFFF"/>
                </a:solidFill>
              </a:rPr>
              <a:t>號</a:t>
            </a:r>
            <a:r>
              <a:rPr lang="en-US" altLang="zh-TW" sz="1400" dirty="0">
                <a:solidFill>
                  <a:srgbClr val="FFFFFF"/>
                </a:solidFill>
              </a:rPr>
              <a:t>)</a:t>
            </a:r>
          </a:p>
          <a:p>
            <a:r>
              <a:rPr lang="zh-TW" altLang="en-US" sz="1400" dirty="0">
                <a:solidFill>
                  <a:srgbClr val="FFFFFF"/>
                </a:solidFill>
              </a:rPr>
              <a:t>會議日期：</a:t>
            </a:r>
            <a:endParaRPr lang="en-US" altLang="zh-TW" sz="1400" dirty="0">
              <a:solidFill>
                <a:srgbClr val="FFFFFF"/>
              </a:solidFill>
            </a:endParaRPr>
          </a:p>
          <a:p>
            <a:r>
              <a:rPr lang="en-US" altLang="zh-TW" sz="1400" dirty="0">
                <a:solidFill>
                  <a:srgbClr val="FFFFFF"/>
                </a:solidFill>
              </a:rPr>
              <a:t>2026</a:t>
            </a:r>
            <a:r>
              <a:rPr lang="zh-TW" altLang="en-US" sz="1400" dirty="0">
                <a:solidFill>
                  <a:srgbClr val="FFFFFF"/>
                </a:solidFill>
              </a:rPr>
              <a:t>年</a:t>
            </a:r>
            <a:r>
              <a:rPr lang="en-US" altLang="zh-TW" sz="1400" dirty="0">
                <a:solidFill>
                  <a:srgbClr val="FFFFFF"/>
                </a:solidFill>
              </a:rPr>
              <a:t>10</a:t>
            </a:r>
            <a:r>
              <a:rPr lang="zh-TW" altLang="en-US" sz="1400" dirty="0">
                <a:solidFill>
                  <a:srgbClr val="FFFFFF"/>
                </a:solidFill>
              </a:rPr>
              <a:t>月</a:t>
            </a:r>
            <a:r>
              <a:rPr lang="en-US" altLang="zh-TW" sz="1400" dirty="0">
                <a:solidFill>
                  <a:srgbClr val="FFFFFF"/>
                </a:solidFill>
              </a:rPr>
              <a:t>30</a:t>
            </a:r>
            <a:r>
              <a:rPr lang="zh-TW" altLang="en-US" sz="1400" dirty="0">
                <a:solidFill>
                  <a:srgbClr val="FFFFFF"/>
                </a:solidFill>
              </a:rPr>
              <a:t>日</a:t>
            </a:r>
            <a:r>
              <a:rPr lang="en-US" altLang="zh-TW" sz="1400" dirty="0">
                <a:solidFill>
                  <a:srgbClr val="FFFFFF"/>
                </a:solidFill>
              </a:rPr>
              <a:t>(</a:t>
            </a:r>
            <a:r>
              <a:rPr lang="zh-TW" altLang="en-US" sz="1400" dirty="0">
                <a:solidFill>
                  <a:srgbClr val="FFFFFF"/>
                </a:solidFill>
              </a:rPr>
              <a:t>星期五</a:t>
            </a:r>
            <a:r>
              <a:rPr lang="en-US" altLang="zh-TW" sz="1400" dirty="0">
                <a:solidFill>
                  <a:srgbClr val="FFFFFF"/>
                </a:solidFill>
              </a:rPr>
              <a:t>)</a:t>
            </a:r>
            <a:r>
              <a:rPr lang="zh-TW" altLang="en-US" sz="1400" dirty="0">
                <a:solidFill>
                  <a:srgbClr val="FFFFFF"/>
                </a:solidFill>
              </a:rPr>
              <a:t>上午</a:t>
            </a:r>
            <a:r>
              <a:rPr lang="en-US" altLang="zh-TW" sz="1400" dirty="0">
                <a:solidFill>
                  <a:srgbClr val="FFFFFF"/>
                </a:solidFill>
              </a:rPr>
              <a:t>10</a:t>
            </a:r>
            <a:r>
              <a:rPr lang="zh-TW" altLang="en-US" sz="1400" dirty="0">
                <a:solidFill>
                  <a:srgbClr val="FFFFFF"/>
                </a:solidFill>
              </a:rPr>
              <a:t>時</a:t>
            </a:r>
            <a:r>
              <a:rPr lang="en-US" altLang="zh-TW" sz="1400" dirty="0">
                <a:solidFill>
                  <a:srgbClr val="FFFFFF"/>
                </a:solidFill>
              </a:rPr>
              <a:t>30</a:t>
            </a:r>
            <a:r>
              <a:rPr lang="zh-TW" altLang="en-US" sz="1400" dirty="0">
                <a:solidFill>
                  <a:srgbClr val="FFFFFF"/>
                </a:solidFill>
              </a:rPr>
              <a:t>分整</a:t>
            </a:r>
          </a:p>
        </p:txBody>
      </p:sp>
    </p:spTree>
    <p:extLst>
      <p:ext uri="{BB962C8B-B14F-4D97-AF65-F5344CB8AC3E}">
        <p14:creationId xmlns:p14="http://schemas.microsoft.com/office/powerpoint/2010/main" val="2513024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4721C-DB46-CAC9-B5AC-82E6C10CF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7">
            <a:extLst>
              <a:ext uri="{FF2B5EF4-FFF2-40B4-BE49-F238E27FC236}">
                <a16:creationId xmlns:a16="http://schemas.microsoft.com/office/drawing/2014/main" id="{F3835A84-51F3-FFF1-0C5E-86AAC12C66CB}"/>
              </a:ext>
            </a:extLst>
          </p:cNvPr>
          <p:cNvGrpSpPr/>
          <p:nvPr/>
        </p:nvGrpSpPr>
        <p:grpSpPr>
          <a:xfrm>
            <a:off x="11199408" y="1791908"/>
            <a:ext cx="1985185" cy="1719180"/>
            <a:chOff x="0" y="0"/>
            <a:chExt cx="3619627" cy="3134614"/>
          </a:xfrm>
        </p:grpSpPr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441BD00E-8663-6CF6-C8A1-3017CBB7BD8C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20386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7" name="Group 19">
            <a:extLst>
              <a:ext uri="{FF2B5EF4-FFF2-40B4-BE49-F238E27FC236}">
                <a16:creationId xmlns:a16="http://schemas.microsoft.com/office/drawing/2014/main" id="{27CF8972-820A-2D1A-A967-F9BEEDF677C2}"/>
              </a:ext>
            </a:extLst>
          </p:cNvPr>
          <p:cNvGrpSpPr/>
          <p:nvPr/>
        </p:nvGrpSpPr>
        <p:grpSpPr>
          <a:xfrm>
            <a:off x="9106727" y="-90188"/>
            <a:ext cx="2801010" cy="2425687"/>
            <a:chOff x="0" y="0"/>
            <a:chExt cx="3619627" cy="3134614"/>
          </a:xfrm>
        </p:grpSpPr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2880A481-EE9A-8F83-FA58-3A523F878B08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9" name="Group 21">
            <a:extLst>
              <a:ext uri="{FF2B5EF4-FFF2-40B4-BE49-F238E27FC236}">
                <a16:creationId xmlns:a16="http://schemas.microsoft.com/office/drawing/2014/main" id="{6473A218-B7CC-F467-60ED-2A007B70392D}"/>
              </a:ext>
            </a:extLst>
          </p:cNvPr>
          <p:cNvGrpSpPr/>
          <p:nvPr/>
        </p:nvGrpSpPr>
        <p:grpSpPr>
          <a:xfrm>
            <a:off x="8829293" y="-637435"/>
            <a:ext cx="1654260" cy="1432597"/>
            <a:chOff x="0" y="0"/>
            <a:chExt cx="3619627" cy="3134614"/>
          </a:xfrm>
        </p:grpSpPr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51F3AB50-108B-FFF3-C925-BFB483CBAE87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13C1701A-5B33-0004-3D10-709E84C8BB8E}"/>
              </a:ext>
            </a:extLst>
          </p:cNvPr>
          <p:cNvGrpSpPr/>
          <p:nvPr/>
        </p:nvGrpSpPr>
        <p:grpSpPr>
          <a:xfrm>
            <a:off x="838200" y="1683913"/>
            <a:ext cx="8109857" cy="4157050"/>
            <a:chOff x="838200" y="1683913"/>
            <a:chExt cx="8109857" cy="4157050"/>
          </a:xfrm>
        </p:grpSpPr>
        <p:sp>
          <p:nvSpPr>
            <p:cNvPr id="11" name="矩形: 圓角 10">
              <a:extLst>
                <a:ext uri="{FF2B5EF4-FFF2-40B4-BE49-F238E27FC236}">
                  <a16:creationId xmlns:a16="http://schemas.microsoft.com/office/drawing/2014/main" id="{723C1120-4496-6794-D946-6356DCFA9D17}"/>
                </a:ext>
              </a:extLst>
            </p:cNvPr>
            <p:cNvSpPr/>
            <p:nvPr/>
          </p:nvSpPr>
          <p:spPr>
            <a:xfrm>
              <a:off x="838200" y="1683913"/>
              <a:ext cx="8109857" cy="4157050"/>
            </a:xfrm>
            <a:prstGeom prst="roundRect">
              <a:avLst>
                <a:gd name="adj" fmla="val 9821"/>
              </a:avLst>
            </a:prstGeom>
            <a:noFill/>
            <a:ln w="19050">
              <a:solidFill>
                <a:srgbClr val="EF82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+mn-ea"/>
              </a:endParaRPr>
            </a:p>
          </p:txBody>
        </p:sp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4A8B2C96-E239-5EB0-8CD6-E06F7454F30C}"/>
                </a:ext>
              </a:extLst>
            </p:cNvPr>
            <p:cNvSpPr txBox="1"/>
            <p:nvPr/>
          </p:nvSpPr>
          <p:spPr>
            <a:xfrm>
              <a:off x="1138919" y="1904281"/>
              <a:ext cx="7566542" cy="3731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2000" dirty="0"/>
                <a:t>本簡報係寶晶能源股份有限公司（以下簡稱「本公司」）及其子公司基於現有內外部資訊所編製，僅供參考之用。所載內容未必具備即時性、正確性、完整性或可靠性，亦不構成本公司對未來營運之承諾與保證。</a:t>
              </a:r>
            </a:p>
            <a:p>
              <a:pPr>
                <a:lnSpc>
                  <a:spcPct val="150000"/>
                </a:lnSpc>
              </a:pPr>
              <a:endParaRPr lang="zh-TW" altLang="en-US" sz="2000" dirty="0"/>
            </a:p>
            <a:p>
              <a:pPr>
                <a:lnSpc>
                  <a:spcPct val="150000"/>
                </a:lnSpc>
              </a:pPr>
              <a:r>
                <a:rPr lang="zh-TW" altLang="en-US" sz="2000" dirty="0"/>
                <a:t>本簡報提及計畫與展望僅反映本公司截至目前為止對未來的看法。若有任何引用或延伸使用，請審慎評估與判斷；日後如有變更或調整，公司無義務因實際發生事件主動更新或修訂該等預測性資訊。</a:t>
              </a:r>
            </a:p>
          </p:txBody>
        </p:sp>
      </p:grpSp>
      <p:sp>
        <p:nvSpPr>
          <p:cNvPr id="2" name="標題 5">
            <a:extLst>
              <a:ext uri="{FF2B5EF4-FFF2-40B4-BE49-F238E27FC236}">
                <a16:creationId xmlns:a16="http://schemas.microsoft.com/office/drawing/2014/main" id="{7C5FE02A-86F2-4FC4-6094-1664671AD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sz="36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免責聲明</a:t>
            </a:r>
            <a:endParaRPr lang="en-US" sz="36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3" name="投影片編號版面配置區 1">
            <a:extLst>
              <a:ext uri="{FF2B5EF4-FFF2-40B4-BE49-F238E27FC236}">
                <a16:creationId xmlns:a16="http://schemas.microsoft.com/office/drawing/2014/main" id="{4AE33E32-F025-D5AF-72D9-3455CBA5CDB0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</a:t>
            </a:fld>
            <a:endParaRPr lang="zh-TW" altLang="en-US" dirty="0">
              <a:latin typeface="Noto Sans TC"/>
              <a:ea typeface="Noto Sans TC"/>
            </a:endParaRPr>
          </a:p>
        </p:txBody>
      </p:sp>
      <p:sp>
        <p:nvSpPr>
          <p:cNvPr id="14" name="頁尾版面配置區 5">
            <a:extLst>
              <a:ext uri="{FF2B5EF4-FFF2-40B4-BE49-F238E27FC236}">
                <a16:creationId xmlns:a16="http://schemas.microsoft.com/office/drawing/2014/main" id="{F3976DFF-FD4B-33A0-BEC5-B908D71C80FC}"/>
              </a:ext>
            </a:extLst>
          </p:cNvPr>
          <p:cNvSpPr txBox="1">
            <a:spLocks/>
          </p:cNvSpPr>
          <p:nvPr/>
        </p:nvSpPr>
        <p:spPr>
          <a:xfrm>
            <a:off x="3359999" y="6492875"/>
            <a:ext cx="54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050" dirty="0">
                <a:solidFill>
                  <a:schemeClr val="bg2"/>
                </a:solidFill>
                <a:latin typeface="+mn-ea"/>
              </a:rPr>
              <a:t>Confidential &amp; Proprietary – Ina Energy</a:t>
            </a:r>
          </a:p>
        </p:txBody>
      </p:sp>
    </p:spTree>
    <p:extLst>
      <p:ext uri="{BB962C8B-B14F-4D97-AF65-F5344CB8AC3E}">
        <p14:creationId xmlns:p14="http://schemas.microsoft.com/office/powerpoint/2010/main" val="65964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916C-DAD4-7E58-5AE3-4AC2C6E57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>
            <a:extLst>
              <a:ext uri="{FF2B5EF4-FFF2-40B4-BE49-F238E27FC236}">
                <a16:creationId xmlns:a16="http://schemas.microsoft.com/office/drawing/2014/main" id="{66ECDA2A-D824-7E30-9D2D-6E383530A52E}"/>
              </a:ext>
            </a:extLst>
          </p:cNvPr>
          <p:cNvSpPr txBox="1"/>
          <p:nvPr/>
        </p:nvSpPr>
        <p:spPr>
          <a:xfrm>
            <a:off x="637147" y="2910923"/>
            <a:ext cx="2580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目錄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7A09500-FD17-9CDC-40ED-1D1077700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2" name="橢圓 1">
            <a:extLst>
              <a:ext uri="{FF2B5EF4-FFF2-40B4-BE49-F238E27FC236}">
                <a16:creationId xmlns:a16="http://schemas.microsoft.com/office/drawing/2014/main" id="{5962DD7A-8432-48E9-45A2-A9DE66CE66CF}"/>
              </a:ext>
            </a:extLst>
          </p:cNvPr>
          <p:cNvSpPr/>
          <p:nvPr/>
        </p:nvSpPr>
        <p:spPr>
          <a:xfrm>
            <a:off x="7663034" y="2343162"/>
            <a:ext cx="798082" cy="788694"/>
          </a:xfrm>
          <a:prstGeom prst="ellipse">
            <a:avLst/>
          </a:prstGeom>
          <a:solidFill>
            <a:srgbClr val="FCB8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02</a:t>
            </a:r>
            <a:endParaRPr kumimoji="0" lang="zh-TW" altLang="en-US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79C7BCBA-42CA-9082-1EDE-E11BF21B9878}"/>
              </a:ext>
            </a:extLst>
          </p:cNvPr>
          <p:cNvSpPr/>
          <p:nvPr/>
        </p:nvSpPr>
        <p:spPr>
          <a:xfrm>
            <a:off x="7094992" y="860638"/>
            <a:ext cx="798082" cy="78869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01</a:t>
            </a:r>
            <a:endParaRPr kumimoji="0" lang="zh-TW" altLang="en-US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199E772C-A14A-C57F-09B0-D2A42022CFC0}"/>
              </a:ext>
            </a:extLst>
          </p:cNvPr>
          <p:cNvSpPr/>
          <p:nvPr/>
        </p:nvSpPr>
        <p:spPr>
          <a:xfrm>
            <a:off x="7663034" y="3825686"/>
            <a:ext cx="798082" cy="78869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03</a:t>
            </a:r>
            <a:endParaRPr kumimoji="0" lang="zh-TW" altLang="en-US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D82ABF6-25CB-437A-B2DD-370D4887B4AF}"/>
              </a:ext>
            </a:extLst>
          </p:cNvPr>
          <p:cNvSpPr txBox="1"/>
          <p:nvPr/>
        </p:nvSpPr>
        <p:spPr>
          <a:xfrm>
            <a:off x="7893074" y="969575"/>
            <a:ext cx="25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公司簡介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3B483759-D1A7-47E8-B6F4-2133507305C2}"/>
              </a:ext>
            </a:extLst>
          </p:cNvPr>
          <p:cNvSpPr txBox="1"/>
          <p:nvPr/>
        </p:nvSpPr>
        <p:spPr>
          <a:xfrm>
            <a:off x="8461116" y="2506676"/>
            <a:ext cx="25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專案概要</a:t>
            </a:r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EB42C6CB-2C77-B12C-78B8-4E214D993559}"/>
              </a:ext>
            </a:extLst>
          </p:cNvPr>
          <p:cNvSpPr/>
          <p:nvPr/>
        </p:nvSpPr>
        <p:spPr>
          <a:xfrm>
            <a:off x="7094992" y="5220518"/>
            <a:ext cx="798082" cy="788694"/>
          </a:xfrm>
          <a:prstGeom prst="ellipse">
            <a:avLst/>
          </a:prstGeom>
          <a:solidFill>
            <a:srgbClr val="F862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04</a:t>
            </a:r>
            <a:endParaRPr kumimoji="0" lang="zh-TW" altLang="en-US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E2C33D59-D261-376B-2E85-CB81F680E056}"/>
              </a:ext>
            </a:extLst>
          </p:cNvPr>
          <p:cNvSpPr txBox="1"/>
          <p:nvPr/>
        </p:nvSpPr>
        <p:spPr>
          <a:xfrm>
            <a:off x="7893074" y="5392896"/>
            <a:ext cx="25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Q&amp;A</a:t>
            </a:r>
            <a:endParaRPr lang="zh-TW" altLang="en-US" sz="24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FFD6850-C1C4-F506-76C3-59FC3233BCC3}"/>
              </a:ext>
            </a:extLst>
          </p:cNvPr>
          <p:cNvSpPr txBox="1"/>
          <p:nvPr/>
        </p:nvSpPr>
        <p:spPr>
          <a:xfrm>
            <a:off x="8461116" y="4043777"/>
            <a:ext cx="258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施工規劃</a:t>
            </a:r>
          </a:p>
        </p:txBody>
      </p:sp>
    </p:spTree>
    <p:extLst>
      <p:ext uri="{BB962C8B-B14F-4D97-AF65-F5344CB8AC3E}">
        <p14:creationId xmlns:p14="http://schemas.microsoft.com/office/powerpoint/2010/main" val="271178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4">
            <a:extLst>
              <a:ext uri="{FF2B5EF4-FFF2-40B4-BE49-F238E27FC236}">
                <a16:creationId xmlns:a16="http://schemas.microsoft.com/office/drawing/2014/main" id="{9D35BC30-64D4-3784-9D02-18AD6D256FFD}"/>
              </a:ext>
            </a:extLst>
          </p:cNvPr>
          <p:cNvSpPr txBox="1">
            <a:spLocks/>
          </p:cNvSpPr>
          <p:nvPr/>
        </p:nvSpPr>
        <p:spPr>
          <a:xfrm>
            <a:off x="371313" y="2910948"/>
            <a:ext cx="5085270" cy="10361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7200" b="1" dirty="0"/>
              <a:t>公司簡介</a:t>
            </a:r>
            <a:endParaRPr lang="en-US" altLang="zh-TW" sz="7200" b="1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E396039-085E-433B-4522-105EDE965B6A}"/>
              </a:ext>
            </a:extLst>
          </p:cNvPr>
          <p:cNvSpPr txBox="1">
            <a:spLocks/>
          </p:cNvSpPr>
          <p:nvPr/>
        </p:nvSpPr>
        <p:spPr>
          <a:xfrm>
            <a:off x="11550316" y="635187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4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1331871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605977" y="761063"/>
            <a:ext cx="5943931" cy="5147176"/>
            <a:chOff x="-1089820" y="-641614"/>
            <a:chExt cx="5016299" cy="4343889"/>
          </a:xfrm>
        </p:grpSpPr>
        <p:sp>
          <p:nvSpPr>
            <p:cNvPr id="7" name="Freeform 7"/>
            <p:cNvSpPr/>
            <p:nvPr/>
          </p:nvSpPr>
          <p:spPr>
            <a:xfrm>
              <a:off x="-1089820" y="-641614"/>
              <a:ext cx="5016299" cy="4343889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3"/>
              <a:stretch>
                <a:fillRect l="-15068" r="-15068"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67451" y="2132172"/>
            <a:ext cx="5793344" cy="3177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4245" marR="0" lvl="1" indent="-187122" algn="l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股票代號：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6987*</a:t>
            </a:r>
          </a:p>
          <a:p>
            <a:pPr marL="374245" lvl="1" indent="-187122" defTabSz="609630">
              <a:lnSpc>
                <a:spcPct val="150000"/>
              </a:lnSpc>
              <a:buFont typeface="Arial"/>
              <a:buChar char="•"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成立日期</a:t>
            </a:r>
            <a:r>
              <a:rPr lang="zh-TW" altLang="en-US" sz="2000" dirty="0">
                <a:solidFill>
                  <a:srgbClr val="0A224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：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2018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年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7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月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10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日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
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資本額</a:t>
            </a:r>
            <a:r>
              <a:rPr lang="zh-TW" altLang="en-US" sz="2000" dirty="0">
                <a:solidFill>
                  <a:srgbClr val="0A224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：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約新台幣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37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億元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  <a:p>
            <a:pPr marL="374245" lvl="1" indent="-187122" defTabSz="609630">
              <a:lnSpc>
                <a:spcPct val="150000"/>
              </a:lnSpc>
              <a:buFont typeface="Arial"/>
              <a:buChar char="•"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員工人數</a:t>
            </a:r>
            <a:r>
              <a:rPr lang="zh-TW" altLang="en-US" sz="2000" dirty="0">
                <a:solidFill>
                  <a:srgbClr val="0A224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：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110+</a:t>
            </a:r>
            <a:b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highlight>
                  <a:srgbClr val="FFFF00"/>
                </a:highlight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</a:b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包含台北總部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59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人、屏東分公司</a:t>
            </a:r>
            <a:r>
              <a:rPr lang="en-US" altLang="zh-TW" sz="2000" dirty="0">
                <a:solidFill>
                  <a:srgbClr val="0A224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55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人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  <a:p>
            <a:pPr marL="374245" lvl="1" indent="-187122" defTabSz="609630">
              <a:lnSpc>
                <a:spcPct val="150000"/>
              </a:lnSpc>
              <a:buFont typeface="Arial"/>
              <a:buChar char="•"/>
              <a:defRPr/>
            </a:pPr>
            <a:r>
              <a:rPr lang="zh-TW" altLang="en-US" sz="2000" dirty="0">
                <a:solidFill>
                  <a:srgbClr val="0A224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海外子公司：澳洲昆士蘭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  <a:p>
            <a:pPr marL="374245" lvl="1" indent="-187122" defTabSz="609630">
              <a:lnSpc>
                <a:spcPct val="150000"/>
              </a:lnSpc>
              <a:buFont typeface="Arial"/>
              <a:buChar char="•"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總部地址</a:t>
            </a:r>
            <a:r>
              <a:rPr lang="zh-TW" altLang="en-US" sz="2000" dirty="0">
                <a:solidFill>
                  <a:srgbClr val="0A224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：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台北市內湖區行善路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463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號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8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樓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720A6F7-7007-8292-64A6-AC3838BE57DF}"/>
              </a:ext>
            </a:extLst>
          </p:cNvPr>
          <p:cNvSpPr txBox="1"/>
          <p:nvPr/>
        </p:nvSpPr>
        <p:spPr>
          <a:xfrm>
            <a:off x="642092" y="1172847"/>
            <a:ext cx="496301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ts val="4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  <a:ea typeface="Noto Sans TC"/>
              </a:rPr>
              <a:t>寶晶能源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ea typeface="Noto Sans TC"/>
              <a:cs typeface="+mn-cs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CE4F89AD-FECB-1CCF-8CA6-C6C255B07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2B22757B-D4AA-D136-7B4A-014593F56983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5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橢圓 6">
            <a:extLst>
              <a:ext uri="{FF2B5EF4-FFF2-40B4-BE49-F238E27FC236}">
                <a16:creationId xmlns:a16="http://schemas.microsoft.com/office/drawing/2014/main" id="{9BCA342F-80E2-5A8A-445D-6B398BF80491}"/>
              </a:ext>
            </a:extLst>
          </p:cNvPr>
          <p:cNvSpPr/>
          <p:nvPr/>
        </p:nvSpPr>
        <p:spPr>
          <a:xfrm>
            <a:off x="1474017" y="1901913"/>
            <a:ext cx="3212101" cy="3167073"/>
          </a:xfrm>
          <a:prstGeom prst="ellipse">
            <a:avLst/>
          </a:prstGeom>
          <a:noFill/>
          <a:ln w="28575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46915D2B-F408-2034-893A-DDC858009BE6}"/>
              </a:ext>
            </a:extLst>
          </p:cNvPr>
          <p:cNvGrpSpPr/>
          <p:nvPr/>
        </p:nvGrpSpPr>
        <p:grpSpPr>
          <a:xfrm>
            <a:off x="1250279" y="2757936"/>
            <a:ext cx="3655533" cy="1593474"/>
            <a:chOff x="3558461" y="1909203"/>
            <a:chExt cx="5149504" cy="1593474"/>
          </a:xfrm>
        </p:grpSpPr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CCD9BD6B-125F-DB31-CDB5-0F8B9A9C8EC5}"/>
                </a:ext>
              </a:extLst>
            </p:cNvPr>
            <p:cNvSpPr txBox="1"/>
            <p:nvPr/>
          </p:nvSpPr>
          <p:spPr>
            <a:xfrm>
              <a:off x="3558461" y="1909203"/>
              <a:ext cx="514950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ea"/>
                  <a:sym typeface="Arial" panose="020B0604020202020204" pitchFamily="34" charset="0"/>
                </a:rPr>
                <a:t>創能</a:t>
              </a:r>
              <a:endPara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線接點 9">
              <a:extLst>
                <a:ext uri="{FF2B5EF4-FFF2-40B4-BE49-F238E27FC236}">
                  <a16:creationId xmlns:a16="http://schemas.microsoft.com/office/drawing/2014/main" id="{9507CB83-C30A-B238-6E64-33AC8B5F3B36}"/>
                </a:ext>
              </a:extLst>
            </p:cNvPr>
            <p:cNvCxnSpPr>
              <a:cxnSpLocks/>
            </p:cNvCxnSpPr>
            <p:nvPr/>
          </p:nvCxnSpPr>
          <p:spPr>
            <a:xfrm>
              <a:off x="5176461" y="2662954"/>
              <a:ext cx="1913502" cy="0"/>
            </a:xfrm>
            <a:prstGeom prst="line">
              <a:avLst/>
            </a:prstGeom>
            <a:ln>
              <a:solidFill>
                <a:srgbClr val="2038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2FD7666C-8965-7F0C-1080-7BFF9E711812}"/>
                </a:ext>
              </a:extLst>
            </p:cNvPr>
            <p:cNvSpPr/>
            <p:nvPr/>
          </p:nvSpPr>
          <p:spPr>
            <a:xfrm>
              <a:off x="4619845" y="2662954"/>
              <a:ext cx="3026734" cy="839723"/>
            </a:xfrm>
            <a:prstGeom prst="roundRect">
              <a:avLst>
                <a:gd name="adj" fmla="val 2696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是我們的根基</a:t>
              </a:r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C14FA202-60F6-64C2-FDE4-160F53990CD1}"/>
              </a:ext>
            </a:extLst>
          </p:cNvPr>
          <p:cNvGrpSpPr/>
          <p:nvPr/>
        </p:nvGrpSpPr>
        <p:grpSpPr>
          <a:xfrm>
            <a:off x="951430" y="1156259"/>
            <a:ext cx="1229218" cy="1173666"/>
            <a:chOff x="360512" y="990679"/>
            <a:chExt cx="1229218" cy="1173666"/>
          </a:xfrm>
        </p:grpSpPr>
        <p:sp>
          <p:nvSpPr>
            <p:cNvPr id="23" name="橢圓 22">
              <a:extLst>
                <a:ext uri="{FF2B5EF4-FFF2-40B4-BE49-F238E27FC236}">
                  <a16:creationId xmlns:a16="http://schemas.microsoft.com/office/drawing/2014/main" id="{EA054AB4-06B7-406F-F204-6F72902FB07E}"/>
                </a:ext>
              </a:extLst>
            </p:cNvPr>
            <p:cNvSpPr/>
            <p:nvPr/>
          </p:nvSpPr>
          <p:spPr>
            <a:xfrm>
              <a:off x="360512" y="1862878"/>
              <a:ext cx="305056" cy="301467"/>
            </a:xfrm>
            <a:prstGeom prst="ellipse">
              <a:avLst/>
            </a:prstGeom>
            <a:solidFill>
              <a:srgbClr val="FCB8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endParaRPr>
            </a:p>
          </p:txBody>
        </p:sp>
        <p:sp>
          <p:nvSpPr>
            <p:cNvPr id="24" name="橢圓 23">
              <a:extLst>
                <a:ext uri="{FF2B5EF4-FFF2-40B4-BE49-F238E27FC236}">
                  <a16:creationId xmlns:a16="http://schemas.microsoft.com/office/drawing/2014/main" id="{207BA47A-FDF2-665B-BA6B-8AEE280A267A}"/>
                </a:ext>
              </a:extLst>
            </p:cNvPr>
            <p:cNvSpPr/>
            <p:nvPr/>
          </p:nvSpPr>
          <p:spPr>
            <a:xfrm>
              <a:off x="500084" y="990679"/>
              <a:ext cx="451219" cy="445911"/>
            </a:xfrm>
            <a:prstGeom prst="ellipse">
              <a:avLst/>
            </a:prstGeom>
            <a:solidFill>
              <a:srgbClr val="F862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endParaRPr>
            </a:p>
          </p:txBody>
        </p:sp>
        <p:sp>
          <p:nvSpPr>
            <p:cNvPr id="25" name="橢圓 24">
              <a:extLst>
                <a:ext uri="{FF2B5EF4-FFF2-40B4-BE49-F238E27FC236}">
                  <a16:creationId xmlns:a16="http://schemas.microsoft.com/office/drawing/2014/main" id="{180D854D-B822-3955-1AFD-913BAB24F47D}"/>
                </a:ext>
              </a:extLst>
            </p:cNvPr>
            <p:cNvSpPr/>
            <p:nvPr/>
          </p:nvSpPr>
          <p:spPr>
            <a:xfrm>
              <a:off x="1311551" y="1023155"/>
              <a:ext cx="278179" cy="274906"/>
            </a:xfrm>
            <a:prstGeom prst="ellipse">
              <a:avLst/>
            </a:prstGeom>
            <a:solidFill>
              <a:srgbClr val="E3E4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endParaRPr>
            </a:p>
          </p:txBody>
        </p:sp>
        <p:sp>
          <p:nvSpPr>
            <p:cNvPr id="26" name="橢圓 25">
              <a:extLst>
                <a:ext uri="{FF2B5EF4-FFF2-40B4-BE49-F238E27FC236}">
                  <a16:creationId xmlns:a16="http://schemas.microsoft.com/office/drawing/2014/main" id="{A8199311-8CD5-1E2B-C043-1CE5400617F0}"/>
                </a:ext>
              </a:extLst>
            </p:cNvPr>
            <p:cNvSpPr/>
            <p:nvPr/>
          </p:nvSpPr>
          <p:spPr>
            <a:xfrm>
              <a:off x="1126722" y="1683950"/>
              <a:ext cx="204040" cy="201639"/>
            </a:xfrm>
            <a:prstGeom prst="ellipse">
              <a:avLst/>
            </a:prstGeom>
            <a:solidFill>
              <a:srgbClr val="F862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endParaRP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35A4D688-039F-9ADC-58C0-4EBDE601F941}"/>
              </a:ext>
            </a:extLst>
          </p:cNvPr>
          <p:cNvGrpSpPr/>
          <p:nvPr/>
        </p:nvGrpSpPr>
        <p:grpSpPr>
          <a:xfrm>
            <a:off x="10576752" y="4808324"/>
            <a:ext cx="768430" cy="741798"/>
            <a:chOff x="8643036" y="4891958"/>
            <a:chExt cx="799066" cy="771372"/>
          </a:xfrm>
        </p:grpSpPr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8794E021-3B5E-F754-D8F6-F08151EBD7DF}"/>
                </a:ext>
              </a:extLst>
            </p:cNvPr>
            <p:cNvGrpSpPr/>
            <p:nvPr/>
          </p:nvGrpSpPr>
          <p:grpSpPr>
            <a:xfrm rot="10800000">
              <a:off x="8643036" y="5093597"/>
              <a:ext cx="799066" cy="569733"/>
              <a:chOff x="492252" y="4382420"/>
              <a:chExt cx="799066" cy="569733"/>
            </a:xfrm>
          </p:grpSpPr>
          <p:sp>
            <p:nvSpPr>
              <p:cNvPr id="29" name="橢圓 28">
                <a:extLst>
                  <a:ext uri="{FF2B5EF4-FFF2-40B4-BE49-F238E27FC236}">
                    <a16:creationId xmlns:a16="http://schemas.microsoft.com/office/drawing/2014/main" id="{4090B740-B935-226C-2A16-3F1AAA7594CE}"/>
                  </a:ext>
                </a:extLst>
              </p:cNvPr>
              <p:cNvSpPr/>
              <p:nvPr/>
            </p:nvSpPr>
            <p:spPr>
              <a:xfrm>
                <a:off x="492252" y="4628412"/>
                <a:ext cx="327595" cy="323741"/>
              </a:xfrm>
              <a:prstGeom prst="ellipse">
                <a:avLst/>
              </a:prstGeom>
              <a:solidFill>
                <a:srgbClr val="FCB83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endParaRPr>
              </a:p>
            </p:txBody>
          </p:sp>
          <p:sp>
            <p:nvSpPr>
              <p:cNvPr id="30" name="橢圓 29">
                <a:extLst>
                  <a:ext uri="{FF2B5EF4-FFF2-40B4-BE49-F238E27FC236}">
                    <a16:creationId xmlns:a16="http://schemas.microsoft.com/office/drawing/2014/main" id="{941E9CC1-E702-15EE-F187-43177AC6F5A4}"/>
                  </a:ext>
                </a:extLst>
              </p:cNvPr>
              <p:cNvSpPr/>
              <p:nvPr/>
            </p:nvSpPr>
            <p:spPr>
              <a:xfrm>
                <a:off x="1031989" y="4382420"/>
                <a:ext cx="259329" cy="256278"/>
              </a:xfrm>
              <a:prstGeom prst="ellipse">
                <a:avLst/>
              </a:prstGeom>
              <a:solidFill>
                <a:srgbClr val="E3E4E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23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endParaRPr>
              </a:p>
            </p:txBody>
          </p:sp>
        </p:grpSp>
        <p:sp>
          <p:nvSpPr>
            <p:cNvPr id="47" name="橢圓 46">
              <a:extLst>
                <a:ext uri="{FF2B5EF4-FFF2-40B4-BE49-F238E27FC236}">
                  <a16:creationId xmlns:a16="http://schemas.microsoft.com/office/drawing/2014/main" id="{BC9F8558-65AA-D940-F79B-FCE64031F0B7}"/>
                </a:ext>
              </a:extLst>
            </p:cNvPr>
            <p:cNvSpPr/>
            <p:nvPr/>
          </p:nvSpPr>
          <p:spPr>
            <a:xfrm>
              <a:off x="8688589" y="4891958"/>
              <a:ext cx="204040" cy="201639"/>
            </a:xfrm>
            <a:prstGeom prst="ellipse">
              <a:avLst/>
            </a:prstGeom>
            <a:solidFill>
              <a:srgbClr val="F862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endParaRPr>
            </a:p>
          </p:txBody>
        </p:sp>
      </p:grpSp>
      <p:sp>
        <p:nvSpPr>
          <p:cNvPr id="6" name="橢圓 5">
            <a:extLst>
              <a:ext uri="{FF2B5EF4-FFF2-40B4-BE49-F238E27FC236}">
                <a16:creationId xmlns:a16="http://schemas.microsoft.com/office/drawing/2014/main" id="{9CD76A3D-0B7C-6A62-B970-896A86AED8B2}"/>
              </a:ext>
            </a:extLst>
          </p:cNvPr>
          <p:cNvSpPr/>
          <p:nvPr/>
        </p:nvSpPr>
        <p:spPr>
          <a:xfrm>
            <a:off x="4419334" y="1901913"/>
            <a:ext cx="3212101" cy="3167073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C979DFB-42E4-4879-7FB1-0F62AD4FAED9}"/>
              </a:ext>
            </a:extLst>
          </p:cNvPr>
          <p:cNvSpPr/>
          <p:nvPr/>
        </p:nvSpPr>
        <p:spPr>
          <a:xfrm>
            <a:off x="7364651" y="1901913"/>
            <a:ext cx="3212101" cy="3167073"/>
          </a:xfrm>
          <a:prstGeom prst="ellipse">
            <a:avLst/>
          </a:prstGeom>
          <a:noFill/>
          <a:ln w="28575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7EB9A0F1-5611-8437-0740-12259DDE5127}"/>
              </a:ext>
            </a:extLst>
          </p:cNvPr>
          <p:cNvGrpSpPr/>
          <p:nvPr/>
        </p:nvGrpSpPr>
        <p:grpSpPr>
          <a:xfrm>
            <a:off x="7142934" y="2706793"/>
            <a:ext cx="3655533" cy="1593474"/>
            <a:chOff x="3558461" y="1909203"/>
            <a:chExt cx="5149504" cy="1593474"/>
          </a:xfrm>
        </p:grpSpPr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7BE1BC89-15FB-47CC-5F3A-71AA3834B243}"/>
                </a:ext>
              </a:extLst>
            </p:cNvPr>
            <p:cNvSpPr txBox="1"/>
            <p:nvPr/>
          </p:nvSpPr>
          <p:spPr>
            <a:xfrm>
              <a:off x="3558461" y="1909203"/>
              <a:ext cx="514950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ea"/>
                  <a:sym typeface="Arial" panose="020B0604020202020204" pitchFamily="34" charset="0"/>
                </a:rPr>
                <a:t>創新</a:t>
              </a:r>
              <a:endPara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70AE6D2D-DD91-FDD8-4ECB-436E23F6CC07}"/>
                </a:ext>
              </a:extLst>
            </p:cNvPr>
            <p:cNvCxnSpPr>
              <a:cxnSpLocks/>
            </p:cNvCxnSpPr>
            <p:nvPr/>
          </p:nvCxnSpPr>
          <p:spPr>
            <a:xfrm>
              <a:off x="5176461" y="2662954"/>
              <a:ext cx="1913502" cy="0"/>
            </a:xfrm>
            <a:prstGeom prst="line">
              <a:avLst/>
            </a:prstGeom>
            <a:ln>
              <a:solidFill>
                <a:srgbClr val="2038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: 圓角 13">
              <a:extLst>
                <a:ext uri="{FF2B5EF4-FFF2-40B4-BE49-F238E27FC236}">
                  <a16:creationId xmlns:a16="http://schemas.microsoft.com/office/drawing/2014/main" id="{CDB20DD8-B15E-63CA-0997-455A18904CCF}"/>
                </a:ext>
              </a:extLst>
            </p:cNvPr>
            <p:cNvSpPr/>
            <p:nvPr/>
          </p:nvSpPr>
          <p:spPr>
            <a:xfrm>
              <a:off x="4619845" y="2662954"/>
              <a:ext cx="3026734" cy="839723"/>
            </a:xfrm>
            <a:prstGeom prst="roundRect">
              <a:avLst>
                <a:gd name="adj" fmla="val 2696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是我們的動力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358CD468-DD84-C15F-CBD2-7D60710EE1A2}"/>
              </a:ext>
            </a:extLst>
          </p:cNvPr>
          <p:cNvGrpSpPr/>
          <p:nvPr/>
        </p:nvGrpSpPr>
        <p:grpSpPr>
          <a:xfrm>
            <a:off x="4156595" y="2706793"/>
            <a:ext cx="3655533" cy="1838023"/>
            <a:chOff x="3558461" y="1909203"/>
            <a:chExt cx="5149504" cy="1838023"/>
          </a:xfrm>
        </p:grpSpPr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C94F7895-82B4-67C5-7D48-C5A6CE647282}"/>
                </a:ext>
              </a:extLst>
            </p:cNvPr>
            <p:cNvSpPr txBox="1"/>
            <p:nvPr/>
          </p:nvSpPr>
          <p:spPr>
            <a:xfrm>
              <a:off x="3558461" y="1909203"/>
              <a:ext cx="514950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ea"/>
                  <a:sym typeface="Arial" panose="020B0604020202020204" pitchFamily="34" charset="0"/>
                </a:rPr>
                <a:t>創生</a:t>
              </a:r>
              <a:endPara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7" name="直線接點 16">
              <a:extLst>
                <a:ext uri="{FF2B5EF4-FFF2-40B4-BE49-F238E27FC236}">
                  <a16:creationId xmlns:a16="http://schemas.microsoft.com/office/drawing/2014/main" id="{7E69E023-5507-7E82-CBCB-979EDC2B0781}"/>
                </a:ext>
              </a:extLst>
            </p:cNvPr>
            <p:cNvCxnSpPr>
              <a:cxnSpLocks/>
            </p:cNvCxnSpPr>
            <p:nvPr/>
          </p:nvCxnSpPr>
          <p:spPr>
            <a:xfrm>
              <a:off x="5234250" y="2714097"/>
              <a:ext cx="1913502" cy="0"/>
            </a:xfrm>
            <a:prstGeom prst="line">
              <a:avLst/>
            </a:prstGeom>
            <a:ln>
              <a:solidFill>
                <a:srgbClr val="2038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: 圓角 18">
              <a:extLst>
                <a:ext uri="{FF2B5EF4-FFF2-40B4-BE49-F238E27FC236}">
                  <a16:creationId xmlns:a16="http://schemas.microsoft.com/office/drawing/2014/main" id="{EE7739B5-A51C-E3F9-BF6C-63CB595B63AD}"/>
                </a:ext>
              </a:extLst>
            </p:cNvPr>
            <p:cNvSpPr/>
            <p:nvPr/>
          </p:nvSpPr>
          <p:spPr>
            <a:xfrm>
              <a:off x="4677634" y="2907503"/>
              <a:ext cx="3026734" cy="839723"/>
            </a:xfrm>
            <a:prstGeom prst="roundRect">
              <a:avLst>
                <a:gd name="adj" fmla="val 2696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普惠綠能</a:t>
              </a:r>
              <a:endPara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永續家園</a:t>
              </a:r>
            </a:p>
          </p:txBody>
        </p:sp>
      </p:grpSp>
      <p:sp>
        <p:nvSpPr>
          <p:cNvPr id="2" name="TextBox 12">
            <a:extLst>
              <a:ext uri="{FF2B5EF4-FFF2-40B4-BE49-F238E27FC236}">
                <a16:creationId xmlns:a16="http://schemas.microsoft.com/office/drawing/2014/main" id="{A5B0FAB0-BF1F-AC5E-ECD8-EF7263E59EBD}"/>
              </a:ext>
            </a:extLst>
          </p:cNvPr>
          <p:cNvSpPr txBox="1"/>
          <p:nvPr/>
        </p:nvSpPr>
        <p:spPr>
          <a:xfrm>
            <a:off x="2691089" y="817803"/>
            <a:ext cx="6586543" cy="548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4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A2240">
                    <a:lumMod val="90000"/>
                    <a:lumOff val="10000"/>
                  </a:srgbClr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經營理念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A2240">
                  <a:lumMod val="90000"/>
                  <a:lumOff val="10000"/>
                </a:srgbClr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F38F13A6-3733-B018-99AF-CCCDA43B9386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6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5F01853-9769-A67F-168A-CE5E4A19F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6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>
            <a:extLst>
              <a:ext uri="{FF2B5EF4-FFF2-40B4-BE49-F238E27FC236}">
                <a16:creationId xmlns:a16="http://schemas.microsoft.com/office/drawing/2014/main" id="{0A532955-8F9D-36F5-71F5-A7D5F508FC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063826"/>
              </p:ext>
            </p:extLst>
          </p:nvPr>
        </p:nvGraphicFramePr>
        <p:xfrm>
          <a:off x="356930" y="1742743"/>
          <a:ext cx="3079611" cy="4739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文字方塊 14">
            <a:extLst>
              <a:ext uri="{FF2B5EF4-FFF2-40B4-BE49-F238E27FC236}">
                <a16:creationId xmlns:a16="http://schemas.microsoft.com/office/drawing/2014/main" id="{9BBCA0E7-50A8-8332-CF56-EFBE9E9B3936}"/>
              </a:ext>
            </a:extLst>
          </p:cNvPr>
          <p:cNvSpPr txBox="1"/>
          <p:nvPr/>
        </p:nvSpPr>
        <p:spPr>
          <a:xfrm>
            <a:off x="355429" y="189762"/>
            <a:ext cx="73843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ea"/>
              </a:rPr>
              <a:t>大型地面型案場為主力</a:t>
            </a:r>
          </a:p>
          <a:p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ea"/>
              </a:rPr>
              <a:t>甫成立一年即獲選「嚴重地層下陷地區土地活化利用暨太陽光電發電」專案輔導業者，積極建設屏東縣四鄉鎮。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CFC386EB-85BE-4678-C634-10B5F20917D5}"/>
              </a:ext>
            </a:extLst>
          </p:cNvPr>
          <p:cNvSpPr txBox="1"/>
          <p:nvPr/>
        </p:nvSpPr>
        <p:spPr>
          <a:xfrm>
            <a:off x="1308917" y="3381082"/>
            <a:ext cx="31187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rgbClr val="0A2240"/>
                </a:solidFill>
                <a:latin typeface="+mn-ea"/>
              </a:rPr>
              <a:t>自建</a:t>
            </a:r>
            <a:r>
              <a:rPr lang="en-US" altLang="zh-TW" dirty="0">
                <a:solidFill>
                  <a:srgbClr val="0A2240"/>
                </a:solidFill>
                <a:latin typeface="+mn-ea"/>
              </a:rPr>
              <a:t>69kV</a:t>
            </a:r>
            <a:r>
              <a:rPr lang="zh-TW" altLang="en-US" dirty="0">
                <a:solidFill>
                  <a:srgbClr val="0A2240"/>
                </a:solidFill>
                <a:latin typeface="+mn-ea"/>
              </a:rPr>
              <a:t>及</a:t>
            </a:r>
            <a:r>
              <a:rPr lang="en-US" altLang="zh-TW" dirty="0">
                <a:solidFill>
                  <a:srgbClr val="0A2240"/>
                </a:solidFill>
                <a:latin typeface="+mn-ea"/>
              </a:rPr>
              <a:t>161kV</a:t>
            </a:r>
            <a:r>
              <a:rPr lang="zh-TW" altLang="en-US" dirty="0">
                <a:solidFill>
                  <a:srgbClr val="0A2240"/>
                </a:solidFill>
                <a:latin typeface="+mn-ea"/>
              </a:rPr>
              <a:t>升壓站</a:t>
            </a:r>
            <a:endParaRPr lang="en-US" altLang="zh-TW" dirty="0">
              <a:solidFill>
                <a:srgbClr val="0A2240"/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A2240"/>
                </a:solidFill>
                <a:latin typeface="+mn-ea"/>
              </a:rPr>
              <a:t>600+</a:t>
            </a:r>
            <a:r>
              <a:rPr lang="zh-TW" altLang="en-US" dirty="0">
                <a:solidFill>
                  <a:srgbClr val="0A2240"/>
                </a:solidFill>
                <a:latin typeface="+mn-ea"/>
              </a:rPr>
              <a:t>名地主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A2240"/>
                </a:solidFill>
                <a:latin typeface="+mn-ea"/>
              </a:rPr>
              <a:t>700+</a:t>
            </a:r>
            <a:r>
              <a:rPr lang="zh-TW" altLang="en-US" dirty="0">
                <a:solidFill>
                  <a:srgbClr val="0A2240"/>
                </a:solidFill>
                <a:latin typeface="+mn-ea"/>
              </a:rPr>
              <a:t>筆私有土地</a:t>
            </a:r>
            <a:endParaRPr lang="en-US" altLang="zh-TW" dirty="0">
              <a:solidFill>
                <a:srgbClr val="0A2240"/>
              </a:solidFill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A2240"/>
                </a:solidFill>
                <a:latin typeface="+mn-ea"/>
              </a:rPr>
              <a:t>20+5</a:t>
            </a:r>
            <a:r>
              <a:rPr lang="zh-TW" altLang="en-US" dirty="0">
                <a:solidFill>
                  <a:srgbClr val="0A2240"/>
                </a:solidFill>
                <a:latin typeface="+mn-ea"/>
              </a:rPr>
              <a:t>年租約</a:t>
            </a: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215449C1-F08E-8DE3-B304-DC760537D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030163"/>
              </p:ext>
            </p:extLst>
          </p:nvPr>
        </p:nvGraphicFramePr>
        <p:xfrm>
          <a:off x="5388880" y="5230074"/>
          <a:ext cx="6408526" cy="1313954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332796">
                  <a:extLst>
                    <a:ext uri="{9D8B030D-6E8A-4147-A177-3AD203B41FA5}">
                      <a16:colId xmlns:a16="http://schemas.microsoft.com/office/drawing/2014/main" val="64467789"/>
                    </a:ext>
                  </a:extLst>
                </a:gridCol>
                <a:gridCol w="2658071">
                  <a:extLst>
                    <a:ext uri="{9D8B030D-6E8A-4147-A177-3AD203B41FA5}">
                      <a16:colId xmlns:a16="http://schemas.microsoft.com/office/drawing/2014/main" val="1435706803"/>
                    </a:ext>
                  </a:extLst>
                </a:gridCol>
                <a:gridCol w="2417659">
                  <a:extLst>
                    <a:ext uri="{9D8B030D-6E8A-4147-A177-3AD203B41FA5}">
                      <a16:colId xmlns:a16="http://schemas.microsoft.com/office/drawing/2014/main" val="4254564449"/>
                    </a:ext>
                  </a:extLst>
                </a:gridCol>
              </a:tblGrid>
              <a:tr h="24056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近三個月</a:t>
                      </a:r>
                      <a:endParaRPr lang="zh-TW" altLang="en-US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屏東案場總發電度數</a:t>
                      </a:r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(kWh)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每瓩日平均發電度數</a:t>
                      </a:r>
                      <a:endParaRPr lang="zh-TW" altLang="en-US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279836270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2024/5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16,079,040 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4.27</a:t>
                      </a:r>
                      <a:endParaRPr lang="en-US" altLang="zh-TW" sz="1200" b="1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164403044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2024/6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16,921,920 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4.64</a:t>
                      </a:r>
                      <a:endParaRPr lang="en-US" altLang="zh-TW" sz="1200" b="1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337342004"/>
                  </a:ext>
                </a:extLst>
              </a:tr>
              <a:tr h="35779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2024/7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17,145,200 </a:t>
                      </a:r>
                      <a:endParaRPr lang="en-US" altLang="zh-TW" sz="1200" b="0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u="none" strike="noStrike" dirty="0">
                          <a:solidFill>
                            <a:srgbClr val="203864"/>
                          </a:solidFill>
                          <a:effectLst/>
                          <a:latin typeface="+mn-ea"/>
                          <a:ea typeface="+mn-ea"/>
                        </a:rPr>
                        <a:t>4.55</a:t>
                      </a:r>
                      <a:endParaRPr lang="en-US" altLang="zh-TW" sz="1200" b="1" i="0" u="none" strike="noStrike" dirty="0">
                        <a:solidFill>
                          <a:srgbClr val="203864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57139960"/>
                  </a:ext>
                </a:extLst>
              </a:tr>
            </a:tbl>
          </a:graphicData>
        </a:graphic>
      </p:graphicFrame>
      <p:sp>
        <p:nvSpPr>
          <p:cNvPr id="42" name="文字方塊 41">
            <a:extLst>
              <a:ext uri="{FF2B5EF4-FFF2-40B4-BE49-F238E27FC236}">
                <a16:creationId xmlns:a16="http://schemas.microsoft.com/office/drawing/2014/main" id="{94CB4783-CBC6-581E-326F-7FB405612E0E}"/>
              </a:ext>
            </a:extLst>
          </p:cNvPr>
          <p:cNvSpPr txBox="1"/>
          <p:nvPr/>
        </p:nvSpPr>
        <p:spPr>
          <a:xfrm>
            <a:off x="1299300" y="2919417"/>
            <a:ext cx="6240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A2240"/>
                </a:solidFill>
                <a:latin typeface="+mn-ea"/>
              </a:rPr>
              <a:t>區域電網工程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09F5AD9A-900B-E085-DEED-FB0F6558AEFC}"/>
              </a:ext>
            </a:extLst>
          </p:cNvPr>
          <p:cNvSpPr txBox="1"/>
          <p:nvPr/>
        </p:nvSpPr>
        <p:spPr>
          <a:xfrm>
            <a:off x="5277498" y="4676417"/>
            <a:ext cx="6240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dirty="0">
                <a:solidFill>
                  <a:srgbClr val="0A2240"/>
                </a:solidFill>
                <a:latin typeface="+mn-ea"/>
              </a:rPr>
              <a:t>自行維運，堅守發電量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24DF56E9-674B-D3CC-DB98-3C6A41D4E446}"/>
              </a:ext>
            </a:extLst>
          </p:cNvPr>
          <p:cNvSpPr txBox="1"/>
          <p:nvPr/>
        </p:nvSpPr>
        <p:spPr>
          <a:xfrm>
            <a:off x="8882321" y="4740213"/>
            <a:ext cx="29527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100" dirty="0">
                <a:solidFill>
                  <a:srgbClr val="0A2240"/>
                </a:solidFill>
                <a:latin typeface="+mn-ea"/>
              </a:rPr>
              <a:t>112</a:t>
            </a:r>
            <a:r>
              <a:rPr lang="zh-TW" altLang="en-US" sz="1100" dirty="0">
                <a:solidFill>
                  <a:srgbClr val="0A2240"/>
                </a:solidFill>
                <a:latin typeface="+mn-ea"/>
              </a:rPr>
              <a:t>年台電公司公布之屏東縣</a:t>
            </a:r>
            <a:br>
              <a:rPr lang="en-US" altLang="zh-TW" sz="1100" dirty="0">
                <a:solidFill>
                  <a:srgbClr val="0A2240"/>
                </a:solidFill>
                <a:latin typeface="+mn-ea"/>
              </a:rPr>
            </a:br>
            <a:r>
              <a:rPr lang="zh-TW" altLang="en-US" sz="1100" dirty="0">
                <a:solidFill>
                  <a:srgbClr val="0A2240"/>
                </a:solidFill>
                <a:latin typeface="+mn-ea"/>
              </a:rPr>
              <a:t>太陽能每瓩日平均購電量為</a:t>
            </a:r>
            <a:r>
              <a:rPr lang="en-US" altLang="zh-TW" sz="1100" dirty="0">
                <a:solidFill>
                  <a:srgbClr val="0A2240"/>
                </a:solidFill>
                <a:latin typeface="+mn-ea"/>
              </a:rPr>
              <a:t>3.16</a:t>
            </a:r>
            <a:r>
              <a:rPr lang="zh-TW" altLang="en-US" sz="1100" dirty="0">
                <a:solidFill>
                  <a:srgbClr val="0A2240"/>
                </a:solidFill>
                <a:latin typeface="+mn-ea"/>
              </a:rPr>
              <a:t>小時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9CC2F95-6E91-4670-7783-1FE1AC1C4B92}"/>
              </a:ext>
            </a:extLst>
          </p:cNvPr>
          <p:cNvSpPr txBox="1"/>
          <p:nvPr/>
        </p:nvSpPr>
        <p:spPr>
          <a:xfrm>
            <a:off x="1362517" y="1529812"/>
            <a:ext cx="58073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以</a:t>
            </a:r>
            <a:r>
              <a:rPr lang="zh-TW" altLang="en-US" sz="1400" b="1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電力公司</a:t>
            </a: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自許，堅持品質以長期服務綠電需求</a:t>
            </a:r>
            <a:r>
              <a:rPr lang="zh-TW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；</a:t>
            </a:r>
            <a:br>
              <a:rPr lang="en-US" altLang="zh-TW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成立之初即堅持</a:t>
            </a:r>
            <a:r>
              <a:rPr lang="zh-TW" altLang="en-US" sz="1400" b="1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自持案場</a:t>
            </a: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，並且僅採用業界</a:t>
            </a:r>
            <a:r>
              <a:rPr lang="zh-TW" altLang="en-US" sz="1400" b="1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一線品牌</a:t>
            </a: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的模組與逆變器。</a:t>
            </a:r>
            <a:endParaRPr lang="en-US" altLang="zh-TW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buNone/>
            </a:pP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目前太陽能電廠均</a:t>
            </a:r>
            <a:r>
              <a:rPr lang="zh-TW" altLang="en-US" sz="1400" b="1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百分之百持有</a:t>
            </a:r>
            <a:r>
              <a:rPr lang="zh-TW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並自行維運，以供給各產業逐年增加的綠電需求。</a:t>
            </a:r>
            <a:endParaRPr lang="zh-TW" altLang="en-US" sz="1400" b="0" dirty="0">
              <a:effectLst/>
            </a:endParaRPr>
          </a:p>
        </p:txBody>
      </p:sp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170C1A24-401A-C604-4036-0D674BC043CF}"/>
              </a:ext>
            </a:extLst>
          </p:cNvPr>
          <p:cNvSpPr/>
          <p:nvPr/>
        </p:nvSpPr>
        <p:spPr>
          <a:xfrm>
            <a:off x="1299301" y="1457036"/>
            <a:ext cx="5945492" cy="1045085"/>
          </a:xfrm>
          <a:prstGeom prst="wedgeRoundRectCallout">
            <a:avLst>
              <a:gd name="adj1" fmla="val 62139"/>
              <a:gd name="adj2" fmla="val 41296"/>
              <a:gd name="adj3" fmla="val 16667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5CE5297-8757-85ED-FC9E-64DA0369AF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4" t="23694" r="24158" b="3065"/>
          <a:stretch/>
        </p:blipFill>
        <p:spPr>
          <a:xfrm>
            <a:off x="5369997" y="2657365"/>
            <a:ext cx="2108184" cy="17368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圖片 8" descr="一張含有 戶外, 空中攝影, 空中, 俯視圖 的圖片&#10;&#10;自動產生的描述">
            <a:extLst>
              <a:ext uri="{FF2B5EF4-FFF2-40B4-BE49-F238E27FC236}">
                <a16:creationId xmlns:a16="http://schemas.microsoft.com/office/drawing/2014/main" id="{CEADE648-E334-5E7E-5EAE-A4847001E0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2992" b="-2362"/>
          <a:stretch/>
        </p:blipFill>
        <p:spPr>
          <a:xfrm>
            <a:off x="7739757" y="680680"/>
            <a:ext cx="4057649" cy="38096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B9EDB15-3F99-A2C1-D745-169F8329A185}"/>
              </a:ext>
            </a:extLst>
          </p:cNvPr>
          <p:cNvSpPr/>
          <p:nvPr/>
        </p:nvSpPr>
        <p:spPr>
          <a:xfrm>
            <a:off x="-83112" y="248663"/>
            <a:ext cx="356929" cy="896463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C823258-3324-7D54-7186-4506D5BCB5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B8FF75D5-8931-6C19-EABB-457AD17E9E06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7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48213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 descr="一張含有 空中攝影, 空中, 水, 戶外 的圖片&#10;&#10;自動產生的描述">
            <a:extLst>
              <a:ext uri="{FF2B5EF4-FFF2-40B4-BE49-F238E27FC236}">
                <a16:creationId xmlns:a16="http://schemas.microsoft.com/office/drawing/2014/main" id="{17CE06E4-6496-7F87-453F-E9FAA978B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709" y="2980470"/>
            <a:ext cx="4795688" cy="3593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15630640-11F0-C968-3BA9-8C102CD889EE}"/>
              </a:ext>
            </a:extLst>
          </p:cNvPr>
          <p:cNvSpPr/>
          <p:nvPr/>
        </p:nvSpPr>
        <p:spPr>
          <a:xfrm>
            <a:off x="6432071" y="1430913"/>
            <a:ext cx="2567804" cy="1381996"/>
          </a:xfrm>
          <a:prstGeom prst="wedgeRoundRectCallout">
            <a:avLst>
              <a:gd name="adj1" fmla="val -20782"/>
              <a:gd name="adj2" fmla="val 62029"/>
              <a:gd name="adj3" fmla="val 1666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2BD04FBD-088D-6DCA-F8E0-0D5F3D27B468}"/>
              </a:ext>
            </a:extLst>
          </p:cNvPr>
          <p:cNvGraphicFramePr>
            <a:graphicFrameLocks noGrp="1"/>
          </p:cNvGraphicFramePr>
          <p:nvPr/>
        </p:nvGraphicFramePr>
        <p:xfrm>
          <a:off x="9209304" y="1261205"/>
          <a:ext cx="3248127" cy="1592580"/>
        </p:xfrm>
        <a:graphic>
          <a:graphicData uri="http://schemas.openxmlformats.org/drawingml/2006/table">
            <a:tbl>
              <a:tblPr firstRow="1" bandRow="1"/>
              <a:tblGrid>
                <a:gridCol w="3248127">
                  <a:extLst>
                    <a:ext uri="{9D8B030D-6E8A-4147-A177-3AD203B41FA5}">
                      <a16:colId xmlns:a16="http://schemas.microsoft.com/office/drawing/2014/main" val="3862603841"/>
                    </a:ext>
                  </a:extLst>
                </a:gridCol>
              </a:tblGrid>
              <a:tr h="2734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zh-TW" altLang="en-US" sz="1800" b="1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606750"/>
                  </a:ext>
                </a:extLst>
              </a:tr>
              <a:tr h="24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地點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：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屏東縣林邊鄉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065386"/>
                  </a:ext>
                </a:extLst>
              </a:tr>
              <a:tr h="24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面積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：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公頃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118109"/>
                  </a:ext>
                </a:extLst>
              </a:tr>
              <a:tr h="24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108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塊土地 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位地主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935"/>
                  </a:ext>
                </a:extLst>
              </a:tr>
              <a:tr h="249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總裝置容量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：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17MW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009969"/>
                  </a:ext>
                </a:extLst>
              </a:tr>
            </a:tbl>
          </a:graphicData>
        </a:graphic>
      </p:graphicFrame>
      <p:pic>
        <p:nvPicPr>
          <p:cNvPr id="15" name="圖片 14">
            <a:extLst>
              <a:ext uri="{FF2B5EF4-FFF2-40B4-BE49-F238E27FC236}">
                <a16:creationId xmlns:a16="http://schemas.microsoft.com/office/drawing/2014/main" id="{F779FCCE-2684-3F1B-B6ED-FE974A4D7B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36" r="1429" b="5489"/>
          <a:stretch/>
        </p:blipFill>
        <p:spPr>
          <a:xfrm>
            <a:off x="354133" y="4095342"/>
            <a:ext cx="3052214" cy="24789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字方塊 34">
            <a:extLst>
              <a:ext uri="{FF2B5EF4-FFF2-40B4-BE49-F238E27FC236}">
                <a16:creationId xmlns:a16="http://schemas.microsoft.com/office/drawing/2014/main" id="{B6B02FDF-FCBB-B6F8-DA0E-A76B457E5B2F}"/>
              </a:ext>
            </a:extLst>
          </p:cNvPr>
          <p:cNvSpPr txBox="1"/>
          <p:nvPr/>
        </p:nvSpPr>
        <p:spPr>
          <a:xfrm>
            <a:off x="354133" y="1163278"/>
            <a:ext cx="3278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solidFill>
                  <a:srgbClr val="0A2240"/>
                </a:solidFill>
                <a:latin typeface="+mn-ea"/>
              </a:rPr>
              <a:t>全台首案農電共生示範案場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E3CA3BC-8EE2-7A4D-DDEF-AA3A151586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6" r="8412" b="2"/>
          <a:stretch/>
        </p:blipFill>
        <p:spPr>
          <a:xfrm>
            <a:off x="4017686" y="4095341"/>
            <a:ext cx="2025395" cy="24789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6F7F0BC-8E07-2969-317A-236697332730}"/>
              </a:ext>
            </a:extLst>
          </p:cNvPr>
          <p:cNvGraphicFramePr>
            <a:graphicFrameLocks noGrp="1"/>
          </p:cNvGraphicFramePr>
          <p:nvPr/>
        </p:nvGraphicFramePr>
        <p:xfrm>
          <a:off x="276070" y="2136224"/>
          <a:ext cx="3448409" cy="1805940"/>
        </p:xfrm>
        <a:graphic>
          <a:graphicData uri="http://schemas.openxmlformats.org/drawingml/2006/table">
            <a:tbl>
              <a:tblPr firstRow="1" bandRow="1"/>
              <a:tblGrid>
                <a:gridCol w="3448409">
                  <a:extLst>
                    <a:ext uri="{9D8B030D-6E8A-4147-A177-3AD203B41FA5}">
                      <a16:colId xmlns:a16="http://schemas.microsoft.com/office/drawing/2014/main" val="3862603841"/>
                    </a:ext>
                  </a:extLst>
                </a:gridCol>
              </a:tblGrid>
              <a:tr h="2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地點：嘉義縣台糖大林糖廠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A224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065386"/>
                  </a:ext>
                </a:extLst>
              </a:tr>
              <a:tr h="2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面積：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1.8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公頃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A224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118109"/>
                  </a:ext>
                </a:extLst>
              </a:tr>
              <a:tr h="2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遮蔽率：三區 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30%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、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35% 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、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40%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A224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935"/>
                  </a:ext>
                </a:extLst>
              </a:tr>
              <a:tr h="2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總裝置容量：</a:t>
                      </a:r>
                      <a:r>
                        <a:rPr kumimoji="0" lang="en-US" altLang="zh-TW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908.04kW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A224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009969"/>
                  </a:ext>
                </a:extLst>
              </a:tr>
              <a:tr h="26190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收成作物</a:t>
                      </a:r>
                      <a:r>
                        <a:rPr kumimoji="0" lang="zh-TW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：</a:t>
                      </a:r>
                      <a:r>
                        <a:rPr kumimoji="0" lang="zh-TW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扁蒲、栗子南瓜、</a:t>
                      </a:r>
                      <a:br>
                        <a:rPr kumimoji="0" lang="en-US" altLang="zh-TW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zh-TW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台農</a:t>
                      </a:r>
                      <a:r>
                        <a:rPr kumimoji="0" lang="en-US" altLang="zh-TW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57</a:t>
                      </a:r>
                      <a:r>
                        <a:rPr kumimoji="0" lang="zh-TW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A224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號地瓜等。</a:t>
                      </a:r>
                      <a:endParaRPr kumimoji="0" lang="en-US" altLang="zh-TW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A224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952207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48405971-4501-CE75-EF06-5A87CD67FB52}"/>
              </a:ext>
            </a:extLst>
          </p:cNvPr>
          <p:cNvSpPr txBox="1"/>
          <p:nvPr/>
        </p:nvSpPr>
        <p:spPr>
          <a:xfrm>
            <a:off x="354133" y="1566711"/>
            <a:ext cx="34313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F08300"/>
                </a:solidFill>
                <a:latin typeface="+mn-ea"/>
              </a:rPr>
              <a:t>大林農電共生薯光計畫</a:t>
            </a:r>
          </a:p>
        </p:txBody>
      </p:sp>
      <p:sp>
        <p:nvSpPr>
          <p:cNvPr id="5" name="文字方塊 34">
            <a:extLst>
              <a:ext uri="{FF2B5EF4-FFF2-40B4-BE49-F238E27FC236}">
                <a16:creationId xmlns:a16="http://schemas.microsoft.com/office/drawing/2014/main" id="{ABE48A89-0640-B006-90CC-7CA832B2F196}"/>
              </a:ext>
            </a:extLst>
          </p:cNvPr>
          <p:cNvSpPr txBox="1"/>
          <p:nvPr/>
        </p:nvSpPr>
        <p:spPr>
          <a:xfrm>
            <a:off x="8849439" y="662226"/>
            <a:ext cx="403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solidFill>
                  <a:srgbClr val="0A2240"/>
                </a:solidFill>
                <a:latin typeface="+mn-ea"/>
              </a:rPr>
              <a:t>全台最多地主的水面型案場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ECB6F57-0F50-F356-6A79-18DEF33A872A}"/>
              </a:ext>
            </a:extLst>
          </p:cNvPr>
          <p:cNvSpPr txBox="1"/>
          <p:nvPr/>
        </p:nvSpPr>
        <p:spPr>
          <a:xfrm>
            <a:off x="8849439" y="1046415"/>
            <a:ext cx="3794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F08300"/>
                </a:solidFill>
                <a:latin typeface="+mn-ea"/>
              </a:rPr>
              <a:t>林邊四期地勢低窪水域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18E4B847-3515-A8D2-6E08-46C583A2C0CA}"/>
              </a:ext>
            </a:extLst>
          </p:cNvPr>
          <p:cNvSpPr txBox="1"/>
          <p:nvPr/>
        </p:nvSpPr>
        <p:spPr>
          <a:xfrm>
            <a:off x="4127427" y="2631669"/>
            <a:ext cx="16840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rgbClr val="0A2240"/>
                </a:solidFill>
                <a:latin typeface="+mn-ea"/>
              </a:rPr>
              <a:t>此案案場與亞洲地區農電共生翹楚</a:t>
            </a:r>
            <a:r>
              <a:rPr lang="en-US" altLang="zh-TW" sz="1600" dirty="0">
                <a:solidFill>
                  <a:srgbClr val="0A2240"/>
                </a:solidFill>
                <a:latin typeface="+mn-ea"/>
              </a:rPr>
              <a:t>—</a:t>
            </a:r>
            <a:r>
              <a:rPr lang="zh-TW" altLang="en-US" sz="1600" dirty="0">
                <a:solidFill>
                  <a:srgbClr val="0A2240"/>
                </a:solidFill>
                <a:latin typeface="+mn-ea"/>
              </a:rPr>
              <a:t>日本公司</a:t>
            </a:r>
            <a:r>
              <a:rPr lang="en-US" altLang="zh-TW" sz="1600" dirty="0" err="1">
                <a:solidFill>
                  <a:srgbClr val="0A2240"/>
                </a:solidFill>
                <a:latin typeface="+mn-ea"/>
              </a:rPr>
              <a:t>Myfarm</a:t>
            </a:r>
            <a:r>
              <a:rPr lang="zh-TW" altLang="en-US" sz="1600" dirty="0">
                <a:solidFill>
                  <a:srgbClr val="0A2240"/>
                </a:solidFill>
                <a:latin typeface="+mn-ea"/>
              </a:rPr>
              <a:t>合作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063EA4F8-E08D-7134-4404-79C311EA3356}"/>
              </a:ext>
            </a:extLst>
          </p:cNvPr>
          <p:cNvSpPr txBox="1"/>
          <p:nvPr/>
        </p:nvSpPr>
        <p:spPr>
          <a:xfrm>
            <a:off x="4127427" y="2293115"/>
            <a:ext cx="1605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0A2240"/>
                </a:solidFill>
                <a:latin typeface="+mn-ea"/>
              </a:rPr>
              <a:t>國際經驗交流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6C265A51-A53A-717B-B23B-60A904C17EE7}"/>
              </a:ext>
            </a:extLst>
          </p:cNvPr>
          <p:cNvSpPr txBox="1"/>
          <p:nvPr/>
        </p:nvSpPr>
        <p:spPr>
          <a:xfrm>
            <a:off x="6578710" y="1890287"/>
            <a:ext cx="2332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rgbClr val="0A2240"/>
                </a:solidFill>
                <a:latin typeface="+mn-ea"/>
              </a:rPr>
              <a:t>長期浸泡於水下的區域兼具發電功能，一地多用達成能源轉型目標！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C9BFC787-57A4-6EF1-8422-CC8ECED16204}"/>
              </a:ext>
            </a:extLst>
          </p:cNvPr>
          <p:cNvSpPr txBox="1"/>
          <p:nvPr/>
        </p:nvSpPr>
        <p:spPr>
          <a:xfrm>
            <a:off x="6578710" y="1544625"/>
            <a:ext cx="1605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0A2240"/>
                </a:solidFill>
                <a:latin typeface="+mn-ea"/>
              </a:rPr>
              <a:t>創造三贏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9BABC58A-0A40-6DCC-5CA3-8E0BE989ECD9}"/>
              </a:ext>
            </a:extLst>
          </p:cNvPr>
          <p:cNvGrpSpPr/>
          <p:nvPr/>
        </p:nvGrpSpPr>
        <p:grpSpPr>
          <a:xfrm>
            <a:off x="7713049" y="807020"/>
            <a:ext cx="1189637" cy="946289"/>
            <a:chOff x="10936291" y="728152"/>
            <a:chExt cx="1189637" cy="946289"/>
          </a:xfrm>
        </p:grpSpPr>
        <p:sp>
          <p:nvSpPr>
            <p:cNvPr id="34" name="流程圖: 接點 33">
              <a:extLst>
                <a:ext uri="{FF2B5EF4-FFF2-40B4-BE49-F238E27FC236}">
                  <a16:creationId xmlns:a16="http://schemas.microsoft.com/office/drawing/2014/main" id="{B09A6963-8DB0-3297-597F-CA403B5DC625}"/>
                </a:ext>
              </a:extLst>
            </p:cNvPr>
            <p:cNvSpPr/>
            <p:nvPr/>
          </p:nvSpPr>
          <p:spPr>
            <a:xfrm>
              <a:off x="11176407" y="728152"/>
              <a:ext cx="580203" cy="580534"/>
            </a:xfrm>
            <a:prstGeom prst="flowChartConnector">
              <a:avLst/>
            </a:prstGeom>
            <a:solidFill>
              <a:srgbClr val="FEF4EB"/>
            </a:solidFill>
            <a:ln>
              <a:solidFill>
                <a:srgbClr val="FCB8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dirty="0">
                <a:latin typeface="+mn-ea"/>
              </a:endParaRPr>
            </a:p>
          </p:txBody>
        </p:sp>
        <p:sp>
          <p:nvSpPr>
            <p:cNvPr id="35" name="流程圖: 接點 34">
              <a:extLst>
                <a:ext uri="{FF2B5EF4-FFF2-40B4-BE49-F238E27FC236}">
                  <a16:creationId xmlns:a16="http://schemas.microsoft.com/office/drawing/2014/main" id="{1CA27286-EAD4-B840-4BAB-6E25106930DF}"/>
                </a:ext>
              </a:extLst>
            </p:cNvPr>
            <p:cNvSpPr/>
            <p:nvPr/>
          </p:nvSpPr>
          <p:spPr>
            <a:xfrm>
              <a:off x="10936291" y="1093907"/>
              <a:ext cx="580203" cy="580534"/>
            </a:xfrm>
            <a:prstGeom prst="flowChartConnector">
              <a:avLst/>
            </a:prstGeom>
            <a:solidFill>
              <a:srgbClr val="FEF4EB"/>
            </a:solidFill>
            <a:ln>
              <a:solidFill>
                <a:srgbClr val="FCB8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dirty="0">
                <a:latin typeface="+mn-ea"/>
              </a:endParaRPr>
            </a:p>
          </p:txBody>
        </p:sp>
        <p:sp>
          <p:nvSpPr>
            <p:cNvPr id="36" name="流程圖: 接點 35">
              <a:extLst>
                <a:ext uri="{FF2B5EF4-FFF2-40B4-BE49-F238E27FC236}">
                  <a16:creationId xmlns:a16="http://schemas.microsoft.com/office/drawing/2014/main" id="{C743F1AE-3D8E-87CD-8DBF-2AD406820BEB}"/>
                </a:ext>
              </a:extLst>
            </p:cNvPr>
            <p:cNvSpPr/>
            <p:nvPr/>
          </p:nvSpPr>
          <p:spPr>
            <a:xfrm>
              <a:off x="11399587" y="1089496"/>
              <a:ext cx="580203" cy="580534"/>
            </a:xfrm>
            <a:prstGeom prst="flowChartConnector">
              <a:avLst/>
            </a:prstGeom>
            <a:solidFill>
              <a:srgbClr val="FEF4EB"/>
            </a:solidFill>
            <a:ln>
              <a:solidFill>
                <a:srgbClr val="FCB83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dirty="0">
                <a:latin typeface="+mn-ea"/>
              </a:endParaRPr>
            </a:p>
          </p:txBody>
        </p: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335C6B86-0008-9FDA-9410-37AA1EF3017C}"/>
                </a:ext>
              </a:extLst>
            </p:cNvPr>
            <p:cNvSpPr txBox="1"/>
            <p:nvPr/>
          </p:nvSpPr>
          <p:spPr>
            <a:xfrm>
              <a:off x="11235657" y="827016"/>
              <a:ext cx="666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>
                  <a:solidFill>
                    <a:srgbClr val="0A2240"/>
                  </a:solidFill>
                  <a:latin typeface="+mn-ea"/>
                </a:rPr>
                <a:t>地主</a:t>
              </a: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62C388D0-3753-DD32-795B-70350ACBEAEE}"/>
                </a:ext>
              </a:extLst>
            </p:cNvPr>
            <p:cNvSpPr txBox="1"/>
            <p:nvPr/>
          </p:nvSpPr>
          <p:spPr>
            <a:xfrm>
              <a:off x="10997837" y="1245675"/>
              <a:ext cx="666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>
                  <a:solidFill>
                    <a:srgbClr val="0A2240"/>
                  </a:solidFill>
                  <a:latin typeface="+mn-ea"/>
                </a:rPr>
                <a:t>政府</a:t>
              </a:r>
            </a:p>
          </p:txBody>
        </p:sp>
        <p:sp>
          <p:nvSpPr>
            <p:cNvPr id="43" name="文字方塊 42">
              <a:extLst>
                <a:ext uri="{FF2B5EF4-FFF2-40B4-BE49-F238E27FC236}">
                  <a16:creationId xmlns:a16="http://schemas.microsoft.com/office/drawing/2014/main" id="{BDD5EBB0-3D0B-361B-EECB-D92846389ACF}"/>
                </a:ext>
              </a:extLst>
            </p:cNvPr>
            <p:cNvSpPr txBox="1"/>
            <p:nvPr/>
          </p:nvSpPr>
          <p:spPr>
            <a:xfrm>
              <a:off x="11459178" y="1238676"/>
              <a:ext cx="666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>
                  <a:solidFill>
                    <a:srgbClr val="0A2240"/>
                  </a:solidFill>
                  <a:latin typeface="+mn-ea"/>
                </a:rPr>
                <a:t>公司</a:t>
              </a:r>
            </a:p>
          </p:txBody>
        </p:sp>
      </p:grpSp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719727FA-FBFD-7538-42B7-7F6C347F977A}"/>
              </a:ext>
            </a:extLst>
          </p:cNvPr>
          <p:cNvSpPr/>
          <p:nvPr/>
        </p:nvSpPr>
        <p:spPr>
          <a:xfrm>
            <a:off x="4017686" y="2028376"/>
            <a:ext cx="1895048" cy="1850567"/>
          </a:xfrm>
          <a:prstGeom prst="wedgeRoundRectCallout">
            <a:avLst>
              <a:gd name="adj1" fmla="val -20703"/>
              <a:gd name="adj2" fmla="val 59929"/>
              <a:gd name="adj3" fmla="val 1666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9A2F83C-CB13-0907-AEBC-8C5F7F06AE6A}"/>
              </a:ext>
            </a:extLst>
          </p:cNvPr>
          <p:cNvSpPr txBox="1"/>
          <p:nvPr/>
        </p:nvSpPr>
        <p:spPr>
          <a:xfrm>
            <a:off x="3923697" y="1854411"/>
            <a:ext cx="1605997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TW" altLang="en-US" sz="1400" b="1" dirty="0">
              <a:solidFill>
                <a:srgbClr val="0A2240"/>
              </a:solidFill>
              <a:highlight>
                <a:srgbClr val="FFFFFF"/>
              </a:highlight>
              <a:latin typeface="+mn-ea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8A50FD65-30B8-4E54-C518-F1D075FF2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8044" y="1728172"/>
            <a:ext cx="1684017" cy="487849"/>
          </a:xfrm>
          <a:prstGeom prst="rect">
            <a:avLst/>
          </a:prstGeom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id="{4B17C92C-1869-8504-3C19-A1002776BFA4}"/>
              </a:ext>
            </a:extLst>
          </p:cNvPr>
          <p:cNvSpPr txBox="1"/>
          <p:nvPr/>
        </p:nvSpPr>
        <p:spPr>
          <a:xfrm>
            <a:off x="398257" y="235782"/>
            <a:ext cx="7551888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ts val="4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  <a:ea typeface="Noto Sans TC"/>
              </a:rPr>
              <a:t>案場實績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ea typeface="Noto Sans TC"/>
              <a:cs typeface="+mn-cs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6E222DD-A7A3-2D4C-D563-B8AB4A66A9C1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2995EA6A-09E2-8B2C-CB5F-56A5B28DE3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16" name="投影片編號版面配置區 1">
            <a:extLst>
              <a:ext uri="{FF2B5EF4-FFF2-40B4-BE49-F238E27FC236}">
                <a16:creationId xmlns:a16="http://schemas.microsoft.com/office/drawing/2014/main" id="{0667C0D6-4D2D-3038-38E9-55A1C69CED51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8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3795194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FCDBB22-0EC3-4B1A-E468-16D46944C3AF}"/>
              </a:ext>
            </a:extLst>
          </p:cNvPr>
          <p:cNvSpPr/>
          <p:nvPr/>
        </p:nvSpPr>
        <p:spPr>
          <a:xfrm>
            <a:off x="8208447" y="3350061"/>
            <a:ext cx="3983553" cy="3507939"/>
          </a:xfrm>
          <a:prstGeom prst="rect">
            <a:avLst/>
          </a:prstGeom>
          <a:blipFill>
            <a:blip r:embed="rId3"/>
            <a:stretch>
              <a:fillRect l="-27164" t="-15305" r="-25455" b="-66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21" name="圖片 20" descr="一張含有 空中攝影, 空中, 水, 戶外 的圖片&#10;&#10;自動產生的描述">
            <a:extLst>
              <a:ext uri="{FF2B5EF4-FFF2-40B4-BE49-F238E27FC236}">
                <a16:creationId xmlns:a16="http://schemas.microsoft.com/office/drawing/2014/main" id="{9A45BC06-FD11-5D1F-9AA6-062B6CEF4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841" y="-29864"/>
            <a:ext cx="4012221" cy="3420000"/>
          </a:xfrm>
          <a:prstGeom prst="rect">
            <a:avLst/>
          </a:prstGeom>
        </p:spPr>
      </p:pic>
      <p:pic>
        <p:nvPicPr>
          <p:cNvPr id="16" name="圖片 15" descr="一張含有 戶外, 空中攝影, 空中, 俯視圖 的圖片&#10;&#10;自動產生的描述">
            <a:extLst>
              <a:ext uri="{FF2B5EF4-FFF2-40B4-BE49-F238E27FC236}">
                <a16:creationId xmlns:a16="http://schemas.microsoft.com/office/drawing/2014/main" id="{5363975A-A11F-6C26-238E-0EB03F073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402" y="-26599"/>
            <a:ext cx="4084714" cy="3455599"/>
          </a:xfrm>
          <a:prstGeom prst="rect">
            <a:avLst/>
          </a:prstGeom>
        </p:spPr>
      </p:pic>
      <p:pic>
        <p:nvPicPr>
          <p:cNvPr id="2" name="圖片 1" descr="一張含有 草, 室外, 公園, 路面 的圖片&#10;&#10;自動產生的描述">
            <a:extLst>
              <a:ext uri="{FF2B5EF4-FFF2-40B4-BE49-F238E27FC236}">
                <a16:creationId xmlns:a16="http://schemas.microsoft.com/office/drawing/2014/main" id="{CC3210C5-09C2-B9AB-49F1-C402C2DBFAD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8" r="6413" b="13048"/>
          <a:stretch/>
        </p:blipFill>
        <p:spPr>
          <a:xfrm>
            <a:off x="0" y="3361538"/>
            <a:ext cx="4099340" cy="3496462"/>
          </a:xfrm>
          <a:prstGeom prst="rect">
            <a:avLst/>
          </a:prstGeom>
          <a:effectLst/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D142F47-DD36-6A31-36EF-B542CD4E8F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4" t="23694" r="24158" b="3065"/>
          <a:stretch/>
        </p:blipFill>
        <p:spPr>
          <a:xfrm>
            <a:off x="4090501" y="3361537"/>
            <a:ext cx="4117946" cy="3496463"/>
          </a:xfrm>
          <a:prstGeom prst="rect">
            <a:avLst/>
          </a:prstGeom>
          <a:effectLst/>
        </p:spPr>
      </p:pic>
      <p:sp>
        <p:nvSpPr>
          <p:cNvPr id="4" name="頁尾版面配置區 2">
            <a:extLst>
              <a:ext uri="{FF2B5EF4-FFF2-40B4-BE49-F238E27FC236}">
                <a16:creationId xmlns:a16="http://schemas.microsoft.com/office/drawing/2014/main" id="{05034E00-9E99-2EA3-38FF-262295A04229}"/>
              </a:ext>
            </a:extLst>
          </p:cNvPr>
          <p:cNvSpPr>
            <a:spLocks noGrp="1"/>
          </p:cNvSpPr>
          <p:nvPr/>
        </p:nvSpPr>
        <p:spPr>
          <a:xfrm>
            <a:off x="3856351" y="6356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altLang="zh-TW" dirty="0"/>
              <a:t>INA Energy Corp., www.inaenergy.com.tw</a:t>
            </a:r>
            <a:endParaRPr lang="zh-TW" altLang="en-US" dirty="0"/>
          </a:p>
        </p:txBody>
      </p:sp>
      <p:sp>
        <p:nvSpPr>
          <p:cNvPr id="5" name="投影片編號版面配置區 3">
            <a:extLst>
              <a:ext uri="{FF2B5EF4-FFF2-40B4-BE49-F238E27FC236}">
                <a16:creationId xmlns:a16="http://schemas.microsoft.com/office/drawing/2014/main" id="{3D80D07A-B784-5999-3567-64E22FE9CC65}"/>
              </a:ext>
            </a:extLst>
          </p:cNvPr>
          <p:cNvSpPr>
            <a:spLocks noGrp="1"/>
          </p:cNvSpPr>
          <p:nvPr/>
        </p:nvSpPr>
        <p:spPr>
          <a:xfrm>
            <a:off x="8428351" y="63568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51E1D55-63E1-4AAA-8938-F507CC3C5D93}" type="slidenum">
              <a:rPr lang="zh-TW" altLang="en-US" smtClean="0"/>
              <a:pPr/>
              <a:t>9</a:t>
            </a:fld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3851D82-B7ED-07FC-CCBC-48C4530EFE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24"/>
          <a:stretch/>
        </p:blipFill>
        <p:spPr>
          <a:xfrm>
            <a:off x="0" y="-23335"/>
            <a:ext cx="4109402" cy="3384872"/>
          </a:xfrm>
          <a:prstGeom prst="rect">
            <a:avLst/>
          </a:prstGeom>
          <a:effectLst/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39C262B3-E225-268E-8C08-2C6504F2C8C5}"/>
              </a:ext>
            </a:extLst>
          </p:cNvPr>
          <p:cNvGrpSpPr/>
          <p:nvPr/>
        </p:nvGrpSpPr>
        <p:grpSpPr>
          <a:xfrm>
            <a:off x="5748867" y="-24952"/>
            <a:ext cx="2444467" cy="478869"/>
            <a:chOff x="5748867" y="-24952"/>
            <a:chExt cx="2444467" cy="478869"/>
          </a:xfrm>
        </p:grpSpPr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6377CD6B-8FBA-C6A2-921B-E5ED77309B6A}"/>
                </a:ext>
              </a:extLst>
            </p:cNvPr>
            <p:cNvSpPr/>
            <p:nvPr/>
          </p:nvSpPr>
          <p:spPr>
            <a:xfrm>
              <a:off x="6319202" y="-24952"/>
              <a:ext cx="1874132" cy="47886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Bahnschrift SemiBold" panose="020B0502040204020203" pitchFamily="34" charset="0"/>
              </a:endParaRPr>
            </a:p>
          </p:txBody>
        </p:sp>
        <p:sp>
          <p:nvSpPr>
            <p:cNvPr id="14" name="文字方塊 17">
              <a:extLst>
                <a:ext uri="{FF2B5EF4-FFF2-40B4-BE49-F238E27FC236}">
                  <a16:creationId xmlns:a16="http://schemas.microsoft.com/office/drawing/2014/main" id="{91F91B0F-2468-73AB-085C-5E88ED1E5879}"/>
                </a:ext>
              </a:extLst>
            </p:cNvPr>
            <p:cNvSpPr txBox="1"/>
            <p:nvPr/>
          </p:nvSpPr>
          <p:spPr>
            <a:xfrm>
              <a:off x="5748867" y="35890"/>
              <a:ext cx="24076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algn="r">
                <a:defRPr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>
                  <a:latin typeface="+mn-ea"/>
                  <a:ea typeface="+mn-ea"/>
                </a:rPr>
                <a:t>大型地面型案場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C6F72776-88A2-FD87-F5A7-C9ECE5147E29}"/>
              </a:ext>
            </a:extLst>
          </p:cNvPr>
          <p:cNvGrpSpPr/>
          <p:nvPr/>
        </p:nvGrpSpPr>
        <p:grpSpPr>
          <a:xfrm>
            <a:off x="2209799" y="-24952"/>
            <a:ext cx="1899067" cy="478869"/>
            <a:chOff x="2209799" y="-24952"/>
            <a:chExt cx="1899067" cy="478869"/>
          </a:xfrm>
        </p:grpSpPr>
        <p:sp>
          <p:nvSpPr>
            <p:cNvPr id="12" name="矩形: 圓角 11">
              <a:extLst>
                <a:ext uri="{FF2B5EF4-FFF2-40B4-BE49-F238E27FC236}">
                  <a16:creationId xmlns:a16="http://schemas.microsoft.com/office/drawing/2014/main" id="{8B2EDD39-D755-E083-AAF6-1D9D8BA36BB7}"/>
                </a:ext>
              </a:extLst>
            </p:cNvPr>
            <p:cNvSpPr/>
            <p:nvPr/>
          </p:nvSpPr>
          <p:spPr>
            <a:xfrm>
              <a:off x="2646218" y="-24952"/>
              <a:ext cx="1462648" cy="47886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Bahnschrift SemiBold" panose="020B0502040204020203" pitchFamily="34" charset="0"/>
              </a:endParaRPr>
            </a:p>
          </p:txBody>
        </p:sp>
        <p:sp>
          <p:nvSpPr>
            <p:cNvPr id="15" name="文字方塊 18">
              <a:extLst>
                <a:ext uri="{FF2B5EF4-FFF2-40B4-BE49-F238E27FC236}">
                  <a16:creationId xmlns:a16="http://schemas.microsoft.com/office/drawing/2014/main" id="{699B19A2-7B87-1C59-E4B3-720FC268FCC8}"/>
                </a:ext>
              </a:extLst>
            </p:cNvPr>
            <p:cNvSpPr txBox="1"/>
            <p:nvPr/>
          </p:nvSpPr>
          <p:spPr>
            <a:xfrm>
              <a:off x="2209799" y="35890"/>
              <a:ext cx="1814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TW" altLang="en-US" dirty="0"/>
                <a:t>屋頂型案場</a:t>
              </a: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8FA89F81-0813-26A8-24CB-BAEE9C4A7E9C}"/>
              </a:ext>
            </a:extLst>
          </p:cNvPr>
          <p:cNvGrpSpPr/>
          <p:nvPr/>
        </p:nvGrpSpPr>
        <p:grpSpPr>
          <a:xfrm>
            <a:off x="10389463" y="-23858"/>
            <a:ext cx="1811867" cy="478869"/>
            <a:chOff x="10380132" y="-23858"/>
            <a:chExt cx="1811867" cy="478869"/>
          </a:xfrm>
        </p:grpSpPr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01E294C5-0ACD-E8DB-BCC2-991C8A788DAD}"/>
                </a:ext>
              </a:extLst>
            </p:cNvPr>
            <p:cNvSpPr/>
            <p:nvPr/>
          </p:nvSpPr>
          <p:spPr>
            <a:xfrm>
              <a:off x="10834254" y="-23858"/>
              <a:ext cx="1357745" cy="47886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Bahnschrift SemiBold" panose="020B0502040204020203" pitchFamily="34" charset="0"/>
              </a:endParaRPr>
            </a:p>
          </p:txBody>
        </p:sp>
        <p:sp>
          <p:nvSpPr>
            <p:cNvPr id="13" name="文字方塊 15">
              <a:extLst>
                <a:ext uri="{FF2B5EF4-FFF2-40B4-BE49-F238E27FC236}">
                  <a16:creationId xmlns:a16="http://schemas.microsoft.com/office/drawing/2014/main" id="{EF5F813D-F3A2-6C53-F1F0-E4AC4BAD0B4F}"/>
                </a:ext>
              </a:extLst>
            </p:cNvPr>
            <p:cNvSpPr txBox="1"/>
            <p:nvPr/>
          </p:nvSpPr>
          <p:spPr>
            <a:xfrm>
              <a:off x="10380132" y="35890"/>
              <a:ext cx="1811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algn="r">
                <a:defRPr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>
                  <a:latin typeface="+mn-ea"/>
                  <a:ea typeface="+mn-ea"/>
                </a:rPr>
                <a:t>水面型案場</a:t>
              </a:r>
              <a:endParaRPr lang="en-US" altLang="zh-TW" dirty="0">
                <a:latin typeface="+mn-ea"/>
                <a:ea typeface="+mn-ea"/>
              </a:endParaRPr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F51F67D-4D1D-8E64-E39D-8470AE5D1A43}"/>
              </a:ext>
            </a:extLst>
          </p:cNvPr>
          <p:cNvGrpSpPr/>
          <p:nvPr/>
        </p:nvGrpSpPr>
        <p:grpSpPr>
          <a:xfrm>
            <a:off x="5813054" y="3360636"/>
            <a:ext cx="2406364" cy="478869"/>
            <a:chOff x="5813054" y="3360636"/>
            <a:chExt cx="2406364" cy="478869"/>
          </a:xfrm>
        </p:grpSpPr>
        <p:sp>
          <p:nvSpPr>
            <p:cNvPr id="30" name="矩形: 圓角 29">
              <a:extLst>
                <a:ext uri="{FF2B5EF4-FFF2-40B4-BE49-F238E27FC236}">
                  <a16:creationId xmlns:a16="http://schemas.microsoft.com/office/drawing/2014/main" id="{527E59CA-97F5-745F-3E60-58B511406CC0}"/>
                </a:ext>
              </a:extLst>
            </p:cNvPr>
            <p:cNvSpPr/>
            <p:nvPr/>
          </p:nvSpPr>
          <p:spPr>
            <a:xfrm>
              <a:off x="6624001" y="3360636"/>
              <a:ext cx="1586749" cy="47886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Bahnschrift SemiBold" panose="020B0502040204020203" pitchFamily="34" charset="0"/>
              </a:endParaRPr>
            </a:p>
          </p:txBody>
        </p:sp>
        <p:sp>
          <p:nvSpPr>
            <p:cNvPr id="18" name="文字方塊 24">
              <a:extLst>
                <a:ext uri="{FF2B5EF4-FFF2-40B4-BE49-F238E27FC236}">
                  <a16:creationId xmlns:a16="http://schemas.microsoft.com/office/drawing/2014/main" id="{EC81AB0B-6B71-2160-7D04-6425B8CA3198}"/>
                </a:ext>
              </a:extLst>
            </p:cNvPr>
            <p:cNvSpPr txBox="1"/>
            <p:nvPr/>
          </p:nvSpPr>
          <p:spPr>
            <a:xfrm>
              <a:off x="5813054" y="3420296"/>
              <a:ext cx="2406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algn="r">
                <a:defRPr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dirty="0">
                  <a:latin typeface="+mn-ea"/>
                  <a:ea typeface="+mn-ea"/>
                </a:rPr>
                <a:t>161kV</a:t>
              </a:r>
              <a:r>
                <a:rPr lang="zh-TW" altLang="en-US" dirty="0">
                  <a:latin typeface="+mn-ea"/>
                  <a:ea typeface="+mn-ea"/>
                </a:rPr>
                <a:t> 升壓站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15BDFF2E-8F59-7255-BF76-CFA724C33394}"/>
              </a:ext>
            </a:extLst>
          </p:cNvPr>
          <p:cNvGrpSpPr/>
          <p:nvPr/>
        </p:nvGrpSpPr>
        <p:grpSpPr>
          <a:xfrm>
            <a:off x="1777959" y="3363313"/>
            <a:ext cx="2318035" cy="478869"/>
            <a:chOff x="1764707" y="3350061"/>
            <a:chExt cx="2318035" cy="478869"/>
          </a:xfrm>
        </p:grpSpPr>
        <p:sp>
          <p:nvSpPr>
            <p:cNvPr id="29" name="矩形: 圓角 28">
              <a:extLst>
                <a:ext uri="{FF2B5EF4-FFF2-40B4-BE49-F238E27FC236}">
                  <a16:creationId xmlns:a16="http://schemas.microsoft.com/office/drawing/2014/main" id="{A24F407C-2211-CA12-53B8-C28E58BFDDE9}"/>
                </a:ext>
              </a:extLst>
            </p:cNvPr>
            <p:cNvSpPr/>
            <p:nvPr/>
          </p:nvSpPr>
          <p:spPr>
            <a:xfrm>
              <a:off x="2514600" y="3350061"/>
              <a:ext cx="1568142" cy="47886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Bahnschrift SemiBold" panose="020B0502040204020203" pitchFamily="34" charset="0"/>
              </a:endParaRPr>
            </a:p>
          </p:txBody>
        </p:sp>
        <p:sp>
          <p:nvSpPr>
            <p:cNvPr id="19" name="文字方塊 29">
              <a:extLst>
                <a:ext uri="{FF2B5EF4-FFF2-40B4-BE49-F238E27FC236}">
                  <a16:creationId xmlns:a16="http://schemas.microsoft.com/office/drawing/2014/main" id="{5FE91190-FF41-F777-EB5B-CCCF51E540B5}"/>
                </a:ext>
              </a:extLst>
            </p:cNvPr>
            <p:cNvSpPr txBox="1"/>
            <p:nvPr/>
          </p:nvSpPr>
          <p:spPr>
            <a:xfrm>
              <a:off x="1764707" y="3411207"/>
              <a:ext cx="2275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algn="r">
                <a:defRPr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dirty="0">
                  <a:latin typeface="+mn-ea"/>
                  <a:ea typeface="+mn-ea"/>
                </a:rPr>
                <a:t>69kV</a:t>
              </a:r>
              <a:r>
                <a:rPr lang="zh-TW" altLang="en-US" dirty="0">
                  <a:latin typeface="+mn-ea"/>
                  <a:ea typeface="+mn-ea"/>
                </a:rPr>
                <a:t> 升壓站</a:t>
              </a:r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5767C748-49BF-1A2B-93F6-2349B61E3C26}"/>
              </a:ext>
            </a:extLst>
          </p:cNvPr>
          <p:cNvGrpSpPr/>
          <p:nvPr/>
        </p:nvGrpSpPr>
        <p:grpSpPr>
          <a:xfrm>
            <a:off x="9992297" y="3387385"/>
            <a:ext cx="2218854" cy="478869"/>
            <a:chOff x="9982966" y="3387385"/>
            <a:chExt cx="2218854" cy="478869"/>
          </a:xfrm>
        </p:grpSpPr>
        <p:sp>
          <p:nvSpPr>
            <p:cNvPr id="31" name="矩形: 圓角 30">
              <a:extLst>
                <a:ext uri="{FF2B5EF4-FFF2-40B4-BE49-F238E27FC236}">
                  <a16:creationId xmlns:a16="http://schemas.microsoft.com/office/drawing/2014/main" id="{834AF94A-5EC3-1CBF-E0B7-B732261C4659}"/>
                </a:ext>
              </a:extLst>
            </p:cNvPr>
            <p:cNvSpPr/>
            <p:nvPr/>
          </p:nvSpPr>
          <p:spPr>
            <a:xfrm>
              <a:off x="10134395" y="3387385"/>
              <a:ext cx="2057605" cy="47886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Bahnschrift SemiBold" panose="020B0502040204020203" pitchFamily="34" charset="0"/>
              </a:endParaRPr>
            </a:p>
          </p:txBody>
        </p:sp>
        <p:sp>
          <p:nvSpPr>
            <p:cNvPr id="22" name="文字方塊 34">
              <a:extLst>
                <a:ext uri="{FF2B5EF4-FFF2-40B4-BE49-F238E27FC236}">
                  <a16:creationId xmlns:a16="http://schemas.microsoft.com/office/drawing/2014/main" id="{5BFBDA60-B1AC-A7EA-0575-078C96205260}"/>
                </a:ext>
              </a:extLst>
            </p:cNvPr>
            <p:cNvSpPr txBox="1"/>
            <p:nvPr/>
          </p:nvSpPr>
          <p:spPr>
            <a:xfrm>
              <a:off x="9982966" y="3445232"/>
              <a:ext cx="2218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algn="r">
                <a:defRPr>
                  <a:solidFill>
                    <a:schemeClr val="accent1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TW" altLang="en-US" dirty="0">
                  <a:latin typeface="+mn-ea"/>
                  <a:ea typeface="+mn-ea"/>
                </a:rPr>
                <a:t>農電共生示範案場</a:t>
              </a:r>
            </a:p>
          </p:txBody>
        </p:sp>
      </p:grpSp>
      <p:sp>
        <p:nvSpPr>
          <p:cNvPr id="27" name="投影片編號版面配置區 1">
            <a:extLst>
              <a:ext uri="{FF2B5EF4-FFF2-40B4-BE49-F238E27FC236}">
                <a16:creationId xmlns:a16="http://schemas.microsoft.com/office/drawing/2014/main" id="{DFC6002D-9182-5750-8FC5-1F3462853238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9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1871841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2" name="直線接點 291">
            <a:extLst>
              <a:ext uri="{FF2B5EF4-FFF2-40B4-BE49-F238E27FC236}">
                <a16:creationId xmlns:a16="http://schemas.microsoft.com/office/drawing/2014/main" id="{EDCB62F2-4B30-4560-BEA3-D3EC2D967854}"/>
              </a:ext>
            </a:extLst>
          </p:cNvPr>
          <p:cNvCxnSpPr>
            <a:cxnSpLocks/>
          </p:cNvCxnSpPr>
          <p:nvPr/>
        </p:nvCxnSpPr>
        <p:spPr>
          <a:xfrm flipH="1">
            <a:off x="2995719" y="2565094"/>
            <a:ext cx="13944" cy="12807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直線接點 298">
            <a:extLst>
              <a:ext uri="{FF2B5EF4-FFF2-40B4-BE49-F238E27FC236}">
                <a16:creationId xmlns:a16="http://schemas.microsoft.com/office/drawing/2014/main" id="{983CE77F-A071-7323-CD46-AF22A770B6EA}"/>
              </a:ext>
            </a:extLst>
          </p:cNvPr>
          <p:cNvCxnSpPr>
            <a:cxnSpLocks/>
          </p:cNvCxnSpPr>
          <p:nvPr/>
        </p:nvCxnSpPr>
        <p:spPr>
          <a:xfrm>
            <a:off x="593653" y="2539324"/>
            <a:ext cx="1" cy="249575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19A53510-CE81-5B22-436B-643D21D9D037}"/>
              </a:ext>
            </a:extLst>
          </p:cNvPr>
          <p:cNvCxnSpPr>
            <a:cxnSpLocks/>
          </p:cNvCxnSpPr>
          <p:nvPr/>
        </p:nvCxnSpPr>
        <p:spPr>
          <a:xfrm>
            <a:off x="2187495" y="2539655"/>
            <a:ext cx="9253" cy="128180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線接點 145">
            <a:extLst>
              <a:ext uri="{FF2B5EF4-FFF2-40B4-BE49-F238E27FC236}">
                <a16:creationId xmlns:a16="http://schemas.microsoft.com/office/drawing/2014/main" id="{C56A3369-1DE2-3505-26DF-BACAACC2233E}"/>
              </a:ext>
            </a:extLst>
          </p:cNvPr>
          <p:cNvCxnSpPr>
            <a:cxnSpLocks/>
          </p:cNvCxnSpPr>
          <p:nvPr/>
        </p:nvCxnSpPr>
        <p:spPr>
          <a:xfrm>
            <a:off x="5782003" y="2499469"/>
            <a:ext cx="3861" cy="162198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直線接點 286">
            <a:extLst>
              <a:ext uri="{FF2B5EF4-FFF2-40B4-BE49-F238E27FC236}">
                <a16:creationId xmlns:a16="http://schemas.microsoft.com/office/drawing/2014/main" id="{18145B7D-AD8A-AFD4-2579-F9BFE91CA896}"/>
              </a:ext>
            </a:extLst>
          </p:cNvPr>
          <p:cNvCxnSpPr>
            <a:cxnSpLocks/>
          </p:cNvCxnSpPr>
          <p:nvPr/>
        </p:nvCxnSpPr>
        <p:spPr>
          <a:xfrm>
            <a:off x="3856182" y="1299216"/>
            <a:ext cx="2847" cy="282223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圖片 67" descr="一張含有 圓形, 螢幕擷取畫面, 圖形, 設計 的圖片&#10;&#10;自動產生的描述">
            <a:extLst>
              <a:ext uri="{FF2B5EF4-FFF2-40B4-BE49-F238E27FC236}">
                <a16:creationId xmlns:a16="http://schemas.microsoft.com/office/drawing/2014/main" id="{9C9C9A46-C26C-37F1-0D80-F0AFC48EC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634" y="-1613750"/>
            <a:ext cx="3918786" cy="3918786"/>
          </a:xfrm>
          <a:prstGeom prst="rect">
            <a:avLst/>
          </a:prstGeom>
        </p:spPr>
      </p:pic>
      <p:cxnSp>
        <p:nvCxnSpPr>
          <p:cNvPr id="271" name="直線接點 270">
            <a:extLst>
              <a:ext uri="{FF2B5EF4-FFF2-40B4-BE49-F238E27FC236}">
                <a16:creationId xmlns:a16="http://schemas.microsoft.com/office/drawing/2014/main" id="{F7ED0255-3D24-46DE-238C-A2922B2A369F}"/>
              </a:ext>
            </a:extLst>
          </p:cNvPr>
          <p:cNvCxnSpPr>
            <a:cxnSpLocks/>
          </p:cNvCxnSpPr>
          <p:nvPr/>
        </p:nvCxnSpPr>
        <p:spPr>
          <a:xfrm>
            <a:off x="6847513" y="2488619"/>
            <a:ext cx="3023" cy="254646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矩形: 圓角 215">
            <a:extLst>
              <a:ext uri="{FF2B5EF4-FFF2-40B4-BE49-F238E27FC236}">
                <a16:creationId xmlns:a16="http://schemas.microsoft.com/office/drawing/2014/main" id="{8DEB5693-D227-D52B-37A1-3FCCEE372129}"/>
              </a:ext>
            </a:extLst>
          </p:cNvPr>
          <p:cNvSpPr/>
          <p:nvPr/>
        </p:nvSpPr>
        <p:spPr>
          <a:xfrm>
            <a:off x="6493283" y="3829378"/>
            <a:ext cx="729055" cy="950254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城市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發展</a:t>
            </a: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94826187-EC9E-6FB2-6A98-C7A3098EB7EA}"/>
              </a:ext>
            </a:extLst>
          </p:cNvPr>
          <p:cNvSpPr txBox="1"/>
          <p:nvPr/>
        </p:nvSpPr>
        <p:spPr>
          <a:xfrm>
            <a:off x="1469090" y="2973103"/>
            <a:ext cx="1777364" cy="177741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7880" marR="143510" lvl="0" indent="-440690" algn="l" defTabSz="914400" rtl="0" eaLnBrk="1" fontAlgn="auto" latinLnBrk="0" hangingPunct="1">
              <a:lnSpc>
                <a:spcPct val="101099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5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13" name="object 28">
            <a:extLst>
              <a:ext uri="{FF2B5EF4-FFF2-40B4-BE49-F238E27FC236}">
                <a16:creationId xmlns:a16="http://schemas.microsoft.com/office/drawing/2014/main" id="{8E709F36-2432-1364-AA1F-E006C16028FE}"/>
              </a:ext>
            </a:extLst>
          </p:cNvPr>
          <p:cNvSpPr txBox="1"/>
          <p:nvPr/>
        </p:nvSpPr>
        <p:spPr>
          <a:xfrm>
            <a:off x="4360969" y="4246564"/>
            <a:ext cx="617220" cy="19107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泓博能源</a:t>
            </a:r>
            <a:endParaRPr kumimoji="0" sz="115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30" name="object 48">
            <a:extLst>
              <a:ext uri="{FF2B5EF4-FFF2-40B4-BE49-F238E27FC236}">
                <a16:creationId xmlns:a16="http://schemas.microsoft.com/office/drawing/2014/main" id="{731F5DEE-AC06-5822-B2B8-B841FA1C4010}"/>
              </a:ext>
            </a:extLst>
          </p:cNvPr>
          <p:cNvSpPr txBox="1"/>
          <p:nvPr/>
        </p:nvSpPr>
        <p:spPr>
          <a:xfrm>
            <a:off x="4368559" y="3874693"/>
            <a:ext cx="60071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lvl="0" indent="16891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O&amp;M</a:t>
            </a: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42" name="object 60">
            <a:extLst>
              <a:ext uri="{FF2B5EF4-FFF2-40B4-BE49-F238E27FC236}">
                <a16:creationId xmlns:a16="http://schemas.microsoft.com/office/drawing/2014/main" id="{E6ED2EA4-E47C-0D9A-F3B9-224060E8DAB5}"/>
              </a:ext>
            </a:extLst>
          </p:cNvPr>
          <p:cNvSpPr txBox="1"/>
          <p:nvPr/>
        </p:nvSpPr>
        <p:spPr>
          <a:xfrm>
            <a:off x="2781890" y="3861125"/>
            <a:ext cx="639714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Other projects 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101" name="object 60">
            <a:extLst>
              <a:ext uri="{FF2B5EF4-FFF2-40B4-BE49-F238E27FC236}">
                <a16:creationId xmlns:a16="http://schemas.microsoft.com/office/drawing/2014/main" id="{600A8C7C-60ED-841B-443A-9EC9C2F8B499}"/>
              </a:ext>
            </a:extLst>
          </p:cNvPr>
          <p:cNvSpPr txBox="1"/>
          <p:nvPr/>
        </p:nvSpPr>
        <p:spPr>
          <a:xfrm>
            <a:off x="1049224" y="3836275"/>
            <a:ext cx="617461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Executive Yuan’s 6.5 GW projects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515C30E9-8811-4C2C-5643-FB4CD6C0D751}"/>
              </a:ext>
            </a:extLst>
          </p:cNvPr>
          <p:cNvSpPr txBox="1"/>
          <p:nvPr/>
        </p:nvSpPr>
        <p:spPr>
          <a:xfrm>
            <a:off x="1062378" y="2881784"/>
            <a:ext cx="16005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Assets  Management</a:t>
            </a: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6C444EB1-C1C6-E0DD-F562-E287DDE08FFD}"/>
              </a:ext>
            </a:extLst>
          </p:cNvPr>
          <p:cNvCxnSpPr>
            <a:cxnSpLocks/>
          </p:cNvCxnSpPr>
          <p:nvPr/>
        </p:nvCxnSpPr>
        <p:spPr>
          <a:xfrm>
            <a:off x="1401409" y="1289865"/>
            <a:ext cx="822850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1E2F6256-B1A8-6BC3-20E0-955411517973}"/>
              </a:ext>
            </a:extLst>
          </p:cNvPr>
          <p:cNvCxnSpPr>
            <a:cxnSpLocks/>
          </p:cNvCxnSpPr>
          <p:nvPr/>
        </p:nvCxnSpPr>
        <p:spPr>
          <a:xfrm>
            <a:off x="6289562" y="765292"/>
            <a:ext cx="614" cy="175190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008696D7-8B99-17A8-6698-14330954EA81}"/>
              </a:ext>
            </a:extLst>
          </p:cNvPr>
          <p:cNvCxnSpPr>
            <a:cxnSpLocks/>
          </p:cNvCxnSpPr>
          <p:nvPr/>
        </p:nvCxnSpPr>
        <p:spPr>
          <a:xfrm>
            <a:off x="9620386" y="1289865"/>
            <a:ext cx="0" cy="61493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601CF1FE-0CAE-40D8-4900-C920DC34C79C}"/>
              </a:ext>
            </a:extLst>
          </p:cNvPr>
          <p:cNvCxnSpPr>
            <a:cxnSpLocks/>
            <a:endCxn id="226" idx="0"/>
          </p:cNvCxnSpPr>
          <p:nvPr/>
        </p:nvCxnSpPr>
        <p:spPr>
          <a:xfrm flipH="1">
            <a:off x="1393198" y="1278598"/>
            <a:ext cx="8212" cy="255238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C994CF8A-62D0-7432-A18E-E2D2830E25CA}"/>
              </a:ext>
            </a:extLst>
          </p:cNvPr>
          <p:cNvCxnSpPr>
            <a:cxnSpLocks/>
          </p:cNvCxnSpPr>
          <p:nvPr/>
        </p:nvCxnSpPr>
        <p:spPr>
          <a:xfrm>
            <a:off x="593653" y="2555034"/>
            <a:ext cx="159384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1" name="矩形: 圓角 70">
            <a:extLst>
              <a:ext uri="{FF2B5EF4-FFF2-40B4-BE49-F238E27FC236}">
                <a16:creationId xmlns:a16="http://schemas.microsoft.com/office/drawing/2014/main" id="{BF2FB7FC-B59A-6042-822E-D2656D821EFF}"/>
              </a:ext>
            </a:extLst>
          </p:cNvPr>
          <p:cNvSpPr/>
          <p:nvPr/>
        </p:nvSpPr>
        <p:spPr>
          <a:xfrm>
            <a:off x="213742" y="2819359"/>
            <a:ext cx="809269" cy="604800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行政院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6.5 GW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專案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72" name="矩形: 圓角 71">
            <a:extLst>
              <a:ext uri="{FF2B5EF4-FFF2-40B4-BE49-F238E27FC236}">
                <a16:creationId xmlns:a16="http://schemas.microsoft.com/office/drawing/2014/main" id="{653D671C-3021-2258-61A9-A91E5A7FFE7F}"/>
              </a:ext>
            </a:extLst>
          </p:cNvPr>
          <p:cNvSpPr/>
          <p:nvPr/>
        </p:nvSpPr>
        <p:spPr>
          <a:xfrm>
            <a:off x="1043745" y="2822266"/>
            <a:ext cx="748250" cy="618718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屋頂型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80" name="矩形: 圓角 79">
            <a:extLst>
              <a:ext uri="{FF2B5EF4-FFF2-40B4-BE49-F238E27FC236}">
                <a16:creationId xmlns:a16="http://schemas.microsoft.com/office/drawing/2014/main" id="{77290BE9-24CD-8421-2F7E-425418E8E018}"/>
              </a:ext>
            </a:extLst>
          </p:cNvPr>
          <p:cNvSpPr/>
          <p:nvPr/>
        </p:nvSpPr>
        <p:spPr>
          <a:xfrm>
            <a:off x="1816131" y="2822266"/>
            <a:ext cx="762307" cy="601892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其他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125" name="矩形: 圓角 124">
            <a:extLst>
              <a:ext uri="{FF2B5EF4-FFF2-40B4-BE49-F238E27FC236}">
                <a16:creationId xmlns:a16="http://schemas.microsoft.com/office/drawing/2014/main" id="{84FA81E4-BBAF-C1D8-3DA6-C44304383548}"/>
              </a:ext>
            </a:extLst>
          </p:cNvPr>
          <p:cNvSpPr/>
          <p:nvPr/>
        </p:nvSpPr>
        <p:spPr>
          <a:xfrm>
            <a:off x="2643741" y="2814997"/>
            <a:ext cx="714053" cy="609162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工程</a:t>
            </a:r>
            <a:endParaRPr kumimoji="0" lang="en-US" altLang="zh-TW" sz="1400" b="1" i="0" u="none" strike="noStrike" kern="1200" cap="none" spc="-1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承包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128" name="矩形: 圓角 127">
            <a:extLst>
              <a:ext uri="{FF2B5EF4-FFF2-40B4-BE49-F238E27FC236}">
                <a16:creationId xmlns:a16="http://schemas.microsoft.com/office/drawing/2014/main" id="{36555D78-6EBF-F20B-BD56-569E6CD1B954}"/>
              </a:ext>
            </a:extLst>
          </p:cNvPr>
          <p:cNvSpPr/>
          <p:nvPr/>
        </p:nvSpPr>
        <p:spPr>
          <a:xfrm>
            <a:off x="3480565" y="2822266"/>
            <a:ext cx="776727" cy="602685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維運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424B4723-1EBD-3168-A0E4-CBCAA94F0B6A}"/>
              </a:ext>
            </a:extLst>
          </p:cNvPr>
          <p:cNvCxnSpPr>
            <a:cxnSpLocks/>
          </p:cNvCxnSpPr>
          <p:nvPr/>
        </p:nvCxnSpPr>
        <p:spPr>
          <a:xfrm flipV="1">
            <a:off x="2995719" y="2552851"/>
            <a:ext cx="1760422" cy="218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1" name="矩形: 圓角 140">
            <a:extLst>
              <a:ext uri="{FF2B5EF4-FFF2-40B4-BE49-F238E27FC236}">
                <a16:creationId xmlns:a16="http://schemas.microsoft.com/office/drawing/2014/main" id="{FA83567D-F45C-3A7A-D2BD-482C3BF23663}"/>
              </a:ext>
            </a:extLst>
          </p:cNvPr>
          <p:cNvSpPr/>
          <p:nvPr/>
        </p:nvSpPr>
        <p:spPr>
          <a:xfrm>
            <a:off x="5458786" y="2814997"/>
            <a:ext cx="742781" cy="609161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AFC</a:t>
            </a:r>
          </a:p>
        </p:txBody>
      </p:sp>
      <p:sp>
        <p:nvSpPr>
          <p:cNvPr id="142" name="矩形: 圓角 141">
            <a:extLst>
              <a:ext uri="{FF2B5EF4-FFF2-40B4-BE49-F238E27FC236}">
                <a16:creationId xmlns:a16="http://schemas.microsoft.com/office/drawing/2014/main" id="{DAB2B8BB-138B-4B50-1C9B-4DBF0DF8A1E9}"/>
              </a:ext>
            </a:extLst>
          </p:cNvPr>
          <p:cNvSpPr/>
          <p:nvPr/>
        </p:nvSpPr>
        <p:spPr>
          <a:xfrm>
            <a:off x="6522468" y="2822267"/>
            <a:ext cx="742781" cy="601892"/>
          </a:xfrm>
          <a:prstGeom prst="roundRect">
            <a:avLst>
              <a:gd name="adj" fmla="val 25121"/>
            </a:avLst>
          </a:prstGeom>
          <a:solidFill>
            <a:srgbClr val="FFB7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光儲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cxnSp>
        <p:nvCxnSpPr>
          <p:cNvPr id="143" name="直線接點 142">
            <a:extLst>
              <a:ext uri="{FF2B5EF4-FFF2-40B4-BE49-F238E27FC236}">
                <a16:creationId xmlns:a16="http://schemas.microsoft.com/office/drawing/2014/main" id="{3FD453F4-D5B9-4902-BC6B-1F401722D136}"/>
              </a:ext>
            </a:extLst>
          </p:cNvPr>
          <p:cNvCxnSpPr>
            <a:cxnSpLocks/>
          </p:cNvCxnSpPr>
          <p:nvPr/>
        </p:nvCxnSpPr>
        <p:spPr>
          <a:xfrm flipV="1">
            <a:off x="5782003" y="2499469"/>
            <a:ext cx="1060930" cy="792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7" name="矩形: 圓角 216">
            <a:extLst>
              <a:ext uri="{FF2B5EF4-FFF2-40B4-BE49-F238E27FC236}">
                <a16:creationId xmlns:a16="http://schemas.microsoft.com/office/drawing/2014/main" id="{64E9D030-28F3-BEA1-6B8A-F4D66DE910A3}"/>
              </a:ext>
            </a:extLst>
          </p:cNvPr>
          <p:cNvSpPr/>
          <p:nvPr/>
        </p:nvSpPr>
        <p:spPr>
          <a:xfrm>
            <a:off x="6496854" y="5026232"/>
            <a:ext cx="725484" cy="950308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寶興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能源</a:t>
            </a:r>
          </a:p>
        </p:txBody>
      </p:sp>
      <p:sp>
        <p:nvSpPr>
          <p:cNvPr id="218" name="矩形: 圓角 217">
            <a:extLst>
              <a:ext uri="{FF2B5EF4-FFF2-40B4-BE49-F238E27FC236}">
                <a16:creationId xmlns:a16="http://schemas.microsoft.com/office/drawing/2014/main" id="{C97C1E0D-8850-6BDA-A216-D0B5265A10D5}"/>
              </a:ext>
            </a:extLst>
          </p:cNvPr>
          <p:cNvSpPr/>
          <p:nvPr/>
        </p:nvSpPr>
        <p:spPr>
          <a:xfrm>
            <a:off x="5418928" y="3829377"/>
            <a:ext cx="729055" cy="950309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寶儲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能源</a:t>
            </a:r>
          </a:p>
        </p:txBody>
      </p:sp>
      <p:sp>
        <p:nvSpPr>
          <p:cNvPr id="224" name="矩形: 圓角 223">
            <a:extLst>
              <a:ext uri="{FF2B5EF4-FFF2-40B4-BE49-F238E27FC236}">
                <a16:creationId xmlns:a16="http://schemas.microsoft.com/office/drawing/2014/main" id="{4FD1D3FA-3761-F5A7-6338-73BE8DD10B93}"/>
              </a:ext>
            </a:extLst>
          </p:cNvPr>
          <p:cNvSpPr/>
          <p:nvPr/>
        </p:nvSpPr>
        <p:spPr>
          <a:xfrm>
            <a:off x="2634094" y="3836275"/>
            <a:ext cx="723249" cy="951278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寶陞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能源</a:t>
            </a:r>
          </a:p>
        </p:txBody>
      </p:sp>
      <p:sp>
        <p:nvSpPr>
          <p:cNvPr id="225" name="矩形: 圓角 224">
            <a:extLst>
              <a:ext uri="{FF2B5EF4-FFF2-40B4-BE49-F238E27FC236}">
                <a16:creationId xmlns:a16="http://schemas.microsoft.com/office/drawing/2014/main" id="{D4DA6405-1BA2-4592-EB86-CA5974DB1709}"/>
              </a:ext>
            </a:extLst>
          </p:cNvPr>
          <p:cNvSpPr/>
          <p:nvPr/>
        </p:nvSpPr>
        <p:spPr>
          <a:xfrm>
            <a:off x="1834006" y="3830982"/>
            <a:ext cx="725483" cy="951277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寶糖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能源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226" name="矩形: 圓角 225">
            <a:extLst>
              <a:ext uri="{FF2B5EF4-FFF2-40B4-BE49-F238E27FC236}">
                <a16:creationId xmlns:a16="http://schemas.microsoft.com/office/drawing/2014/main" id="{55A184F8-2A79-050C-D1BF-BDBCF634775B}"/>
              </a:ext>
            </a:extLst>
          </p:cNvPr>
          <p:cNvSpPr/>
          <p:nvPr/>
        </p:nvSpPr>
        <p:spPr>
          <a:xfrm>
            <a:off x="1033074" y="3830982"/>
            <a:ext cx="720247" cy="951277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寶發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能源</a:t>
            </a:r>
          </a:p>
        </p:txBody>
      </p:sp>
      <p:cxnSp>
        <p:nvCxnSpPr>
          <p:cNvPr id="284" name="直線接點 283">
            <a:extLst>
              <a:ext uri="{FF2B5EF4-FFF2-40B4-BE49-F238E27FC236}">
                <a16:creationId xmlns:a16="http://schemas.microsoft.com/office/drawing/2014/main" id="{B821C528-FC2A-7444-7873-380E243CB0FA}"/>
              </a:ext>
            </a:extLst>
          </p:cNvPr>
          <p:cNvCxnSpPr>
            <a:cxnSpLocks/>
          </p:cNvCxnSpPr>
          <p:nvPr/>
        </p:nvCxnSpPr>
        <p:spPr>
          <a:xfrm>
            <a:off x="4757245" y="2552851"/>
            <a:ext cx="0" cy="133754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7" name="矩形 426">
            <a:extLst>
              <a:ext uri="{FF2B5EF4-FFF2-40B4-BE49-F238E27FC236}">
                <a16:creationId xmlns:a16="http://schemas.microsoft.com/office/drawing/2014/main" id="{C6E68F23-4F71-0C85-3DD8-84596414E51C}"/>
              </a:ext>
            </a:extLst>
          </p:cNvPr>
          <p:cNvSpPr/>
          <p:nvPr/>
        </p:nvSpPr>
        <p:spPr>
          <a:xfrm>
            <a:off x="4949241" y="278553"/>
            <a:ext cx="2721504" cy="502921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寶晶能源股份有公司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485F8047-27F7-E865-7CB3-A31B2CDF916E}"/>
              </a:ext>
            </a:extLst>
          </p:cNvPr>
          <p:cNvCxnSpPr>
            <a:cxnSpLocks/>
          </p:cNvCxnSpPr>
          <p:nvPr/>
        </p:nvCxnSpPr>
        <p:spPr>
          <a:xfrm>
            <a:off x="8231659" y="1295539"/>
            <a:ext cx="6588" cy="314210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: 圓角 72">
            <a:extLst>
              <a:ext uri="{FF2B5EF4-FFF2-40B4-BE49-F238E27FC236}">
                <a16:creationId xmlns:a16="http://schemas.microsoft.com/office/drawing/2014/main" id="{3426BA34-6BD1-FB6B-1ECF-9816B72D6792}"/>
              </a:ext>
            </a:extLst>
          </p:cNvPr>
          <p:cNvSpPr/>
          <p:nvPr/>
        </p:nvSpPr>
        <p:spPr>
          <a:xfrm>
            <a:off x="7699321" y="2459851"/>
            <a:ext cx="1068335" cy="605583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寶隆</a:t>
            </a:r>
          </a:p>
        </p:txBody>
      </p:sp>
      <p:sp>
        <p:nvSpPr>
          <p:cNvPr id="74" name="矩形: 圓角 73">
            <a:extLst>
              <a:ext uri="{FF2B5EF4-FFF2-40B4-BE49-F238E27FC236}">
                <a16:creationId xmlns:a16="http://schemas.microsoft.com/office/drawing/2014/main" id="{A028180A-9400-3B2C-175B-EAE4DEDBC6D0}"/>
              </a:ext>
            </a:extLst>
          </p:cNvPr>
          <p:cNvSpPr/>
          <p:nvPr/>
        </p:nvSpPr>
        <p:spPr>
          <a:xfrm>
            <a:off x="7708838" y="3387788"/>
            <a:ext cx="1058818" cy="605583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寶樹</a:t>
            </a:r>
          </a:p>
        </p:txBody>
      </p:sp>
      <p:sp>
        <p:nvSpPr>
          <p:cNvPr id="75" name="矩形: 圓角 74">
            <a:extLst>
              <a:ext uri="{FF2B5EF4-FFF2-40B4-BE49-F238E27FC236}">
                <a16:creationId xmlns:a16="http://schemas.microsoft.com/office/drawing/2014/main" id="{2BB48D8D-CA52-5AFA-EE88-308A2B613C62}"/>
              </a:ext>
            </a:extLst>
          </p:cNvPr>
          <p:cNvSpPr/>
          <p:nvPr/>
        </p:nvSpPr>
        <p:spPr>
          <a:xfrm>
            <a:off x="7719354" y="4321692"/>
            <a:ext cx="1044643" cy="605583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寶亞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1A2A058-ED62-4CE2-92B7-B49415E7C474}"/>
              </a:ext>
            </a:extLst>
          </p:cNvPr>
          <p:cNvSpPr/>
          <p:nvPr/>
        </p:nvSpPr>
        <p:spPr>
          <a:xfrm>
            <a:off x="644271" y="1622459"/>
            <a:ext cx="1552471" cy="510370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太陽能專案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C42378C-5282-DE1A-9F98-1ABE73858CE4}"/>
              </a:ext>
            </a:extLst>
          </p:cNvPr>
          <p:cNvSpPr/>
          <p:nvPr/>
        </p:nvSpPr>
        <p:spPr>
          <a:xfrm>
            <a:off x="2810555" y="1619864"/>
            <a:ext cx="2158100" cy="521246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資產管理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A66E5CA-7DCA-577D-9C9A-6206A610292B}"/>
              </a:ext>
            </a:extLst>
          </p:cNvPr>
          <p:cNvSpPr/>
          <p:nvPr/>
        </p:nvSpPr>
        <p:spPr>
          <a:xfrm>
            <a:off x="5458787" y="1615949"/>
            <a:ext cx="1802602" cy="521247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儲能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041F525F-D823-B530-D38E-4A1837B64042}"/>
              </a:ext>
            </a:extLst>
          </p:cNvPr>
          <p:cNvCxnSpPr>
            <a:cxnSpLocks/>
            <a:stCxn id="193" idx="1"/>
            <a:endCxn id="56" idx="3"/>
          </p:cNvCxnSpPr>
          <p:nvPr/>
        </p:nvCxnSpPr>
        <p:spPr>
          <a:xfrm flipH="1">
            <a:off x="10153518" y="1867946"/>
            <a:ext cx="551962" cy="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矩形: 圓角 192">
            <a:extLst>
              <a:ext uri="{FF2B5EF4-FFF2-40B4-BE49-F238E27FC236}">
                <a16:creationId xmlns:a16="http://schemas.microsoft.com/office/drawing/2014/main" id="{0B0D50D8-B171-E22B-4DA7-15F9A0B6E59C}"/>
              </a:ext>
            </a:extLst>
          </p:cNvPr>
          <p:cNvSpPr/>
          <p:nvPr/>
        </p:nvSpPr>
        <p:spPr>
          <a:xfrm>
            <a:off x="10705480" y="1565154"/>
            <a:ext cx="1249658" cy="605583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寶富電力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FDD843B3-576F-7756-7649-3D6AE28F023A}"/>
              </a:ext>
            </a:extLst>
          </p:cNvPr>
          <p:cNvSpPr/>
          <p:nvPr/>
        </p:nvSpPr>
        <p:spPr>
          <a:xfrm>
            <a:off x="9106303" y="1592189"/>
            <a:ext cx="1047215" cy="551515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370" marR="0" lvl="0" indent="0" algn="ctr" defTabSz="9144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售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電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194" name="矩形: 圓角 193">
            <a:extLst>
              <a:ext uri="{FF2B5EF4-FFF2-40B4-BE49-F238E27FC236}">
                <a16:creationId xmlns:a16="http://schemas.microsoft.com/office/drawing/2014/main" id="{F49F0B6C-182B-D04A-497F-83B650E30030}"/>
              </a:ext>
            </a:extLst>
          </p:cNvPr>
          <p:cNvSpPr/>
          <p:nvPr/>
        </p:nvSpPr>
        <p:spPr>
          <a:xfrm>
            <a:off x="10695702" y="2455754"/>
            <a:ext cx="1249658" cy="605583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寶威科技</a:t>
            </a: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D7D54719-432B-B006-4CEE-2E060204877A}"/>
              </a:ext>
            </a:extLst>
          </p:cNvPr>
          <p:cNvCxnSpPr>
            <a:cxnSpLocks/>
            <a:stCxn id="194" idx="1"/>
            <a:endCxn id="231" idx="3"/>
          </p:cNvCxnSpPr>
          <p:nvPr/>
        </p:nvCxnSpPr>
        <p:spPr>
          <a:xfrm flipH="1" flipV="1">
            <a:off x="10159462" y="2756160"/>
            <a:ext cx="536240" cy="238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矩形 230">
            <a:extLst>
              <a:ext uri="{FF2B5EF4-FFF2-40B4-BE49-F238E27FC236}">
                <a16:creationId xmlns:a16="http://schemas.microsoft.com/office/drawing/2014/main" id="{90898028-5112-6F03-88BE-E1F0EE0D4442}"/>
              </a:ext>
            </a:extLst>
          </p:cNvPr>
          <p:cNvSpPr/>
          <p:nvPr/>
        </p:nvSpPr>
        <p:spPr>
          <a:xfrm>
            <a:off x="9107084" y="2504699"/>
            <a:ext cx="1052378" cy="502921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370" marR="0" lvl="0" indent="0" algn="ctr" defTabSz="9144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EMS 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3B3946DA-109C-AC6C-C692-C0F630DF7D1F}"/>
              </a:ext>
            </a:extLst>
          </p:cNvPr>
          <p:cNvGrpSpPr/>
          <p:nvPr/>
        </p:nvGrpSpPr>
        <p:grpSpPr>
          <a:xfrm>
            <a:off x="9107084" y="3289959"/>
            <a:ext cx="2838269" cy="605583"/>
            <a:chOff x="9108141" y="3478859"/>
            <a:chExt cx="2838269" cy="605583"/>
          </a:xfrm>
        </p:grpSpPr>
        <p:sp>
          <p:nvSpPr>
            <p:cNvPr id="195" name="矩形: 圓角 194">
              <a:extLst>
                <a:ext uri="{FF2B5EF4-FFF2-40B4-BE49-F238E27FC236}">
                  <a16:creationId xmlns:a16="http://schemas.microsoft.com/office/drawing/2014/main" id="{C48BDB63-F942-DBE0-CBBF-267644575084}"/>
                </a:ext>
              </a:extLst>
            </p:cNvPr>
            <p:cNvSpPr/>
            <p:nvPr/>
          </p:nvSpPr>
          <p:spPr>
            <a:xfrm>
              <a:off x="10696752" y="3478859"/>
              <a:ext cx="1249658" cy="605583"/>
            </a:xfrm>
            <a:prstGeom prst="roundRect">
              <a:avLst>
                <a:gd name="adj" fmla="val 25121"/>
              </a:avLst>
            </a:prstGeom>
            <a:solidFill>
              <a:srgbClr val="BFBFBF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寶樹林業</a:t>
              </a:r>
            </a:p>
          </p:txBody>
        </p:sp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3717D169-252C-75C8-FCF7-8B28177D3DD9}"/>
                </a:ext>
              </a:extLst>
            </p:cNvPr>
            <p:cNvCxnSpPr>
              <a:cxnSpLocks/>
              <a:stCxn id="195" idx="1"/>
              <a:endCxn id="232" idx="3"/>
            </p:cNvCxnSpPr>
            <p:nvPr/>
          </p:nvCxnSpPr>
          <p:spPr>
            <a:xfrm flipH="1" flipV="1">
              <a:off x="10160520" y="3779191"/>
              <a:ext cx="536232" cy="246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矩形 231">
              <a:extLst>
                <a:ext uri="{FF2B5EF4-FFF2-40B4-BE49-F238E27FC236}">
                  <a16:creationId xmlns:a16="http://schemas.microsoft.com/office/drawing/2014/main" id="{CB9B6F84-CAC3-22D4-E04F-042A13537127}"/>
                </a:ext>
              </a:extLst>
            </p:cNvPr>
            <p:cNvSpPr/>
            <p:nvPr/>
          </p:nvSpPr>
          <p:spPr>
            <a:xfrm>
              <a:off x="9108141" y="3527730"/>
              <a:ext cx="1052379" cy="502921"/>
            </a:xfrm>
            <a:prstGeom prst="rect">
              <a:avLst/>
            </a:prstGeom>
            <a:solidFill>
              <a:srgbClr val="F08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7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4EC"/>
                  </a:solidFill>
                  <a:effectLst/>
                  <a:uLnTx/>
                  <a:uFillTx/>
                  <a:latin typeface="Noto Sans TC"/>
                  <a:ea typeface="Noto Sans TC"/>
                  <a:cs typeface="Microsoft JhengHei"/>
                </a:rPr>
                <a:t>碳權交易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endParaRPr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4C47F153-3450-1B6B-61C7-AF33012092B2}"/>
              </a:ext>
            </a:extLst>
          </p:cNvPr>
          <p:cNvGrpSpPr/>
          <p:nvPr/>
        </p:nvGrpSpPr>
        <p:grpSpPr>
          <a:xfrm>
            <a:off x="9117600" y="4124164"/>
            <a:ext cx="2837538" cy="605583"/>
            <a:chOff x="9118657" y="4365468"/>
            <a:chExt cx="2837538" cy="605583"/>
          </a:xfrm>
        </p:grpSpPr>
        <p:sp>
          <p:nvSpPr>
            <p:cNvPr id="196" name="矩形: 圓角 195">
              <a:extLst>
                <a:ext uri="{FF2B5EF4-FFF2-40B4-BE49-F238E27FC236}">
                  <a16:creationId xmlns:a16="http://schemas.microsoft.com/office/drawing/2014/main" id="{BFE97767-E471-0BEE-AD78-1CC233DD2CB6}"/>
                </a:ext>
              </a:extLst>
            </p:cNvPr>
            <p:cNvSpPr/>
            <p:nvPr/>
          </p:nvSpPr>
          <p:spPr>
            <a:xfrm>
              <a:off x="10706537" y="4365468"/>
              <a:ext cx="1249658" cy="605583"/>
            </a:xfrm>
            <a:prstGeom prst="roundRect">
              <a:avLst>
                <a:gd name="adj" fmla="val 25121"/>
              </a:avLst>
            </a:prstGeom>
            <a:solidFill>
              <a:srgbClr val="BFBFBF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寶鯨風能</a:t>
              </a:r>
            </a:p>
          </p:txBody>
        </p:sp>
        <p:cxnSp>
          <p:nvCxnSpPr>
            <p:cNvPr id="9" name="直線接點 8">
              <a:extLst>
                <a:ext uri="{FF2B5EF4-FFF2-40B4-BE49-F238E27FC236}">
                  <a16:creationId xmlns:a16="http://schemas.microsoft.com/office/drawing/2014/main" id="{BF46EE6F-388D-C7B9-F838-9AE931343C64}"/>
                </a:ext>
              </a:extLst>
            </p:cNvPr>
            <p:cNvCxnSpPr>
              <a:cxnSpLocks/>
              <a:stCxn id="196" idx="1"/>
              <a:endCxn id="234" idx="3"/>
            </p:cNvCxnSpPr>
            <p:nvPr/>
          </p:nvCxnSpPr>
          <p:spPr>
            <a:xfrm flipH="1">
              <a:off x="10199938" y="4668260"/>
              <a:ext cx="506599" cy="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矩形 233">
              <a:extLst>
                <a:ext uri="{FF2B5EF4-FFF2-40B4-BE49-F238E27FC236}">
                  <a16:creationId xmlns:a16="http://schemas.microsoft.com/office/drawing/2014/main" id="{2F9ED7FD-C524-2E8E-0737-FFB996E2FD19}"/>
                </a:ext>
              </a:extLst>
            </p:cNvPr>
            <p:cNvSpPr/>
            <p:nvPr/>
          </p:nvSpPr>
          <p:spPr>
            <a:xfrm>
              <a:off x="9118657" y="4416800"/>
              <a:ext cx="1081281" cy="502921"/>
            </a:xfrm>
            <a:prstGeom prst="rect">
              <a:avLst/>
            </a:prstGeom>
            <a:solidFill>
              <a:srgbClr val="F08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7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4EC"/>
                  </a:solidFill>
                  <a:effectLst/>
                  <a:uLnTx/>
                  <a:uFillTx/>
                  <a:latin typeface="Noto Sans TC"/>
                  <a:ea typeface="Noto Sans TC"/>
                  <a:cs typeface="Microsoft JhengHei"/>
                </a:rPr>
                <a:t>風能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endParaRP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56E92198-7D65-F4B0-E94A-C9C73F22E84D}"/>
              </a:ext>
            </a:extLst>
          </p:cNvPr>
          <p:cNvGrpSpPr/>
          <p:nvPr/>
        </p:nvGrpSpPr>
        <p:grpSpPr>
          <a:xfrm>
            <a:off x="9107084" y="4958369"/>
            <a:ext cx="2838269" cy="605583"/>
            <a:chOff x="9108141" y="5260896"/>
            <a:chExt cx="2838269" cy="605583"/>
          </a:xfrm>
        </p:grpSpPr>
        <p:sp>
          <p:nvSpPr>
            <p:cNvPr id="197" name="矩形: 圓角 196">
              <a:extLst>
                <a:ext uri="{FF2B5EF4-FFF2-40B4-BE49-F238E27FC236}">
                  <a16:creationId xmlns:a16="http://schemas.microsoft.com/office/drawing/2014/main" id="{9E18186C-36E3-A243-5C58-C4720A8CCF0C}"/>
                </a:ext>
              </a:extLst>
            </p:cNvPr>
            <p:cNvSpPr/>
            <p:nvPr/>
          </p:nvSpPr>
          <p:spPr>
            <a:xfrm>
              <a:off x="10696752" y="5260896"/>
              <a:ext cx="1249658" cy="605583"/>
            </a:xfrm>
            <a:prstGeom prst="roundRect">
              <a:avLst>
                <a:gd name="adj" fmla="val 25121"/>
              </a:avLst>
            </a:prstGeom>
            <a:solidFill>
              <a:srgbClr val="BFBFBF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A2240"/>
                  </a:solidFill>
                  <a:effectLst/>
                  <a:uLnTx/>
                  <a:uFillTx/>
                  <a:latin typeface="Noto Sans TC"/>
                  <a:ea typeface="Noto Sans TC"/>
                  <a:cs typeface="+mn-cs"/>
                </a:rPr>
                <a:t>寶陞能源</a:t>
              </a:r>
            </a:p>
          </p:txBody>
        </p:sp>
        <p:cxnSp>
          <p:nvCxnSpPr>
            <p:cNvPr id="10" name="直線接點 9">
              <a:extLst>
                <a:ext uri="{FF2B5EF4-FFF2-40B4-BE49-F238E27FC236}">
                  <a16:creationId xmlns:a16="http://schemas.microsoft.com/office/drawing/2014/main" id="{10BCA2CB-8BA7-64DF-2E8C-7B974678B817}"/>
                </a:ext>
              </a:extLst>
            </p:cNvPr>
            <p:cNvCxnSpPr>
              <a:cxnSpLocks/>
              <a:stCxn id="197" idx="1"/>
              <a:endCxn id="237" idx="3"/>
            </p:cNvCxnSpPr>
            <p:nvPr/>
          </p:nvCxnSpPr>
          <p:spPr>
            <a:xfrm flipH="1" flipV="1">
              <a:off x="10215765" y="5557329"/>
              <a:ext cx="480987" cy="635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7" name="矩形 236">
              <a:extLst>
                <a:ext uri="{FF2B5EF4-FFF2-40B4-BE49-F238E27FC236}">
                  <a16:creationId xmlns:a16="http://schemas.microsoft.com/office/drawing/2014/main" id="{0F02AEF1-AF69-A731-C17F-4F6F76D62BDF}"/>
                </a:ext>
              </a:extLst>
            </p:cNvPr>
            <p:cNvSpPr/>
            <p:nvPr/>
          </p:nvSpPr>
          <p:spPr>
            <a:xfrm>
              <a:off x="9108141" y="5305868"/>
              <a:ext cx="1107624" cy="502921"/>
            </a:xfrm>
            <a:prstGeom prst="rect">
              <a:avLst/>
            </a:prstGeom>
            <a:solidFill>
              <a:srgbClr val="F08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7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89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4EC"/>
                  </a:solidFill>
                  <a:effectLst/>
                  <a:uLnTx/>
                  <a:uFillTx/>
                  <a:latin typeface="Noto Sans TC"/>
                  <a:ea typeface="Noto Sans TC"/>
                  <a:cs typeface="Microsoft JhengHei"/>
                </a:rPr>
                <a:t>代理業務</a:t>
              </a:r>
              <a:endPara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endParaRPr>
            </a:p>
          </p:txBody>
        </p:sp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id="{2680E5B3-C700-4435-A38C-C401B4F56C44}"/>
              </a:ext>
            </a:extLst>
          </p:cNvPr>
          <p:cNvSpPr/>
          <p:nvPr/>
        </p:nvSpPr>
        <p:spPr>
          <a:xfrm>
            <a:off x="7699321" y="1604160"/>
            <a:ext cx="1064676" cy="539544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370" marR="0" lvl="0" indent="0" algn="ctr" defTabSz="9144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農林專案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221" name="矩形: 圓角 220">
            <a:extLst>
              <a:ext uri="{FF2B5EF4-FFF2-40B4-BE49-F238E27FC236}">
                <a16:creationId xmlns:a16="http://schemas.microsoft.com/office/drawing/2014/main" id="{21CFC4AB-915D-EC33-86DA-F62A1A186DEE}"/>
              </a:ext>
            </a:extLst>
          </p:cNvPr>
          <p:cNvSpPr/>
          <p:nvPr/>
        </p:nvSpPr>
        <p:spPr>
          <a:xfrm>
            <a:off x="4391367" y="3829377"/>
            <a:ext cx="743555" cy="951277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寶農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企業</a:t>
            </a:r>
          </a:p>
        </p:txBody>
      </p:sp>
      <p:sp>
        <p:nvSpPr>
          <p:cNvPr id="127" name="矩形: 圓角 126">
            <a:extLst>
              <a:ext uri="{FF2B5EF4-FFF2-40B4-BE49-F238E27FC236}">
                <a16:creationId xmlns:a16="http://schemas.microsoft.com/office/drawing/2014/main" id="{93570060-9A2F-4272-6FBB-0EA7DB129C26}"/>
              </a:ext>
            </a:extLst>
          </p:cNvPr>
          <p:cNvSpPr/>
          <p:nvPr/>
        </p:nvSpPr>
        <p:spPr>
          <a:xfrm>
            <a:off x="4382424" y="2824946"/>
            <a:ext cx="740011" cy="604800"/>
          </a:xfrm>
          <a:prstGeom prst="roundRect">
            <a:avLst>
              <a:gd name="adj" fmla="val 2512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農業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pic>
        <p:nvPicPr>
          <p:cNvPr id="82" name="圖片 81">
            <a:extLst>
              <a:ext uri="{FF2B5EF4-FFF2-40B4-BE49-F238E27FC236}">
                <a16:creationId xmlns:a16="http://schemas.microsoft.com/office/drawing/2014/main" id="{DC758D72-50F9-D242-B31A-3EFD78035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55037" y="-134218"/>
            <a:ext cx="846960" cy="1176945"/>
          </a:xfrm>
          <a:prstGeom prst="rect">
            <a:avLst/>
          </a:prstGeom>
        </p:spPr>
      </p:pic>
      <p:pic>
        <p:nvPicPr>
          <p:cNvPr id="84" name="圖片 83">
            <a:extLst>
              <a:ext uri="{FF2B5EF4-FFF2-40B4-BE49-F238E27FC236}">
                <a16:creationId xmlns:a16="http://schemas.microsoft.com/office/drawing/2014/main" id="{B268D882-D453-5479-81A8-6D3DA8A4C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084638" y="-288685"/>
            <a:ext cx="846960" cy="1176945"/>
          </a:xfrm>
          <a:prstGeom prst="rect">
            <a:avLst/>
          </a:prstGeom>
        </p:spPr>
      </p:pic>
      <p:sp>
        <p:nvSpPr>
          <p:cNvPr id="86" name="矩形 85">
            <a:extLst>
              <a:ext uri="{FF2B5EF4-FFF2-40B4-BE49-F238E27FC236}">
                <a16:creationId xmlns:a16="http://schemas.microsoft.com/office/drawing/2014/main" id="{DD700042-268A-D08F-BB14-5B50E1221D8A}"/>
              </a:ext>
            </a:extLst>
          </p:cNvPr>
          <p:cNvSpPr/>
          <p:nvPr/>
        </p:nvSpPr>
        <p:spPr>
          <a:xfrm>
            <a:off x="3357343" y="5428632"/>
            <a:ext cx="376457" cy="128697"/>
          </a:xfrm>
          <a:prstGeom prst="rect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DBAC0E0C-31E9-AC78-EEC7-F9A6A44EF958}"/>
              </a:ext>
            </a:extLst>
          </p:cNvPr>
          <p:cNvSpPr/>
          <p:nvPr/>
        </p:nvSpPr>
        <p:spPr>
          <a:xfrm>
            <a:off x="10705479" y="5792572"/>
            <a:ext cx="1249658" cy="605583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Ina Energy Australia Pty., Ltd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.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7B57D418-3F11-1ABE-BC1F-D770A427AEB9}"/>
              </a:ext>
            </a:extLst>
          </p:cNvPr>
          <p:cNvCxnSpPr>
            <a:cxnSpLocks/>
            <a:stCxn id="23" idx="1"/>
            <a:endCxn id="25" idx="3"/>
          </p:cNvCxnSpPr>
          <p:nvPr/>
        </p:nvCxnSpPr>
        <p:spPr>
          <a:xfrm flipH="1" flipV="1">
            <a:off x="10199896" y="6089005"/>
            <a:ext cx="505583" cy="635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4820043E-6CDC-40C7-04DB-70C576A3DD68}"/>
              </a:ext>
            </a:extLst>
          </p:cNvPr>
          <p:cNvSpPr/>
          <p:nvPr/>
        </p:nvSpPr>
        <p:spPr>
          <a:xfrm>
            <a:off x="9092272" y="5837544"/>
            <a:ext cx="1107624" cy="502921"/>
          </a:xfrm>
          <a:prstGeom prst="rect">
            <a:avLst/>
          </a:prstGeom>
          <a:solidFill>
            <a:srgbClr val="F08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370" marR="0" lvl="0" indent="0" algn="ctr" defTabSz="9144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4EC"/>
                </a:solidFill>
                <a:effectLst/>
                <a:uLnTx/>
                <a:uFillTx/>
                <a:latin typeface="Noto Sans TC"/>
                <a:ea typeface="Noto Sans TC"/>
                <a:cs typeface="Microsoft JhengHei"/>
              </a:rPr>
              <a:t>澳洲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Microsoft JhengHei"/>
            </a:endParaRPr>
          </a:p>
        </p:txBody>
      </p:sp>
      <p:sp>
        <p:nvSpPr>
          <p:cNvPr id="37" name="投影片編號版面配置區 1">
            <a:extLst>
              <a:ext uri="{FF2B5EF4-FFF2-40B4-BE49-F238E27FC236}">
                <a16:creationId xmlns:a16="http://schemas.microsoft.com/office/drawing/2014/main" id="{ED311725-7925-5010-466D-395B6070824A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E1D55-63E1-4AAA-8938-F507CC3C5D9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9A97D45E-92D5-CE0D-E274-17919A2FAC9A}"/>
              </a:ext>
            </a:extLst>
          </p:cNvPr>
          <p:cNvSpPr/>
          <p:nvPr/>
        </p:nvSpPr>
        <p:spPr>
          <a:xfrm>
            <a:off x="3489833" y="3836275"/>
            <a:ext cx="735706" cy="951278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寶運能源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3765C89-05EC-1A06-A124-7F4390332E85}"/>
              </a:ext>
            </a:extLst>
          </p:cNvPr>
          <p:cNvSpPr txBox="1"/>
          <p:nvPr/>
        </p:nvSpPr>
        <p:spPr>
          <a:xfrm>
            <a:off x="398257" y="235782"/>
            <a:ext cx="2398998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ts val="4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A2240">
                    <a:lumMod val="90000"/>
                    <a:lumOff val="10000"/>
                  </a:srgbClr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集團架構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2E6ECBB-F02C-060B-AA4E-3A768F31C300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4" name="頁尾版面配置區 5">
            <a:extLst>
              <a:ext uri="{FF2B5EF4-FFF2-40B4-BE49-F238E27FC236}">
                <a16:creationId xmlns:a16="http://schemas.microsoft.com/office/drawing/2014/main" id="{97311D21-9FC2-EB68-40D2-D4A8A605204C}"/>
              </a:ext>
            </a:extLst>
          </p:cNvPr>
          <p:cNvSpPr txBox="1">
            <a:spLocks/>
          </p:cNvSpPr>
          <p:nvPr/>
        </p:nvSpPr>
        <p:spPr>
          <a:xfrm>
            <a:off x="3359999" y="6492875"/>
            <a:ext cx="54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5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Confidential &amp; Proprietary – Ina Energy</a:t>
            </a:r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8499EA2A-5B5A-346F-C6E0-4C07F5111541}"/>
              </a:ext>
            </a:extLst>
          </p:cNvPr>
          <p:cNvSpPr/>
          <p:nvPr/>
        </p:nvSpPr>
        <p:spPr>
          <a:xfrm>
            <a:off x="225934" y="5081690"/>
            <a:ext cx="725483" cy="951277"/>
          </a:xfrm>
          <a:prstGeom prst="roundRect">
            <a:avLst>
              <a:gd name="adj" fmla="val 25121"/>
            </a:avLst>
          </a:prstGeom>
          <a:solidFill>
            <a:srgbClr val="ED7D3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寶興</a:t>
            </a:r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能源</a:t>
            </a: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13CFE239-4A07-051D-5A24-A7ABE1C36219}"/>
              </a:ext>
            </a:extLst>
          </p:cNvPr>
          <p:cNvSpPr/>
          <p:nvPr/>
        </p:nvSpPr>
        <p:spPr>
          <a:xfrm>
            <a:off x="230912" y="3830982"/>
            <a:ext cx="725483" cy="951277"/>
          </a:xfrm>
          <a:prstGeom prst="roundRect">
            <a:avLst>
              <a:gd name="adj" fmla="val 25121"/>
            </a:avLst>
          </a:prstGeom>
          <a:solidFill>
            <a:srgbClr val="BFBFBF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城市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發展</a:t>
            </a:r>
          </a:p>
        </p:txBody>
      </p:sp>
    </p:spTree>
    <p:extLst>
      <p:ext uri="{BB962C8B-B14F-4D97-AF65-F5344CB8AC3E}">
        <p14:creationId xmlns:p14="http://schemas.microsoft.com/office/powerpoint/2010/main" val="1750594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2B2ACEB1-8357-14D0-F3AE-F54C352D1856}"/>
              </a:ext>
            </a:extLst>
          </p:cNvPr>
          <p:cNvSpPr txBox="1"/>
          <p:nvPr/>
        </p:nvSpPr>
        <p:spPr>
          <a:xfrm>
            <a:off x="7168367" y="2828835"/>
            <a:ext cx="4381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專案概要</a:t>
            </a: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7366022B-17B6-E379-4A85-8E9772E21931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11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AB170A9-7423-CA35-02E7-9F26CE960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2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8F202-03D5-3E83-4BD4-79C7D3201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6172B8D-81F8-B8FA-3FFF-CA356B5CFDD2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8CDF8419-6EB2-A668-A957-8911610B3A28}"/>
              </a:ext>
            </a:extLst>
          </p:cNvPr>
          <p:cNvSpPr/>
          <p:nvPr/>
        </p:nvSpPr>
        <p:spPr>
          <a:xfrm>
            <a:off x="804869" y="5059732"/>
            <a:ext cx="1440000" cy="5429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2027</a:t>
            </a:r>
            <a:r>
              <a:rPr kumimoji="1" lang="zh-TW" altLang="en-US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年</a:t>
            </a:r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A91EB554-F876-5AF0-9214-3B833F5FA3CB}"/>
              </a:ext>
            </a:extLst>
          </p:cNvPr>
          <p:cNvSpPr/>
          <p:nvPr/>
        </p:nvSpPr>
        <p:spPr>
          <a:xfrm>
            <a:off x="148793" y="3166561"/>
            <a:ext cx="2752153" cy="1497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取得籌設許可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取得再生能源發電設備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        同意備案文件</a:t>
            </a:r>
            <a:b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</a:br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5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取得台電初步協商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7C0F2359-E1A8-F5D0-5748-DCA35D1B7122}"/>
              </a:ext>
            </a:extLst>
          </p:cNvPr>
          <p:cNvSpPr/>
          <p:nvPr/>
        </p:nvSpPr>
        <p:spPr>
          <a:xfrm>
            <a:off x="3706325" y="5059732"/>
            <a:ext cx="1440000" cy="5429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2027</a:t>
            </a:r>
            <a:r>
              <a:rPr kumimoji="1" lang="zh-TW" altLang="en-US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年</a:t>
            </a: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5BE104FE-F2E5-C79B-ABF9-5F67DA10B445}"/>
              </a:ext>
            </a:extLst>
          </p:cNvPr>
          <p:cNvSpPr/>
          <p:nvPr/>
        </p:nvSpPr>
        <p:spPr>
          <a:xfrm>
            <a:off x="3028357" y="3166561"/>
            <a:ext cx="2923347" cy="1497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6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簽訂購售電合約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7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完成用地變更編定興辦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        事業或容許申請</a:t>
            </a:r>
            <a:b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</a:br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9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取得施工許可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b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</a:b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68EAA016-7D0B-59E4-AA16-8C4E06B9EE24}"/>
              </a:ext>
            </a:extLst>
          </p:cNvPr>
          <p:cNvSpPr/>
          <p:nvPr/>
        </p:nvSpPr>
        <p:spPr>
          <a:xfrm>
            <a:off x="6779815" y="5025245"/>
            <a:ext cx="1440000" cy="5429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2027</a:t>
            </a:r>
            <a:r>
              <a:rPr kumimoji="1" lang="zh-TW" altLang="en-US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年</a:t>
            </a: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E8A06FDD-650C-E60B-A159-AC7C0119AB41}"/>
              </a:ext>
            </a:extLst>
          </p:cNvPr>
          <p:cNvSpPr/>
          <p:nvPr/>
        </p:nvSpPr>
        <p:spPr>
          <a:xfrm>
            <a:off x="6096000" y="3166561"/>
            <a:ext cx="2655086" cy="1497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9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開工日期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9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現場開始施工組裝</a:t>
            </a:r>
            <a:b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</a:b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8F976231-E81D-4303-EDF8-94D5D4D2DABA}"/>
              </a:ext>
            </a:extLst>
          </p:cNvPr>
          <p:cNvSpPr/>
          <p:nvPr/>
        </p:nvSpPr>
        <p:spPr>
          <a:xfrm>
            <a:off x="9755248" y="5059732"/>
            <a:ext cx="1440000" cy="5429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latin typeface="+mn-ea"/>
                <a:cs typeface="Times New Roman" panose="02020603050405020304" pitchFamily="18" charset="0"/>
              </a:rPr>
              <a:t>2028</a:t>
            </a:r>
            <a:r>
              <a:rPr kumimoji="1" lang="zh-TW" altLang="en-US" dirty="0">
                <a:latin typeface="+mn-ea"/>
                <a:cs typeface="Times New Roman" panose="02020603050405020304" pitchFamily="18" charset="0"/>
              </a:rPr>
              <a:t>年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0A54814D-CF50-352B-C83F-939A324896D5}"/>
              </a:ext>
            </a:extLst>
          </p:cNvPr>
          <p:cNvSpPr/>
          <p:nvPr/>
        </p:nvSpPr>
        <p:spPr>
          <a:xfrm>
            <a:off x="8895382" y="3166561"/>
            <a:ext cx="3159733" cy="14978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完成電源引接線工程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3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完成併聯試運轉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4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完成申請竣工查驗</a:t>
            </a:r>
            <a:endParaRPr kumimoji="1" lang="en-US" altLang="zh-TW" sz="16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kumimoji="1" lang="en-US" altLang="zh-TW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5</a:t>
            </a:r>
            <a:r>
              <a:rPr kumimoji="1" lang="zh-TW" altLang="en-US" sz="16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月 取得電業執照並正式商轉</a:t>
            </a:r>
          </a:p>
        </p:txBody>
      </p:sp>
      <p:pic>
        <p:nvPicPr>
          <p:cNvPr id="4" name="圖片 3" descr="一張含有 螢幕擷取畫面, 圖形, 標誌, 平面設計 的圖片&#10;&#10;AI 產生的內容可能不正確。">
            <a:extLst>
              <a:ext uri="{FF2B5EF4-FFF2-40B4-BE49-F238E27FC236}">
                <a16:creationId xmlns:a16="http://schemas.microsoft.com/office/drawing/2014/main" id="{C9483681-324D-1E65-20CC-963664AA55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140" b="57423"/>
          <a:stretch>
            <a:fillRect/>
          </a:stretch>
        </p:blipFill>
        <p:spPr>
          <a:xfrm>
            <a:off x="168776" y="927660"/>
            <a:ext cx="2615551" cy="2147380"/>
          </a:xfrm>
          <a:prstGeom prst="rect">
            <a:avLst/>
          </a:prstGeom>
        </p:spPr>
      </p:pic>
      <p:pic>
        <p:nvPicPr>
          <p:cNvPr id="5" name="圖片 4" descr="一張含有 螢幕擷取畫面, 圖形, 標誌, 平面設計 的圖片&#10;&#10;AI 產生的內容可能不正確。">
            <a:extLst>
              <a:ext uri="{FF2B5EF4-FFF2-40B4-BE49-F238E27FC236}">
                <a16:creationId xmlns:a16="http://schemas.microsoft.com/office/drawing/2014/main" id="{43D6F805-7B84-B61D-69EB-EF164423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80" t="44851" r="50832" b="15645"/>
          <a:stretch>
            <a:fillRect/>
          </a:stretch>
        </p:blipFill>
        <p:spPr>
          <a:xfrm>
            <a:off x="6405943" y="927660"/>
            <a:ext cx="2187744" cy="2034111"/>
          </a:xfrm>
          <a:prstGeom prst="rect">
            <a:avLst/>
          </a:prstGeom>
        </p:spPr>
      </p:pic>
      <p:pic>
        <p:nvPicPr>
          <p:cNvPr id="7" name="圖片 6" descr="一張含有 螢幕擷取畫面, 圖形, 標誌, 平面設計 的圖片&#10;&#10;AI 產生的內容可能不正確。">
            <a:extLst>
              <a:ext uri="{FF2B5EF4-FFF2-40B4-BE49-F238E27FC236}">
                <a16:creationId xmlns:a16="http://schemas.microsoft.com/office/drawing/2014/main" id="{EE77CAA9-5170-08FD-907A-51970CA882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808" t="5523" r="8988" b="58014"/>
          <a:stretch>
            <a:fillRect/>
          </a:stretch>
        </p:blipFill>
        <p:spPr>
          <a:xfrm>
            <a:off x="3605981" y="1186291"/>
            <a:ext cx="1927122" cy="1888749"/>
          </a:xfrm>
          <a:prstGeom prst="rect">
            <a:avLst/>
          </a:prstGeom>
        </p:spPr>
      </p:pic>
      <p:pic>
        <p:nvPicPr>
          <p:cNvPr id="10" name="圖片 9" descr="一張含有 螢幕擷取畫面, 符號, 圖形, 美工圖案 的圖片&#10;&#10;AI 產生的內容可能不正確。">
            <a:extLst>
              <a:ext uri="{FF2B5EF4-FFF2-40B4-BE49-F238E27FC236}">
                <a16:creationId xmlns:a16="http://schemas.microsoft.com/office/drawing/2014/main" id="{B557C680-B665-D6D0-7A99-0E977C758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5829" y="918676"/>
            <a:ext cx="2414572" cy="241457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EF8FCDF-DEA3-27ED-676F-C8E2555E6E79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93A1501-9D47-7942-F3F5-C1DEC1A10BFF}"/>
              </a:ext>
            </a:extLst>
          </p:cNvPr>
          <p:cNvSpPr txBox="1"/>
          <p:nvPr/>
        </p:nvSpPr>
        <p:spPr>
          <a:xfrm>
            <a:off x="402863" y="71891"/>
            <a:ext cx="5548841" cy="764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srgbClr val="203864"/>
                </a:solidFill>
                <a:latin typeface="+mn-ea"/>
                <a:cs typeface="Times New Roman" panose="02020603050405020304" pitchFamily="18" charset="0"/>
              </a:rPr>
              <a:t>時程規劃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AAD2354-6DFD-089C-FD9F-DD55C97A7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8" name="向右箭號 23">
            <a:extLst>
              <a:ext uri="{FF2B5EF4-FFF2-40B4-BE49-F238E27FC236}">
                <a16:creationId xmlns:a16="http://schemas.microsoft.com/office/drawing/2014/main" id="{9B8CF3E7-E7DE-D2E6-BC4F-58618831596B}"/>
              </a:ext>
            </a:extLst>
          </p:cNvPr>
          <p:cNvSpPr/>
          <p:nvPr/>
        </p:nvSpPr>
        <p:spPr>
          <a:xfrm>
            <a:off x="2792491" y="5110779"/>
            <a:ext cx="468647" cy="457391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1" name="向右箭號 23">
            <a:extLst>
              <a:ext uri="{FF2B5EF4-FFF2-40B4-BE49-F238E27FC236}">
                <a16:creationId xmlns:a16="http://schemas.microsoft.com/office/drawing/2014/main" id="{8A3838B7-F7E0-6D22-9971-C700FB4A69D3}"/>
              </a:ext>
            </a:extLst>
          </p:cNvPr>
          <p:cNvSpPr/>
          <p:nvPr/>
        </p:nvSpPr>
        <p:spPr>
          <a:xfrm>
            <a:off x="5724411" y="5095097"/>
            <a:ext cx="468647" cy="457391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0" name="向右箭號 23">
            <a:extLst>
              <a:ext uri="{FF2B5EF4-FFF2-40B4-BE49-F238E27FC236}">
                <a16:creationId xmlns:a16="http://schemas.microsoft.com/office/drawing/2014/main" id="{992D80E7-B06F-AFAE-8A16-B69D273735A4}"/>
              </a:ext>
            </a:extLst>
          </p:cNvPr>
          <p:cNvSpPr/>
          <p:nvPr/>
        </p:nvSpPr>
        <p:spPr>
          <a:xfrm>
            <a:off x="8661058" y="5059732"/>
            <a:ext cx="468647" cy="457391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528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5FCE9-35DE-37B3-9F26-5B5E03F08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6854283-E673-F923-D750-55463DD4C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6" y="815282"/>
            <a:ext cx="5998394" cy="5843581"/>
          </a:xfrm>
          <a:prstGeom prst="rect">
            <a:avLst/>
          </a:prstGeom>
        </p:spPr>
      </p:pic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13FB54FA-F150-1BCC-262C-0C8CA8727C76}"/>
              </a:ext>
            </a:extLst>
          </p:cNvPr>
          <p:cNvSpPr/>
          <p:nvPr/>
        </p:nvSpPr>
        <p:spPr>
          <a:xfrm>
            <a:off x="97605" y="6212369"/>
            <a:ext cx="2737485" cy="509106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</a:rPr>
              <a:t>寶興金榮第八期</a:t>
            </a:r>
            <a:r>
              <a:rPr lang="en-US" altLang="zh-TW" b="1" dirty="0">
                <a:solidFill>
                  <a:schemeClr val="accent1"/>
                </a:solidFill>
              </a:rPr>
              <a:t>(</a:t>
            </a:r>
            <a:r>
              <a:rPr lang="zh-TW" altLang="en-US" b="1" dirty="0">
                <a:solidFill>
                  <a:schemeClr val="accent1"/>
                </a:solidFill>
              </a:rPr>
              <a:t>全區圖</a:t>
            </a:r>
            <a:r>
              <a:rPr lang="en-US" altLang="zh-TW" b="1" dirty="0">
                <a:solidFill>
                  <a:schemeClr val="accent1"/>
                </a:solidFill>
              </a:rPr>
              <a:t>)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F2FDC84-3AEA-B1D2-5CDA-58A71F9FB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756987"/>
              </p:ext>
            </p:extLst>
          </p:nvPr>
        </p:nvGraphicFramePr>
        <p:xfrm>
          <a:off x="6096001" y="809192"/>
          <a:ext cx="6003234" cy="584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172">
                  <a:extLst>
                    <a:ext uri="{9D8B030D-6E8A-4147-A177-3AD203B41FA5}">
                      <a16:colId xmlns:a16="http://schemas.microsoft.com/office/drawing/2014/main" val="1474852321"/>
                    </a:ext>
                  </a:extLst>
                </a:gridCol>
                <a:gridCol w="465079">
                  <a:extLst>
                    <a:ext uri="{9D8B030D-6E8A-4147-A177-3AD203B41FA5}">
                      <a16:colId xmlns:a16="http://schemas.microsoft.com/office/drawing/2014/main" val="3461682280"/>
                    </a:ext>
                  </a:extLst>
                </a:gridCol>
                <a:gridCol w="1991269">
                  <a:extLst>
                    <a:ext uri="{9D8B030D-6E8A-4147-A177-3AD203B41FA5}">
                      <a16:colId xmlns:a16="http://schemas.microsoft.com/office/drawing/2014/main" val="966400519"/>
                    </a:ext>
                  </a:extLst>
                </a:gridCol>
                <a:gridCol w="2486714">
                  <a:extLst>
                    <a:ext uri="{9D8B030D-6E8A-4147-A177-3AD203B41FA5}">
                      <a16:colId xmlns:a16="http://schemas.microsoft.com/office/drawing/2014/main" val="868556366"/>
                    </a:ext>
                  </a:extLst>
                </a:gridCol>
              </a:tblGrid>
              <a:tr h="333753"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sz="1100" dirty="0"/>
                        <a:t>太陽光電案場 </a:t>
                      </a:r>
                      <a:r>
                        <a:rPr lang="en-US" altLang="zh-TW" sz="1100" dirty="0"/>
                        <a:t>– </a:t>
                      </a:r>
                      <a:r>
                        <a:rPr lang="zh-TW" altLang="en-US" sz="1100" dirty="0"/>
                        <a:t>枋寮八期</a:t>
                      </a:r>
                    </a:p>
                  </a:txBody>
                  <a:tcPr marL="54161" marR="54161" marT="27081" marB="27081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34337"/>
                  </a:ext>
                </a:extLst>
              </a:tr>
              <a:tr h="338610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dirty="0"/>
                        <a:t>投資方</a:t>
                      </a:r>
                    </a:p>
                  </a:txBody>
                  <a:tcPr marL="54161" marR="54161" marT="27081" marB="27081" anchor="ctr"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zh-TW" altLang="en-US" sz="1200" dirty="0"/>
                        <a:t>寶興能源股份有限公司</a:t>
                      </a:r>
                      <a:r>
                        <a:rPr lang="en-US" altLang="zh-TW" sz="1200" dirty="0"/>
                        <a:t>100%</a:t>
                      </a:r>
                      <a:r>
                        <a:rPr lang="zh-TW" altLang="en-US" sz="1200" dirty="0"/>
                        <a:t>持有</a:t>
                      </a:r>
                    </a:p>
                  </a:txBody>
                  <a:tcPr marL="54161" marR="54161" marT="27081" marB="27081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00143"/>
                  </a:ext>
                </a:extLst>
              </a:tr>
              <a:tr h="1575764">
                <a:tc rowSpan="2">
                  <a:txBody>
                    <a:bodyPr/>
                    <a:lstStyle/>
                    <a:p>
                      <a:pPr algn="l"/>
                      <a:r>
                        <a:rPr lang="zh-TW" altLang="en-US" sz="1200" b="1" dirty="0"/>
                        <a:t>發電廠址</a:t>
                      </a:r>
                      <a:endParaRPr lang="en-US" altLang="zh-TW" sz="1200" b="1" dirty="0"/>
                    </a:p>
                  </a:txBody>
                  <a:tcPr marL="54161" marR="54161" marT="27081" marB="27081" anchor="ctr"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/>
                        <a:t>枋</a:t>
                      </a:r>
                      <a:endParaRPr lang="en-US" altLang="zh-TW" sz="1200" dirty="0"/>
                    </a:p>
                    <a:p>
                      <a:pPr algn="ctr"/>
                      <a:r>
                        <a:rPr lang="zh-TW" altLang="en-US" sz="1200" dirty="0"/>
                        <a:t>寮</a:t>
                      </a:r>
                      <a:endParaRPr lang="en-US" altLang="zh-TW" sz="1200" dirty="0"/>
                    </a:p>
                    <a:p>
                      <a:pPr algn="ctr"/>
                      <a:r>
                        <a:rPr lang="zh-TW" altLang="en-US" sz="1200" dirty="0"/>
                        <a:t>鄉</a:t>
                      </a:r>
                      <a:endParaRPr lang="en-US" altLang="zh-TW" sz="1200" dirty="0"/>
                    </a:p>
                  </a:txBody>
                  <a:tcPr marL="54161" marR="54161" marT="27081" marB="27081" anchor="ctr">
                    <a:solidFill>
                      <a:srgbClr val="E7E9E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TW" altLang="en-US" sz="1200" dirty="0"/>
                        <a:t>新開村段：</a:t>
                      </a:r>
                      <a:r>
                        <a:rPr lang="en-US" altLang="zh-TW" sz="1200" dirty="0"/>
                        <a:t>482-1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482-3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527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650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675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740-2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740-3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743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797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1098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1099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1112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1119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1304-1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1305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1310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</a:t>
                      </a:r>
                      <a:r>
                        <a:rPr lang="zh-TW" altLang="en-US" sz="1200" dirty="0"/>
                        <a:t>共</a:t>
                      </a:r>
                      <a:r>
                        <a:rPr lang="en-US" altLang="zh-TW" sz="1200" dirty="0"/>
                        <a:t>16</a:t>
                      </a:r>
                      <a:r>
                        <a:rPr lang="zh-TW" altLang="en-US" sz="1200" dirty="0"/>
                        <a:t>筆</a:t>
                      </a:r>
                      <a:r>
                        <a:rPr lang="en-US" altLang="zh-TW" sz="1200" dirty="0"/>
                        <a:t>)</a:t>
                      </a:r>
                      <a:br>
                        <a:rPr lang="en-US" altLang="zh-TW" sz="1200" dirty="0"/>
                      </a:br>
                      <a:r>
                        <a:rPr lang="zh-TW" altLang="en-US" sz="1200" dirty="0"/>
                        <a:t>內寮村段：</a:t>
                      </a:r>
                      <a:r>
                        <a:rPr lang="en-US" altLang="zh-TW" sz="1200" dirty="0"/>
                        <a:t>477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478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</a:t>
                      </a:r>
                      <a:r>
                        <a:rPr lang="zh-TW" altLang="en-US" sz="1200" dirty="0"/>
                        <a:t>共</a:t>
                      </a:r>
                      <a:r>
                        <a:rPr lang="en-US" altLang="zh-TW" sz="1200" dirty="0"/>
                        <a:t>2</a:t>
                      </a:r>
                      <a:r>
                        <a:rPr lang="zh-TW" altLang="en-US" sz="1200" dirty="0"/>
                        <a:t>筆</a:t>
                      </a:r>
                      <a:r>
                        <a:rPr lang="en-US" altLang="zh-TW" sz="1200" dirty="0"/>
                        <a:t>)</a:t>
                      </a:r>
                      <a:br>
                        <a:rPr lang="en-US" altLang="zh-TW" sz="1200" dirty="0"/>
                      </a:br>
                      <a:r>
                        <a:rPr lang="zh-TW" altLang="en-US" sz="1200" dirty="0"/>
                        <a:t>隆山北段：</a:t>
                      </a:r>
                      <a:r>
                        <a:rPr lang="en-US" altLang="zh-TW" sz="1200" dirty="0"/>
                        <a:t>96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180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</a:t>
                      </a:r>
                      <a:r>
                        <a:rPr lang="zh-TW" altLang="en-US" sz="1200" dirty="0"/>
                        <a:t>共</a:t>
                      </a:r>
                      <a:r>
                        <a:rPr lang="en-US" altLang="zh-TW" sz="1200" dirty="0"/>
                        <a:t>2</a:t>
                      </a:r>
                      <a:r>
                        <a:rPr lang="zh-TW" altLang="en-US" sz="1200" dirty="0"/>
                        <a:t>筆</a:t>
                      </a:r>
                      <a:r>
                        <a:rPr lang="en-US" altLang="zh-TW" sz="1200" dirty="0"/>
                        <a:t>)</a:t>
                      </a:r>
                    </a:p>
                    <a:p>
                      <a:pPr algn="l"/>
                      <a:r>
                        <a:rPr lang="zh-TW" altLang="en-US" sz="1200" dirty="0"/>
                        <a:t>三民段：</a:t>
                      </a:r>
                      <a:r>
                        <a:rPr lang="en-US" altLang="zh-TW" sz="1200" dirty="0"/>
                        <a:t>373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365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479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</a:t>
                      </a:r>
                      <a:r>
                        <a:rPr lang="zh-TW" altLang="en-US" sz="1200" dirty="0"/>
                        <a:t>共</a:t>
                      </a:r>
                      <a:r>
                        <a:rPr lang="en-US" altLang="zh-TW" sz="1200" dirty="0"/>
                        <a:t>3</a:t>
                      </a:r>
                      <a:r>
                        <a:rPr lang="zh-TW" altLang="en-US" sz="1200" dirty="0"/>
                        <a:t>筆</a:t>
                      </a:r>
                      <a:r>
                        <a:rPr lang="en-US" altLang="zh-TW" sz="1200" dirty="0"/>
                        <a:t>)</a:t>
                      </a:r>
                      <a:br>
                        <a:rPr lang="en-US" altLang="zh-TW" sz="1200" dirty="0"/>
                      </a:br>
                      <a:r>
                        <a:rPr lang="zh-TW" altLang="en-US" sz="1200" dirty="0"/>
                        <a:t>隆安段：</a:t>
                      </a:r>
                      <a:r>
                        <a:rPr lang="en-US" altLang="zh-TW" sz="1200" dirty="0"/>
                        <a:t>190-1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357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358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</a:t>
                      </a:r>
                      <a:r>
                        <a:rPr lang="zh-TW" altLang="en-US" sz="1200" dirty="0"/>
                        <a:t>共</a:t>
                      </a:r>
                      <a:r>
                        <a:rPr lang="en-US" altLang="zh-TW" sz="1200" dirty="0"/>
                        <a:t>3</a:t>
                      </a:r>
                      <a:r>
                        <a:rPr lang="zh-TW" altLang="en-US" sz="1200" dirty="0"/>
                        <a:t>筆</a:t>
                      </a:r>
                      <a:r>
                        <a:rPr lang="en-US" altLang="zh-TW" sz="1200" dirty="0"/>
                        <a:t>)</a:t>
                      </a:r>
                      <a:br>
                        <a:rPr lang="en-US" altLang="zh-TW" sz="1200" dirty="0"/>
                      </a:br>
                      <a:r>
                        <a:rPr lang="zh-TW" altLang="en-US" sz="1200" dirty="0"/>
                        <a:t>金榮段：</a:t>
                      </a:r>
                      <a:r>
                        <a:rPr lang="en-US" altLang="zh-TW" sz="1200" dirty="0"/>
                        <a:t>22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23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98-1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98-3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117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501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653</a:t>
                      </a:r>
                      <a:r>
                        <a:rPr lang="zh-TW" altLang="en-US" sz="1200" dirty="0"/>
                        <a:t>、</a:t>
                      </a:r>
                      <a:r>
                        <a:rPr lang="en-US" altLang="zh-TW" sz="1200" dirty="0"/>
                        <a:t>654</a:t>
                      </a:r>
                      <a:r>
                        <a:rPr lang="zh-TW" altLang="en-US" sz="1200" dirty="0"/>
                        <a:t> </a:t>
                      </a:r>
                      <a:r>
                        <a:rPr lang="en-US" altLang="zh-TW" sz="1200" dirty="0"/>
                        <a:t>(</a:t>
                      </a:r>
                      <a:r>
                        <a:rPr lang="zh-TW" altLang="en-US" sz="1200" dirty="0"/>
                        <a:t>共</a:t>
                      </a:r>
                      <a:r>
                        <a:rPr lang="en-US" altLang="zh-TW" sz="1200" dirty="0"/>
                        <a:t>8</a:t>
                      </a:r>
                      <a:r>
                        <a:rPr lang="zh-TW" altLang="en-US" sz="1200" dirty="0"/>
                        <a:t>筆</a:t>
                      </a:r>
                      <a:r>
                        <a:rPr lang="en-US" altLang="zh-TW" sz="1200" dirty="0"/>
                        <a:t>)</a:t>
                      </a:r>
                    </a:p>
                  </a:txBody>
                  <a:tcPr marL="54161" marR="54161" marT="27081" marB="27081" anchor="ctr">
                    <a:solidFill>
                      <a:srgbClr val="E7E9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22681"/>
                  </a:ext>
                </a:extLst>
              </a:tr>
              <a:tr h="35729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dirty="0"/>
                        <a:t>共計 </a:t>
                      </a:r>
                      <a:r>
                        <a:rPr lang="en-US" altLang="zh-TW" sz="1200" b="1" dirty="0"/>
                        <a:t>34</a:t>
                      </a:r>
                      <a:r>
                        <a:rPr lang="zh-TW" altLang="en-US" sz="1200" b="1" dirty="0"/>
                        <a:t> 筆土地</a:t>
                      </a:r>
                      <a:endParaRPr lang="en-US" altLang="zh-TW" sz="1200" b="1" dirty="0"/>
                    </a:p>
                  </a:txBody>
                  <a:tcPr marL="54161" marR="54161" marT="27081" marB="27081" anchor="ctr">
                    <a:solidFill>
                      <a:srgbClr val="E7E9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50553"/>
                  </a:ext>
                </a:extLst>
              </a:tr>
              <a:tr h="1235098">
                <a:tc rowSpan="2">
                  <a:txBody>
                    <a:bodyPr/>
                    <a:lstStyle/>
                    <a:p>
                      <a:pPr algn="l"/>
                      <a:r>
                        <a:rPr lang="zh-TW" altLang="en-US" sz="1200" b="1" dirty="0"/>
                        <a:t>使用面積</a:t>
                      </a:r>
                    </a:p>
                  </a:txBody>
                  <a:tcPr marL="54161" marR="54161" marT="27081" marB="27081" anchor="ctr">
                    <a:solidFill>
                      <a:srgbClr val="CBCF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/>
                        <a:t>枋</a:t>
                      </a:r>
                      <a:endParaRPr lang="en-US" altLang="zh-TW" sz="1200" dirty="0"/>
                    </a:p>
                    <a:p>
                      <a:pPr algn="ctr"/>
                      <a:r>
                        <a:rPr lang="zh-TW" altLang="en-US" sz="1200" dirty="0"/>
                        <a:t>寮</a:t>
                      </a:r>
                      <a:endParaRPr lang="en-US" altLang="zh-TW" sz="1200" dirty="0"/>
                    </a:p>
                    <a:p>
                      <a:pPr algn="ctr"/>
                      <a:r>
                        <a:rPr lang="zh-TW" altLang="en-US" sz="1200" dirty="0"/>
                        <a:t>鄉</a:t>
                      </a:r>
                      <a:endParaRPr lang="en-US" altLang="zh-TW" sz="1200" dirty="0"/>
                    </a:p>
                  </a:txBody>
                  <a:tcPr marL="54161" marR="54161" marT="27081" marB="27081" anchor="ctr">
                    <a:solidFill>
                      <a:srgbClr val="CBCF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新開村段：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58,449.86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㎡ 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/>
                        <a:t>內寮村段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3,109.46 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200" dirty="0"/>
                        <a:t>隆山北段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9,055.75 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/>
                        <a:t>三民段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6,782.22 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br>
                        <a:rPr lang="en-US" altLang="zh-TW" sz="1200" dirty="0"/>
                      </a:br>
                      <a:r>
                        <a:rPr lang="zh-TW" altLang="en-US" sz="1200" dirty="0"/>
                        <a:t>隆安段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8,452.39 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㎡ 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/>
                        <a:t>金榮段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33,097.47 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㎡  </a:t>
                      </a:r>
                      <a:endParaRPr lang="en-US" altLang="zh-TW" sz="1200" dirty="0"/>
                    </a:p>
                  </a:txBody>
                  <a:tcPr marL="54161" marR="54161" marT="27081" marB="27081" anchor="ctr">
                    <a:solidFill>
                      <a:srgbClr val="CBCF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設置廠址最大面積之村落：隆山村</a:t>
                      </a:r>
                      <a:endParaRPr lang="en-US" altLang="zh-TW" sz="1200" dirty="0"/>
                    </a:p>
                  </a:txBody>
                  <a:tcPr marL="54161" marR="54161" marT="27081" marB="27081" anchor="ctr">
                    <a:solidFill>
                      <a:srgbClr val="CBCF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842338"/>
                  </a:ext>
                </a:extLst>
              </a:tr>
              <a:tr h="36124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dirty="0"/>
                        <a:t>共計 </a:t>
                      </a:r>
                      <a:r>
                        <a:rPr lang="en-US" altLang="zh-TW" sz="1200" b="1" dirty="0"/>
                        <a:t>118,947.15</a:t>
                      </a:r>
                      <a:r>
                        <a:rPr lang="zh-TW" altLang="en-US" sz="1200" b="1" dirty="0"/>
                        <a:t> ㎡</a:t>
                      </a:r>
                    </a:p>
                  </a:txBody>
                  <a:tcPr marL="54161" marR="54161" marT="27081" marB="27081" anchor="ctr">
                    <a:solidFill>
                      <a:srgbClr val="CBCF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47592"/>
                  </a:ext>
                </a:extLst>
              </a:tr>
              <a:tr h="296563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dirty="0"/>
                        <a:t>廠址型態</a:t>
                      </a:r>
                    </a:p>
                  </a:txBody>
                  <a:tcPr marL="54161" marR="54161" marT="27081" marB="27081" anchor="ctr"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zh-TW" altLang="en-US" sz="1200" dirty="0"/>
                        <a:t>租賃土地</a:t>
                      </a:r>
                    </a:p>
                  </a:txBody>
                  <a:tcPr marL="54161" marR="54161" marT="27081" marB="27081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73790"/>
                  </a:ext>
                </a:extLst>
              </a:tr>
              <a:tr h="899549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dirty="0"/>
                        <a:t>模組類型</a:t>
                      </a:r>
                    </a:p>
                  </a:txBody>
                  <a:tcPr marL="54161" marR="54161" marT="27081" marB="27081" anchor="ctr"/>
                </a:tc>
                <a:tc gridSpan="3"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單晶太陽電池組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單一模組容量：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580W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模組數量：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30,508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片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裝置容量：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14,724.08 kW</a:t>
                      </a:r>
                      <a:endParaRPr lang="zh-TW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161" marR="54161" marT="27081" marB="27081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50759"/>
                  </a:ext>
                </a:extLst>
              </a:tr>
              <a:tr h="445712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200" b="1" dirty="0"/>
                        <a:t>電源線引接點</a:t>
                      </a:r>
                    </a:p>
                  </a:txBody>
                  <a:tcPr marL="54161" marR="54161" marT="27081" marB="27081" anchor="ctr"/>
                </a:tc>
                <a:tc gridSpan="3">
                  <a:txBody>
                    <a:bodyPr/>
                    <a:lstStyle/>
                    <a:p>
                      <a:r>
                        <a:rPr lang="zh-TW" altLang="en-US" sz="1200" dirty="0">
                          <a:latin typeface="+mn-ea"/>
                        </a:rPr>
                        <a:t>既設一回線併聯至</a:t>
                      </a:r>
                      <a:r>
                        <a:rPr lang="en-US" altLang="zh-TW" sz="1200" dirty="0">
                          <a:latin typeface="+mn-ea"/>
                        </a:rPr>
                        <a:t>161kV</a:t>
                      </a:r>
                      <a:r>
                        <a:rPr lang="zh-TW" altLang="en-US" sz="1200" dirty="0">
                          <a:latin typeface="+mn-ea"/>
                        </a:rPr>
                        <a:t>大鹏</a:t>
                      </a:r>
                      <a:r>
                        <a:rPr lang="en-US" altLang="zh-TW" sz="1200" dirty="0">
                          <a:latin typeface="+mn-ea"/>
                        </a:rPr>
                        <a:t>E/S-</a:t>
                      </a:r>
                      <a:r>
                        <a:rPr lang="zh-TW" altLang="en-US" sz="1200" dirty="0">
                          <a:latin typeface="+mn-ea"/>
                        </a:rPr>
                        <a:t>楓港 </a:t>
                      </a:r>
                      <a:r>
                        <a:rPr lang="en-US" altLang="zh-TW" sz="1200" dirty="0">
                          <a:latin typeface="+mn-ea"/>
                        </a:rPr>
                        <a:t>P/S</a:t>
                      </a:r>
                      <a:r>
                        <a:rPr lang="zh-TW" altLang="en-US" sz="1200" dirty="0">
                          <a:latin typeface="+mn-ea"/>
                        </a:rPr>
                        <a:t>海線</a:t>
                      </a:r>
                      <a:r>
                        <a:rPr lang="en-US" altLang="zh-TW" sz="1200" dirty="0">
                          <a:latin typeface="+mn-ea"/>
                        </a:rPr>
                        <a:t>#27</a:t>
                      </a:r>
                    </a:p>
                  </a:txBody>
                  <a:tcPr marL="54161" marR="54161" marT="27081" marB="27081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727850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258A622F-8EF1-F757-AE14-EFFDBE7C3E60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4BF7E56-CF4C-050C-DC21-9F4F4F62B6E6}"/>
              </a:ext>
            </a:extLst>
          </p:cNvPr>
          <p:cNvSpPr txBox="1"/>
          <p:nvPr/>
        </p:nvSpPr>
        <p:spPr>
          <a:xfrm>
            <a:off x="276070" y="241937"/>
            <a:ext cx="6953405" cy="54034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TW" alt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寶興金榮第八期發電廠址位置圖</a:t>
            </a:r>
            <a:r>
              <a:rPr lang="en-US" altLang="zh-TW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(</a:t>
            </a:r>
            <a:r>
              <a:rPr lang="zh-TW" alt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籌設</a:t>
            </a:r>
            <a:r>
              <a:rPr lang="en-US" altLang="zh-TW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)</a:t>
            </a:r>
            <a:endParaRPr lang="zh-TW" altLang="en-US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投影片編號版面配置區 1">
            <a:extLst>
              <a:ext uri="{FF2B5EF4-FFF2-40B4-BE49-F238E27FC236}">
                <a16:creationId xmlns:a16="http://schemas.microsoft.com/office/drawing/2014/main" id="{1C638C3A-74E9-696A-2CCC-A68E7BABBD5F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13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D7665CE-2F80-F5EE-7C28-6A1501930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8D5E7626-5C92-4A95-57B0-3FF94E9E708B}"/>
              </a:ext>
            </a:extLst>
          </p:cNvPr>
          <p:cNvSpPr/>
          <p:nvPr/>
        </p:nvSpPr>
        <p:spPr>
          <a:xfrm>
            <a:off x="4185741" y="5071020"/>
            <a:ext cx="1291851" cy="897465"/>
          </a:xfrm>
          <a:prstGeom prst="wedgeRoundRectCallout">
            <a:avLst>
              <a:gd name="adj1" fmla="val 18023"/>
              <a:gd name="adj2" fmla="val 97605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21A056C-454F-90B8-D723-899D76F134D5}"/>
              </a:ext>
            </a:extLst>
          </p:cNvPr>
          <p:cNvSpPr txBox="1"/>
          <p:nvPr/>
        </p:nvSpPr>
        <p:spPr>
          <a:xfrm>
            <a:off x="4075743" y="4817104"/>
            <a:ext cx="1544680" cy="25391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105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defRPr>
            </a:lvl1pPr>
          </a:lstStyle>
          <a:p>
            <a:r>
              <a:rPr lang="zh-TW" altLang="en-US" dirty="0"/>
              <a:t>枋寮</a:t>
            </a:r>
            <a:r>
              <a:rPr lang="en-US" altLang="zh-TW" dirty="0"/>
              <a:t>161KV</a:t>
            </a:r>
            <a:r>
              <a:rPr lang="zh-TW" altLang="en-US" dirty="0"/>
              <a:t>總升壓站</a:t>
            </a:r>
          </a:p>
        </p:txBody>
      </p:sp>
    </p:spTree>
    <p:extLst>
      <p:ext uri="{BB962C8B-B14F-4D97-AF65-F5344CB8AC3E}">
        <p14:creationId xmlns:p14="http://schemas.microsoft.com/office/powerpoint/2010/main" val="4218079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B642535-62F7-FCBA-4499-9C67A9DE5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733" y="3956376"/>
            <a:ext cx="2941728" cy="2333378"/>
          </a:xfrm>
          <a:prstGeom prst="roundRect">
            <a:avLst>
              <a:gd name="adj" fmla="val 10707"/>
            </a:avLst>
          </a:prstGeom>
          <a:ln>
            <a:noFill/>
          </a:ln>
          <a:effectLst/>
        </p:spPr>
      </p:pic>
      <p:grpSp>
        <p:nvGrpSpPr>
          <p:cNvPr id="10" name="Group 17">
            <a:extLst>
              <a:ext uri="{FF2B5EF4-FFF2-40B4-BE49-F238E27FC236}">
                <a16:creationId xmlns:a16="http://schemas.microsoft.com/office/drawing/2014/main" id="{8FF7B185-3951-9BAB-9813-F770A2E9AE57}"/>
              </a:ext>
            </a:extLst>
          </p:cNvPr>
          <p:cNvGrpSpPr/>
          <p:nvPr/>
        </p:nvGrpSpPr>
        <p:grpSpPr>
          <a:xfrm>
            <a:off x="11199408" y="1791908"/>
            <a:ext cx="1985185" cy="1719180"/>
            <a:chOff x="0" y="0"/>
            <a:chExt cx="3619627" cy="3134614"/>
          </a:xfrm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65039667-CC26-CA06-28FE-B17EC02BDC43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20386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12" name="Group 19">
            <a:extLst>
              <a:ext uri="{FF2B5EF4-FFF2-40B4-BE49-F238E27FC236}">
                <a16:creationId xmlns:a16="http://schemas.microsoft.com/office/drawing/2014/main" id="{EBE00BD0-B91C-B0E7-8E8B-B846AAB0DDB7}"/>
              </a:ext>
            </a:extLst>
          </p:cNvPr>
          <p:cNvGrpSpPr/>
          <p:nvPr/>
        </p:nvGrpSpPr>
        <p:grpSpPr>
          <a:xfrm>
            <a:off x="9106727" y="-90188"/>
            <a:ext cx="2801010" cy="2425687"/>
            <a:chOff x="0" y="0"/>
            <a:chExt cx="3619627" cy="3134614"/>
          </a:xfrm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9CAE2B68-71F5-D512-6C2B-8A98B52C16FA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16" name="Group 21">
            <a:extLst>
              <a:ext uri="{FF2B5EF4-FFF2-40B4-BE49-F238E27FC236}">
                <a16:creationId xmlns:a16="http://schemas.microsoft.com/office/drawing/2014/main" id="{187DCB5A-5138-D9AC-7AD8-89EF829BDE6B}"/>
              </a:ext>
            </a:extLst>
          </p:cNvPr>
          <p:cNvGrpSpPr/>
          <p:nvPr/>
        </p:nvGrpSpPr>
        <p:grpSpPr>
          <a:xfrm>
            <a:off x="8829293" y="-637435"/>
            <a:ext cx="1654260" cy="1432597"/>
            <a:chOff x="0" y="0"/>
            <a:chExt cx="3619627" cy="3134614"/>
          </a:xfrm>
        </p:grpSpPr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FD681D3F-264D-5E53-706E-26D620F824B5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pic>
        <p:nvPicPr>
          <p:cNvPr id="14" name="Picture 1085">
            <a:extLst>
              <a:ext uri="{FF2B5EF4-FFF2-40B4-BE49-F238E27FC236}">
                <a16:creationId xmlns:a16="http://schemas.microsoft.com/office/drawing/2014/main" id="{6F7C692E-2976-9392-BAA6-E711400CFA0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8"/>
          <a:stretch>
            <a:fillRect/>
          </a:stretch>
        </p:blipFill>
        <p:spPr>
          <a:xfrm>
            <a:off x="402864" y="1121426"/>
            <a:ext cx="2902325" cy="2258753"/>
          </a:xfrm>
          <a:prstGeom prst="roundRect">
            <a:avLst>
              <a:gd name="adj" fmla="val 10067"/>
            </a:avLst>
          </a:prstGeom>
          <a:ln>
            <a:noFill/>
          </a:ln>
          <a:effectLst/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426AC2D-38C0-11DA-2D74-CBF2BDC21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r="27"/>
          <a:stretch/>
        </p:blipFill>
        <p:spPr bwMode="auto">
          <a:xfrm>
            <a:off x="3489273" y="1121425"/>
            <a:ext cx="3007943" cy="2258753"/>
          </a:xfrm>
          <a:prstGeom prst="roundRect">
            <a:avLst>
              <a:gd name="adj" fmla="val 9627"/>
            </a:avLst>
          </a:prstGeom>
          <a:ln>
            <a:noFill/>
          </a:ln>
          <a:effectLst/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A5FAF18F-0CA9-1FF7-9A3A-A8533A93EF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6"/>
          <a:stretch>
            <a:fillRect/>
          </a:stretch>
        </p:blipFill>
        <p:spPr bwMode="auto">
          <a:xfrm>
            <a:off x="1819312" y="3993689"/>
            <a:ext cx="2902325" cy="2258753"/>
          </a:xfrm>
          <a:prstGeom prst="roundRect">
            <a:avLst>
              <a:gd name="adj" fmla="val 10707"/>
            </a:avLst>
          </a:prstGeom>
          <a:ln>
            <a:noFill/>
          </a:ln>
          <a:effectLst/>
        </p:spPr>
      </p:pic>
      <p:sp>
        <p:nvSpPr>
          <p:cNvPr id="40" name="矩形: 圓角 39">
            <a:extLst>
              <a:ext uri="{FF2B5EF4-FFF2-40B4-BE49-F238E27FC236}">
                <a16:creationId xmlns:a16="http://schemas.microsoft.com/office/drawing/2014/main" id="{78CA9037-25BF-A282-4A34-5BCE3F1E859F}"/>
              </a:ext>
            </a:extLst>
          </p:cNvPr>
          <p:cNvSpPr/>
          <p:nvPr/>
        </p:nvSpPr>
        <p:spPr>
          <a:xfrm>
            <a:off x="932708" y="3050590"/>
            <a:ext cx="1842636" cy="661235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  <a:latin typeface="+mn-ea"/>
              </a:rPr>
              <a:t>一線品牌</a:t>
            </a:r>
            <a:br>
              <a:rPr lang="en-US" altLang="zh-TW" b="1" dirty="0">
                <a:solidFill>
                  <a:schemeClr val="accent1"/>
                </a:solidFill>
                <a:latin typeface="+mn-ea"/>
              </a:rPr>
            </a:br>
            <a:r>
              <a:rPr lang="zh-TW" altLang="en-US" b="1" dirty="0">
                <a:solidFill>
                  <a:schemeClr val="accent1"/>
                </a:solidFill>
                <a:latin typeface="+mn-ea"/>
              </a:rPr>
              <a:t>太陽能模組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+mn-ea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6DCAC69E-8493-BF20-B9C2-3C26570DFA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523" y="3993689"/>
            <a:ext cx="2902325" cy="2258753"/>
          </a:xfrm>
          <a:prstGeom prst="roundRect">
            <a:avLst>
              <a:gd name="adj" fmla="val 7866"/>
            </a:avLst>
          </a:prstGeom>
          <a:ln>
            <a:noFill/>
          </a:ln>
          <a:effectLst/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1FF52E50-1149-B813-63D0-01FB53F98504}"/>
              </a:ext>
            </a:extLst>
          </p:cNvPr>
          <p:cNvSpPr/>
          <p:nvPr/>
        </p:nvSpPr>
        <p:spPr>
          <a:xfrm>
            <a:off x="5135124" y="5973611"/>
            <a:ext cx="2485122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1600" b="1" dirty="0">
                <a:solidFill>
                  <a:schemeClr val="accent1"/>
                </a:solidFill>
              </a:rPr>
              <a:t>單元升壓站低壓盤體設備</a:t>
            </a:r>
            <a:endParaRPr kumimoji="0" lang="zh-TW" altLang="en-US" sz="1600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67340D28-B534-F7B1-8E93-5D18F32D2523}"/>
              </a:ext>
            </a:extLst>
          </p:cNvPr>
          <p:cNvSpPr/>
          <p:nvPr/>
        </p:nvSpPr>
        <p:spPr>
          <a:xfrm>
            <a:off x="2178752" y="5988129"/>
            <a:ext cx="2183443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</a:rPr>
              <a:t>油浸自冷式變壓器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C42812E0-A692-17F6-BE69-392636D83F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58"/>
          <a:stretch>
            <a:fillRect/>
          </a:stretch>
        </p:blipFill>
        <p:spPr>
          <a:xfrm>
            <a:off x="6681300" y="1090364"/>
            <a:ext cx="3007943" cy="2258753"/>
          </a:xfrm>
          <a:prstGeom prst="roundRect">
            <a:avLst>
              <a:gd name="adj" fmla="val 11989"/>
            </a:avLst>
          </a:prstGeom>
          <a:ln>
            <a:noFill/>
          </a:ln>
          <a:effectLst/>
        </p:spPr>
      </p:pic>
      <p:sp>
        <p:nvSpPr>
          <p:cNvPr id="7" name="矩形: 圓角 6">
            <a:extLst>
              <a:ext uri="{FF2B5EF4-FFF2-40B4-BE49-F238E27FC236}">
                <a16:creationId xmlns:a16="http://schemas.microsoft.com/office/drawing/2014/main" id="{2DB0DBBD-0E96-F6B6-B8E9-7C6626081F63}"/>
              </a:ext>
            </a:extLst>
          </p:cNvPr>
          <p:cNvSpPr/>
          <p:nvPr/>
        </p:nvSpPr>
        <p:spPr>
          <a:xfrm>
            <a:off x="8823866" y="5988129"/>
            <a:ext cx="1522829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</a:rPr>
              <a:t>通訊系統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AF8A69-C57D-F611-A8CF-7530644573BA}"/>
              </a:ext>
            </a:extLst>
          </p:cNvPr>
          <p:cNvSpPr txBox="1"/>
          <p:nvPr/>
        </p:nvSpPr>
        <p:spPr>
          <a:xfrm>
            <a:off x="402864" y="71891"/>
            <a:ext cx="4582016" cy="7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srgbClr val="203864"/>
                </a:solidFill>
                <a:latin typeface="+mn-ea"/>
              </a:rPr>
              <a:t>系統介紹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1598F96-A66E-160E-7610-7149C729E7AA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1D6E90B2-0503-34CD-420C-BA1EF9F6DE80}"/>
              </a:ext>
            </a:extLst>
          </p:cNvPr>
          <p:cNvSpPr/>
          <p:nvPr/>
        </p:nvSpPr>
        <p:spPr>
          <a:xfrm>
            <a:off x="7423856" y="3078068"/>
            <a:ext cx="1522829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</a:rPr>
              <a:t>支架設備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C3B270DB-0D7A-C6F5-BBDC-2DAD76403307}"/>
              </a:ext>
            </a:extLst>
          </p:cNvPr>
          <p:cNvSpPr/>
          <p:nvPr/>
        </p:nvSpPr>
        <p:spPr>
          <a:xfrm>
            <a:off x="4063562" y="3049560"/>
            <a:ext cx="1842636" cy="661235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  <a:latin typeface="+mn-ea"/>
              </a:rPr>
              <a:t>一線品牌</a:t>
            </a:r>
            <a:br>
              <a:rPr lang="en-US" altLang="zh-TW" b="1" dirty="0">
                <a:solidFill>
                  <a:schemeClr val="accent1"/>
                </a:solidFill>
                <a:latin typeface="+mn-ea"/>
              </a:rPr>
            </a:br>
            <a:r>
              <a:rPr lang="zh-TW" altLang="en-US" b="1" dirty="0">
                <a:solidFill>
                  <a:schemeClr val="accent1"/>
                </a:solidFill>
                <a:latin typeface="+mn-ea"/>
              </a:rPr>
              <a:t>逆變器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+mn-ea"/>
            </a:endParaRPr>
          </a:p>
        </p:txBody>
      </p:sp>
      <p:sp>
        <p:nvSpPr>
          <p:cNvPr id="8" name="投影片編號版面配置區 1">
            <a:extLst>
              <a:ext uri="{FF2B5EF4-FFF2-40B4-BE49-F238E27FC236}">
                <a16:creationId xmlns:a16="http://schemas.microsoft.com/office/drawing/2014/main" id="{A3AAF8E3-7FCC-9E45-9DB6-E4EBF8695B56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14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2A4C7646-5947-3890-ED67-694D25CB9E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03FB0-2E04-C105-45DC-D2FF4D07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0035061A-562A-BAD4-450C-74FCDB6BB351}"/>
              </a:ext>
            </a:extLst>
          </p:cNvPr>
          <p:cNvSpPr txBox="1"/>
          <p:nvPr/>
        </p:nvSpPr>
        <p:spPr>
          <a:xfrm>
            <a:off x="7221895" y="2828835"/>
            <a:ext cx="4170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施工規劃</a:t>
            </a: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609E68D9-3CB5-07D1-9C59-4536CBD1FC35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15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B4D902B-36B0-515C-61CA-FCCD2F3E4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0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75F30-00A1-53EE-F58F-C4C71A89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 descr="一張含有 機器, 戶外, 地面 的圖片&#10;&#10;AI 產生的內容可能不正確。">
            <a:extLst>
              <a:ext uri="{FF2B5EF4-FFF2-40B4-BE49-F238E27FC236}">
                <a16:creationId xmlns:a16="http://schemas.microsoft.com/office/drawing/2014/main" id="{91EDA07B-A5F9-8F93-9F59-130F29143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414" y="4154741"/>
            <a:ext cx="3033139" cy="2168954"/>
          </a:xfrm>
          <a:prstGeom prst="roundRect">
            <a:avLst>
              <a:gd name="adj" fmla="val 16388"/>
            </a:avLst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D5091486-CC54-AB5B-FB78-9048E56C00B9}"/>
              </a:ext>
            </a:extLst>
          </p:cNvPr>
          <p:cNvSpPr/>
          <p:nvPr/>
        </p:nvSpPr>
        <p:spPr>
          <a:xfrm>
            <a:off x="4848261" y="6037602"/>
            <a:ext cx="2183443" cy="510114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</a:rPr>
              <a:t>逆變器設備安裝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9653065-49FC-37E8-0C86-93CE9CF35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627" y="1113694"/>
            <a:ext cx="2859603" cy="214366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40" name="矩形: 圓角 39">
            <a:extLst>
              <a:ext uri="{FF2B5EF4-FFF2-40B4-BE49-F238E27FC236}">
                <a16:creationId xmlns:a16="http://schemas.microsoft.com/office/drawing/2014/main" id="{2F942CC2-49A1-C5EF-0E55-58136468DFE8}"/>
              </a:ext>
            </a:extLst>
          </p:cNvPr>
          <p:cNvSpPr/>
          <p:nvPr/>
        </p:nvSpPr>
        <p:spPr>
          <a:xfrm>
            <a:off x="1018419" y="2986310"/>
            <a:ext cx="1842636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zh-TW" altLang="en-US" b="1" i="0" u="none" strike="noStrike" kern="1200" normalizeH="0" baseline="0" noProof="0" dirty="0">
                <a:solidFill>
                  <a:schemeClr val="accent1"/>
                </a:solidFill>
                <a:uLnTx/>
                <a:uFillTx/>
                <a:latin typeface="Noto Sans TC"/>
                <a:ea typeface="Noto Sans TC"/>
              </a:rPr>
              <a:t>案場鑑界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43F6B97-3179-A9B2-1E18-ED0A81E76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03166" y="1113694"/>
            <a:ext cx="2982048" cy="2143666"/>
          </a:xfrm>
          <a:prstGeom prst="round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255B7E21-BC22-FF94-272B-46015DDDBF8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3164" y="4154741"/>
            <a:ext cx="2982050" cy="2168954"/>
          </a:xfrm>
          <a:prstGeom prst="round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5820DD7-4367-F824-8116-696C49BDA1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27" y="4180030"/>
            <a:ext cx="2859603" cy="2143665"/>
          </a:xfrm>
          <a:prstGeom prst="round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58D7F01-D4BD-9B16-593A-776CDE8D341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27"/>
          <a:stretch>
            <a:fillRect/>
          </a:stretch>
        </p:blipFill>
        <p:spPr>
          <a:xfrm>
            <a:off x="4423415" y="1113694"/>
            <a:ext cx="3033139" cy="2168954"/>
          </a:xfrm>
          <a:prstGeom prst="round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82AB1AAB-85F9-B06B-9169-33960A77CBE4}"/>
              </a:ext>
            </a:extLst>
          </p:cNvPr>
          <p:cNvSpPr/>
          <p:nvPr/>
        </p:nvSpPr>
        <p:spPr>
          <a:xfrm>
            <a:off x="4921976" y="2986311"/>
            <a:ext cx="2183443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zh-TW" altLang="en-US" b="1" i="0" u="none" strike="noStrike" kern="1200" normalizeH="0" baseline="0" noProof="0" dirty="0">
                <a:solidFill>
                  <a:schemeClr val="accent1"/>
                </a:solidFill>
                <a:uLnTx/>
                <a:uFillTx/>
                <a:latin typeface="Noto Sans TC"/>
                <a:ea typeface="Noto Sans TC"/>
              </a:rPr>
              <a:t>整地、</a:t>
            </a:r>
            <a:r>
              <a:rPr kumimoji="0" lang="en-US" altLang="zh-TW" b="1" i="0" u="none" strike="noStrike" kern="1200" normalizeH="0" baseline="0" noProof="0" dirty="0">
                <a:solidFill>
                  <a:schemeClr val="accent1"/>
                </a:solidFill>
                <a:uLnTx/>
                <a:uFillTx/>
                <a:latin typeface="Noto Sans TC"/>
                <a:ea typeface="Noto Sans TC"/>
              </a:rPr>
              <a:t>PC</a:t>
            </a:r>
            <a:r>
              <a:rPr kumimoji="0" lang="zh-TW" altLang="en-US" b="1" i="0" u="none" strike="noStrike" kern="1200" normalizeH="0" baseline="0" noProof="0" dirty="0">
                <a:solidFill>
                  <a:schemeClr val="accent1"/>
                </a:solidFill>
                <a:uLnTx/>
                <a:uFillTx/>
                <a:latin typeface="Noto Sans TC"/>
                <a:ea typeface="Noto Sans TC"/>
              </a:rPr>
              <a:t>樁</a:t>
            </a:r>
            <a:r>
              <a:rPr lang="zh-TW" altLang="en-US" b="1" dirty="0">
                <a:solidFill>
                  <a:schemeClr val="accent1"/>
                </a:solidFill>
                <a:latin typeface="Noto Sans TC"/>
                <a:ea typeface="Noto Sans TC"/>
              </a:rPr>
              <a:t>安裝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735572BB-2DE4-B23F-EC11-CB2E24E8310F}"/>
              </a:ext>
            </a:extLst>
          </p:cNvPr>
          <p:cNvSpPr/>
          <p:nvPr/>
        </p:nvSpPr>
        <p:spPr>
          <a:xfrm>
            <a:off x="9156829" y="2986309"/>
            <a:ext cx="2016752" cy="542097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b="1" dirty="0">
                <a:solidFill>
                  <a:schemeClr val="accent1"/>
                </a:solidFill>
              </a:rPr>
              <a:t>結構支架安裝</a:t>
            </a:r>
            <a:endParaRPr kumimoji="0" lang="zh-TW" altLang="en-US" b="1" i="0" u="none" strike="noStrike" kern="1200" normalizeH="0" baseline="0" noProof="0" dirty="0">
              <a:solidFill>
                <a:schemeClr val="accent1"/>
              </a:solidFill>
              <a:uLnTx/>
              <a:uFillTx/>
              <a:latin typeface="Noto Sans TC"/>
              <a:ea typeface="Noto Sans TC"/>
            </a:endParaRPr>
          </a:p>
        </p:txBody>
      </p:sp>
      <p:sp>
        <p:nvSpPr>
          <p:cNvPr id="24" name="箭號: 向右 23">
            <a:extLst>
              <a:ext uri="{FF2B5EF4-FFF2-40B4-BE49-F238E27FC236}">
                <a16:creationId xmlns:a16="http://schemas.microsoft.com/office/drawing/2014/main" id="{D3A53F1B-9B35-CF4C-DE29-7575A15DE3C5}"/>
              </a:ext>
            </a:extLst>
          </p:cNvPr>
          <p:cNvSpPr/>
          <p:nvPr/>
        </p:nvSpPr>
        <p:spPr>
          <a:xfrm>
            <a:off x="3541316" y="1885766"/>
            <a:ext cx="753415" cy="521595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5" name="箭號: 向右 24">
            <a:extLst>
              <a:ext uri="{FF2B5EF4-FFF2-40B4-BE49-F238E27FC236}">
                <a16:creationId xmlns:a16="http://schemas.microsoft.com/office/drawing/2014/main" id="{8010E114-A331-A647-FD19-3DEFB14857F0}"/>
              </a:ext>
            </a:extLst>
          </p:cNvPr>
          <p:cNvSpPr/>
          <p:nvPr/>
        </p:nvSpPr>
        <p:spPr>
          <a:xfrm>
            <a:off x="7678050" y="1855635"/>
            <a:ext cx="753415" cy="521595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D0A0E9F0-1E16-D9D7-C9ED-71DE1930C504}"/>
              </a:ext>
            </a:extLst>
          </p:cNvPr>
          <p:cNvSpPr/>
          <p:nvPr/>
        </p:nvSpPr>
        <p:spPr>
          <a:xfrm>
            <a:off x="9106231" y="6018940"/>
            <a:ext cx="1975916" cy="510113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zh-TW" altLang="en-US" b="1" i="0" u="none" strike="noStrike" kern="1200" normalizeH="0" baseline="0" noProof="0" dirty="0">
                <a:solidFill>
                  <a:schemeClr val="accent1"/>
                </a:solidFill>
                <a:uLnTx/>
                <a:uFillTx/>
                <a:latin typeface="Noto Sans TC"/>
                <a:ea typeface="Noto Sans TC"/>
              </a:rPr>
              <a:t>光電板模組安裝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1C624EA8-0125-4469-7353-E1B0E4A383B5}"/>
              </a:ext>
            </a:extLst>
          </p:cNvPr>
          <p:cNvSpPr/>
          <p:nvPr/>
        </p:nvSpPr>
        <p:spPr>
          <a:xfrm>
            <a:off x="925575" y="6037602"/>
            <a:ext cx="2028324" cy="510114"/>
          </a:xfrm>
          <a:prstGeom prst="round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zh-TW" altLang="en-US" b="1" i="0" u="none" strike="noStrike" kern="1200" normalizeH="0" baseline="0" noProof="0" dirty="0">
                <a:solidFill>
                  <a:schemeClr val="accent1"/>
                </a:solidFill>
                <a:uLnTx/>
                <a:uFillTx/>
                <a:latin typeface="Noto Sans TC"/>
                <a:ea typeface="Noto Sans TC"/>
              </a:rPr>
              <a:t>單元升壓站建置</a:t>
            </a:r>
          </a:p>
        </p:txBody>
      </p:sp>
      <p:sp>
        <p:nvSpPr>
          <p:cNvPr id="27" name="箭號: 向右 26">
            <a:extLst>
              <a:ext uri="{FF2B5EF4-FFF2-40B4-BE49-F238E27FC236}">
                <a16:creationId xmlns:a16="http://schemas.microsoft.com/office/drawing/2014/main" id="{579C8BCE-97F8-2E2B-7E55-283F1E9C37EE}"/>
              </a:ext>
            </a:extLst>
          </p:cNvPr>
          <p:cNvSpPr/>
          <p:nvPr/>
        </p:nvSpPr>
        <p:spPr>
          <a:xfrm rot="10800000">
            <a:off x="7622477" y="4830303"/>
            <a:ext cx="753415" cy="521595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箭號: 向下 27">
            <a:extLst>
              <a:ext uri="{FF2B5EF4-FFF2-40B4-BE49-F238E27FC236}">
                <a16:creationId xmlns:a16="http://schemas.microsoft.com/office/drawing/2014/main" id="{AEB412E8-8103-07C2-5690-BB193F4D31DD}"/>
              </a:ext>
            </a:extLst>
          </p:cNvPr>
          <p:cNvSpPr/>
          <p:nvPr/>
        </p:nvSpPr>
        <p:spPr>
          <a:xfrm>
            <a:off x="9946109" y="3608387"/>
            <a:ext cx="438191" cy="491661"/>
          </a:xfrm>
          <a:prstGeom prst="down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箭號: 向右 28">
            <a:extLst>
              <a:ext uri="{FF2B5EF4-FFF2-40B4-BE49-F238E27FC236}">
                <a16:creationId xmlns:a16="http://schemas.microsoft.com/office/drawing/2014/main" id="{6F8FAAAB-654E-28FF-0317-56ED59A19B0E}"/>
              </a:ext>
            </a:extLst>
          </p:cNvPr>
          <p:cNvSpPr/>
          <p:nvPr/>
        </p:nvSpPr>
        <p:spPr>
          <a:xfrm rot="10800000">
            <a:off x="3540459" y="4830302"/>
            <a:ext cx="753415" cy="521595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AC9AC1B-6115-E3A7-2DE3-BA9699783CC7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766B91B2-D031-D3BF-F76E-853E409F037C}"/>
              </a:ext>
            </a:extLst>
          </p:cNvPr>
          <p:cNvSpPr txBox="1"/>
          <p:nvPr/>
        </p:nvSpPr>
        <p:spPr>
          <a:xfrm>
            <a:off x="402864" y="71891"/>
            <a:ext cx="4582016" cy="7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b="1" dirty="0">
                <a:solidFill>
                  <a:srgbClr val="203864"/>
                </a:solidFill>
                <a:latin typeface="+mn-ea"/>
              </a:rPr>
              <a:t>施工作業流程介紹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874C0F74-BCAA-AF4C-DF32-E5E4EA2619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9" name="投影片編號版面配置區 1">
            <a:extLst>
              <a:ext uri="{FF2B5EF4-FFF2-40B4-BE49-F238E27FC236}">
                <a16:creationId xmlns:a16="http://schemas.microsoft.com/office/drawing/2014/main" id="{EFB07964-3572-91B8-718D-B15755D20B68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16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478997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03F4-049E-3CD0-869A-935D6239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5">
            <a:extLst>
              <a:ext uri="{FF2B5EF4-FFF2-40B4-BE49-F238E27FC236}">
                <a16:creationId xmlns:a16="http://schemas.microsoft.com/office/drawing/2014/main" id="{344C3484-D8EB-0159-DB34-A5CCCB633D14}"/>
              </a:ext>
            </a:extLst>
          </p:cNvPr>
          <p:cNvSpPr txBox="1">
            <a:spLocks/>
          </p:cNvSpPr>
          <p:nvPr/>
        </p:nvSpPr>
        <p:spPr>
          <a:xfrm>
            <a:off x="387189" y="53622"/>
            <a:ext cx="5038195" cy="764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marR="0" lvl="0" indent="0" fontAlgn="auto">
              <a:lnSpc>
                <a:spcPts val="6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03864"/>
                </a:solidFill>
                <a:latin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latin typeface="Noto Sans TC"/>
                <a:ea typeface="Noto Sans TC"/>
              </a:rPr>
              <a:t>基礎與支架系統工法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BA429A7-FD65-3D52-9F13-D946F76E8E0E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11" name="直線圖說文字 1 32">
            <a:extLst>
              <a:ext uri="{FF2B5EF4-FFF2-40B4-BE49-F238E27FC236}">
                <a16:creationId xmlns:a16="http://schemas.microsoft.com/office/drawing/2014/main" id="{205B5D02-1E70-CD1E-412B-4B34933FA809}"/>
              </a:ext>
            </a:extLst>
          </p:cNvPr>
          <p:cNvSpPr/>
          <p:nvPr/>
        </p:nvSpPr>
        <p:spPr>
          <a:xfrm flipH="1">
            <a:off x="134609" y="4632880"/>
            <a:ext cx="8973059" cy="1663768"/>
          </a:xfrm>
          <a:prstGeom prst="borderCallout1">
            <a:avLst>
              <a:gd name="adj1" fmla="val 46501"/>
              <a:gd name="adj2" fmla="val -10"/>
              <a:gd name="adj3" fmla="val 64828"/>
              <a:gd name="adj4" fmla="val -8"/>
            </a:avLst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ECEBDCC-DBB2-08E9-5C55-C45413F03DC9}"/>
              </a:ext>
            </a:extLst>
          </p:cNvPr>
          <p:cNvSpPr txBox="1"/>
          <p:nvPr/>
        </p:nvSpPr>
        <p:spPr>
          <a:xfrm>
            <a:off x="281314" y="4779047"/>
            <a:ext cx="85976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zh-TW" sz="2000" b="1" dirty="0"/>
              <a:t>本工程擬採用預製混凝土管樁，基礎如採用現澆鋼筋混凝土，其水泥採用卜特蘭（ </a:t>
            </a:r>
            <a:r>
              <a:rPr lang="en-US" altLang="zh-TW" sz="2000" b="1" dirty="0"/>
              <a:t>Portland cement</a:t>
            </a:r>
            <a:r>
              <a:rPr lang="zh-TW" altLang="zh-TW" sz="2000" b="1" dirty="0"/>
              <a:t> ）</a:t>
            </a:r>
            <a:r>
              <a:rPr lang="en-US" altLang="zh-TW" sz="2000" b="1" dirty="0"/>
              <a:t>II </a:t>
            </a:r>
            <a:r>
              <a:rPr lang="zh-TW" altLang="zh-TW" sz="2000" b="1" dirty="0"/>
              <a:t>型、普通矽酸鹽水泥，抗壓強度</a:t>
            </a:r>
            <a:r>
              <a:rPr lang="en-US" altLang="zh-TW" sz="2000" b="1" dirty="0"/>
              <a:t>(28 </a:t>
            </a:r>
            <a:r>
              <a:rPr lang="zh-TW" altLang="zh-TW" sz="2000" b="1" dirty="0"/>
              <a:t>天齡期強度</a:t>
            </a:r>
            <a:r>
              <a:rPr lang="en-US" altLang="zh-TW" sz="2000" b="1" dirty="0"/>
              <a:t>)</a:t>
            </a:r>
            <a:r>
              <a:rPr lang="zh-TW" altLang="zh-TW" sz="2000" b="1" dirty="0"/>
              <a:t>達 </a:t>
            </a:r>
            <a:r>
              <a:rPr lang="en-US" altLang="zh-TW" sz="2000" b="1" dirty="0"/>
              <a:t>3000psi</a:t>
            </a:r>
            <a:r>
              <a:rPr lang="zh-TW" altLang="zh-TW" sz="2000" b="1" dirty="0"/>
              <a:t>（含）以上，且符合 </a:t>
            </a:r>
            <a:r>
              <a:rPr lang="en-US" altLang="zh-TW" sz="2000" b="1" dirty="0"/>
              <a:t>CNS 61</a:t>
            </a:r>
            <a:r>
              <a:rPr lang="zh-TW" altLang="zh-TW" sz="2000" b="1" dirty="0"/>
              <a:t>、</a:t>
            </a:r>
            <a:r>
              <a:rPr lang="en-US" altLang="zh-TW" sz="2000" b="1" dirty="0"/>
              <a:t>CNS 11270</a:t>
            </a:r>
            <a:r>
              <a:rPr lang="zh-TW" altLang="en-US" sz="2000" b="1" dirty="0"/>
              <a:t> </a:t>
            </a:r>
            <a:r>
              <a:rPr lang="zh-TW" altLang="zh-TW" sz="2000" b="1" dirty="0"/>
              <a:t>或</a:t>
            </a:r>
            <a:r>
              <a:rPr lang="zh-TW" altLang="en-US" sz="2000" b="1" dirty="0"/>
              <a:t> </a:t>
            </a:r>
            <a:r>
              <a:rPr lang="en-US" altLang="zh-TW" sz="2000" b="1" dirty="0"/>
              <a:t>CNS</a:t>
            </a:r>
            <a:r>
              <a:rPr lang="zh-TW" altLang="en-US" sz="2000" b="1" dirty="0"/>
              <a:t> </a:t>
            </a:r>
            <a:r>
              <a:rPr lang="en-US" altLang="zh-TW" sz="2000" b="1" dirty="0"/>
              <a:t>3654</a:t>
            </a:r>
            <a:r>
              <a:rPr lang="zh-TW" altLang="zh-TW" sz="2000" b="1" dirty="0"/>
              <a:t>之產品</a:t>
            </a:r>
            <a:r>
              <a:rPr lang="zh-TW" altLang="en-US" sz="2000" b="1" dirty="0"/>
              <a:t>。</a:t>
            </a:r>
            <a:r>
              <a:rPr lang="zh-TW" altLang="zh-TW" sz="2000" b="1" dirty="0"/>
              <a:t>預力混凝土基樁需符合農田水利施工規範</a:t>
            </a:r>
            <a:endParaRPr kumimoji="1" lang="zh-TW" altLang="en-US" b="1" dirty="0"/>
          </a:p>
        </p:txBody>
      </p:sp>
      <p:sp>
        <p:nvSpPr>
          <p:cNvPr id="16" name="投影片編號版面配置區 1">
            <a:extLst>
              <a:ext uri="{FF2B5EF4-FFF2-40B4-BE49-F238E27FC236}">
                <a16:creationId xmlns:a16="http://schemas.microsoft.com/office/drawing/2014/main" id="{73D298E4-9440-2E8E-AA75-51CBA0ABB726}"/>
              </a:ext>
            </a:extLst>
          </p:cNvPr>
          <p:cNvSpPr txBox="1">
            <a:spLocks/>
          </p:cNvSpPr>
          <p:nvPr/>
        </p:nvSpPr>
        <p:spPr>
          <a:xfrm>
            <a:off x="1901902" y="5309479"/>
            <a:ext cx="765646" cy="3451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TW" altLang="en-US" dirty="0">
              <a:latin typeface="Noto Sans TC"/>
              <a:ea typeface="Noto Sans TC"/>
            </a:endParaRP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09257F6E-1F93-AFF5-1C86-6A147CCF1465}"/>
              </a:ext>
            </a:extLst>
          </p:cNvPr>
          <p:cNvGrpSpPr/>
          <p:nvPr/>
        </p:nvGrpSpPr>
        <p:grpSpPr>
          <a:xfrm>
            <a:off x="7996143" y="2241422"/>
            <a:ext cx="1111526" cy="881896"/>
            <a:chOff x="8000549" y="5295289"/>
            <a:chExt cx="1731935" cy="35156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D967200-E2B3-B488-5C51-2234DA886E76}"/>
                </a:ext>
              </a:extLst>
            </p:cNvPr>
            <p:cNvSpPr/>
            <p:nvPr/>
          </p:nvSpPr>
          <p:spPr>
            <a:xfrm>
              <a:off x="8000549" y="5295289"/>
              <a:ext cx="1731935" cy="351569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89E6A6A0-EC66-0AF8-2F42-E5DEB646DA0A}"/>
                </a:ext>
              </a:extLst>
            </p:cNvPr>
            <p:cNvSpPr txBox="1"/>
            <p:nvPr/>
          </p:nvSpPr>
          <p:spPr>
            <a:xfrm>
              <a:off x="8000551" y="5348734"/>
              <a:ext cx="1731933" cy="25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/>
                <a:t>結構</a:t>
              </a:r>
              <a:endParaRPr lang="en-US" altLang="zh-TW" b="1" dirty="0"/>
            </a:p>
            <a:p>
              <a:pPr algn="ctr"/>
              <a:r>
                <a:rPr lang="zh-TW" altLang="en-US" b="1" dirty="0"/>
                <a:t>強度設計</a:t>
              </a:r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8BE8502-2C98-7EDB-B8B3-C2039977A421}"/>
              </a:ext>
            </a:extLst>
          </p:cNvPr>
          <p:cNvSpPr txBox="1"/>
          <p:nvPr/>
        </p:nvSpPr>
        <p:spPr>
          <a:xfrm>
            <a:off x="9154292" y="2371978"/>
            <a:ext cx="3150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 設計風速</a:t>
            </a:r>
            <a:r>
              <a:rPr lang="en-US" altLang="zh-TW" sz="1600" dirty="0">
                <a:latin typeface="+mn-ea"/>
                <a:sym typeface="Wingdings" panose="05000000000000000000" pitchFamily="2" charset="2"/>
              </a:rPr>
              <a:t>47.5m/s</a:t>
            </a:r>
            <a:br>
              <a:rPr lang="en-US" altLang="zh-TW" sz="1600" dirty="0">
                <a:latin typeface="+mn-ea"/>
                <a:sym typeface="Wingdings" panose="05000000000000000000" pitchFamily="2" charset="2"/>
              </a:rPr>
            </a:br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 模組踩上壓下鎖加強鎖固</a:t>
            </a:r>
            <a:endParaRPr lang="zh-TW" altLang="en-US" sz="1600" dirty="0">
              <a:latin typeface="+mn-ea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C6EE35D-A993-F7C1-2E84-562B4B7777AC}"/>
              </a:ext>
            </a:extLst>
          </p:cNvPr>
          <p:cNvSpPr txBox="1"/>
          <p:nvPr/>
        </p:nvSpPr>
        <p:spPr>
          <a:xfrm>
            <a:off x="9142740" y="3199748"/>
            <a:ext cx="31619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 鍍鋅鋼構支架之鍍鋅層厚度</a:t>
            </a:r>
            <a:endParaRPr lang="en-US" altLang="zh-TW" sz="1600" dirty="0">
              <a:latin typeface="+mn-ea"/>
              <a:sym typeface="Wingdings" panose="05000000000000000000" pitchFamily="2" charset="2"/>
            </a:endParaRPr>
          </a:p>
          <a:p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達 </a:t>
            </a:r>
            <a:r>
              <a:rPr lang="en-US" altLang="zh-TW" sz="1600" dirty="0">
                <a:latin typeface="+mn-ea"/>
                <a:sym typeface="Wingdings" panose="05000000000000000000" pitchFamily="2" charset="2"/>
              </a:rPr>
              <a:t>85㎛</a:t>
            </a:r>
          </a:p>
          <a:p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 配電盤採不銹鋼盤體</a:t>
            </a:r>
            <a:r>
              <a:rPr lang="en-US" altLang="zh-TW" sz="1600" dirty="0">
                <a:latin typeface="+mn-ea"/>
                <a:sym typeface="Wingdings" panose="05000000000000000000" pitchFamily="2" charset="2"/>
              </a:rPr>
              <a:t>+</a:t>
            </a:r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雙層粉體烤漆</a:t>
            </a:r>
            <a:endParaRPr lang="zh-TW" altLang="en-US" sz="1600" dirty="0">
              <a:latin typeface="+mn-ea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F13DBCB1-B047-1475-E868-665A6AEB0CC8}"/>
              </a:ext>
            </a:extLst>
          </p:cNvPr>
          <p:cNvGrpSpPr/>
          <p:nvPr/>
        </p:nvGrpSpPr>
        <p:grpSpPr>
          <a:xfrm>
            <a:off x="7996144" y="1273678"/>
            <a:ext cx="1111526" cy="798847"/>
            <a:chOff x="7920001" y="5295288"/>
            <a:chExt cx="1313384" cy="385404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A5DBE8E-FF2E-8BD7-B2A5-AB2CF3A2651E}"/>
                </a:ext>
              </a:extLst>
            </p:cNvPr>
            <p:cNvSpPr/>
            <p:nvPr/>
          </p:nvSpPr>
          <p:spPr>
            <a:xfrm>
              <a:off x="7920001" y="5295288"/>
              <a:ext cx="1313384" cy="385404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897E5E00-E958-CA81-88E2-85A4C9EF6CC3}"/>
                </a:ext>
              </a:extLst>
            </p:cNvPr>
            <p:cNvSpPr txBox="1"/>
            <p:nvPr/>
          </p:nvSpPr>
          <p:spPr>
            <a:xfrm>
              <a:off x="7955046" y="5330484"/>
              <a:ext cx="1188379" cy="31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/>
                <a:t>支架</a:t>
              </a:r>
              <a:endParaRPr lang="en-US" altLang="zh-TW" b="1" dirty="0"/>
            </a:p>
            <a:p>
              <a:pPr algn="ctr"/>
              <a:r>
                <a:rPr lang="zh-TW" altLang="en-US" b="1" dirty="0"/>
                <a:t>材質</a:t>
              </a:r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C0D1F2BB-DF07-A9DB-83BB-B5EDBE0D4A21}"/>
              </a:ext>
            </a:extLst>
          </p:cNvPr>
          <p:cNvSpPr txBox="1"/>
          <p:nvPr/>
        </p:nvSpPr>
        <p:spPr>
          <a:xfrm>
            <a:off x="9154292" y="1373318"/>
            <a:ext cx="2860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  <a:sym typeface="Wingdings" panose="05000000000000000000" pitchFamily="2" charset="2"/>
              </a:rPr>
              <a:t>選擇以耐候、耐風、耐震、抗腐蝕為優先考量</a:t>
            </a:r>
            <a:endParaRPr lang="zh-TW" altLang="en-US" sz="1600" dirty="0">
              <a:latin typeface="+mn-ea"/>
            </a:endParaRPr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F1657C0D-6735-A939-42F6-38A795A35887}"/>
              </a:ext>
            </a:extLst>
          </p:cNvPr>
          <p:cNvGrpSpPr/>
          <p:nvPr/>
        </p:nvGrpSpPr>
        <p:grpSpPr>
          <a:xfrm>
            <a:off x="7996143" y="3315650"/>
            <a:ext cx="1111526" cy="881896"/>
            <a:chOff x="8000549" y="5295289"/>
            <a:chExt cx="1731935" cy="351569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DA69E36F-F81F-D546-73C3-61EB6FAAA641}"/>
                </a:ext>
              </a:extLst>
            </p:cNvPr>
            <p:cNvSpPr/>
            <p:nvPr/>
          </p:nvSpPr>
          <p:spPr>
            <a:xfrm>
              <a:off x="8000549" y="5295289"/>
              <a:ext cx="1731935" cy="351569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25516EC7-8C38-0D05-8F6C-D71CB3C4DE92}"/>
                </a:ext>
              </a:extLst>
            </p:cNvPr>
            <p:cNvSpPr txBox="1"/>
            <p:nvPr/>
          </p:nvSpPr>
          <p:spPr>
            <a:xfrm>
              <a:off x="8000551" y="5348734"/>
              <a:ext cx="1731933" cy="25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/>
                <a:t>耐腐蝕</a:t>
              </a:r>
              <a:endParaRPr lang="en-US" altLang="zh-TW" b="1" dirty="0"/>
            </a:p>
            <a:p>
              <a:pPr algn="ctr"/>
              <a:r>
                <a:rPr lang="zh-TW" altLang="en-US" b="1" dirty="0"/>
                <a:t>設計</a:t>
              </a:r>
            </a:p>
          </p:txBody>
        </p:sp>
      </p:grpSp>
      <p:pic>
        <p:nvPicPr>
          <p:cNvPr id="44" name="圖片 43">
            <a:extLst>
              <a:ext uri="{FF2B5EF4-FFF2-40B4-BE49-F238E27FC236}">
                <a16:creationId xmlns:a16="http://schemas.microsoft.com/office/drawing/2014/main" id="{9FE00BCD-5F8E-ED9D-41CA-35DCDC18FE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61" r="4836"/>
          <a:stretch>
            <a:fillRect/>
          </a:stretch>
        </p:blipFill>
        <p:spPr>
          <a:xfrm>
            <a:off x="9419181" y="4276966"/>
            <a:ext cx="2446154" cy="2375597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id="{8DD7F760-D573-AF76-BD10-C9A4EBB0E769}"/>
              </a:ext>
            </a:extLst>
          </p:cNvPr>
          <p:cNvSpPr txBox="1"/>
          <p:nvPr/>
        </p:nvSpPr>
        <p:spPr>
          <a:xfrm>
            <a:off x="26127" y="982454"/>
            <a:ext cx="4258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chemeClr val="tx2"/>
                </a:solidFill>
              </a:rPr>
              <a:t>支架結構設計與材質特性</a:t>
            </a:r>
          </a:p>
        </p:txBody>
      </p:sp>
      <p:sp>
        <p:nvSpPr>
          <p:cNvPr id="46" name="投影片編號版面配置區 1">
            <a:extLst>
              <a:ext uri="{FF2B5EF4-FFF2-40B4-BE49-F238E27FC236}">
                <a16:creationId xmlns:a16="http://schemas.microsoft.com/office/drawing/2014/main" id="{181B4078-EC72-1128-D10D-A0210BB0EAE1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17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0298A6C-AB76-2464-A3C1-006A037CB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6D9CAE2-2A1E-9F55-EB35-75DB6B9DD4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81" t="5844" b="7866"/>
          <a:stretch>
            <a:fillRect/>
          </a:stretch>
        </p:blipFill>
        <p:spPr>
          <a:xfrm>
            <a:off x="134613" y="1547147"/>
            <a:ext cx="3677594" cy="25306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矩形: 圓角 36">
            <a:extLst>
              <a:ext uri="{FF2B5EF4-FFF2-40B4-BE49-F238E27FC236}">
                <a16:creationId xmlns:a16="http://schemas.microsoft.com/office/drawing/2014/main" id="{09A5A9C3-05C6-DE33-B3FB-02DF5920813C}"/>
              </a:ext>
            </a:extLst>
          </p:cNvPr>
          <p:cNvSpPr/>
          <p:nvPr/>
        </p:nvSpPr>
        <p:spPr>
          <a:xfrm>
            <a:off x="177687" y="3941531"/>
            <a:ext cx="1977651" cy="42547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>
                <a:solidFill>
                  <a:srgbClr val="0A2240"/>
                </a:solidFill>
                <a:latin typeface="+mn-ea"/>
              </a:rPr>
              <a:t>地面型棚架式示意圖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86B9F5B-5995-CD5B-102E-A9D171904C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369" y="1542893"/>
            <a:ext cx="3792291" cy="25349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2" name="矩形: 圓角 41">
            <a:extLst>
              <a:ext uri="{FF2B5EF4-FFF2-40B4-BE49-F238E27FC236}">
                <a16:creationId xmlns:a16="http://schemas.microsoft.com/office/drawing/2014/main" id="{782DBD55-75D5-8153-67D9-8D1499B14944}"/>
              </a:ext>
            </a:extLst>
          </p:cNvPr>
          <p:cNvSpPr/>
          <p:nvPr/>
        </p:nvSpPr>
        <p:spPr>
          <a:xfrm>
            <a:off x="4114461" y="3896749"/>
            <a:ext cx="1977651" cy="44696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+mn-ea"/>
                <a:cs typeface="+mn-cs"/>
              </a:rPr>
              <a:t>地面型棚架式結構圖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417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0686C-FF40-1B54-9CCC-F908477C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5C6B024-E7ED-64FA-4C9E-5880046CF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15" y="932594"/>
            <a:ext cx="5328626" cy="5689625"/>
          </a:xfrm>
          <a:prstGeom prst="rect">
            <a:avLst/>
          </a:prstGeom>
        </p:spPr>
      </p:pic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21B9F2D0-71FF-1E62-4089-125A31180092}"/>
              </a:ext>
            </a:extLst>
          </p:cNvPr>
          <p:cNvSpPr/>
          <p:nvPr/>
        </p:nvSpPr>
        <p:spPr>
          <a:xfrm>
            <a:off x="3810342" y="5129373"/>
            <a:ext cx="1190729" cy="897465"/>
          </a:xfrm>
          <a:prstGeom prst="wedgeRoundRectCallout">
            <a:avLst>
              <a:gd name="adj1" fmla="val 14948"/>
              <a:gd name="adj2" fmla="val 85931"/>
              <a:gd name="adj3" fmla="val 1666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4BED6A58-379E-60CC-CCFC-CED50E887060}"/>
              </a:ext>
            </a:extLst>
          </p:cNvPr>
          <p:cNvSpPr txBox="1"/>
          <p:nvPr/>
        </p:nvSpPr>
        <p:spPr>
          <a:xfrm>
            <a:off x="3704173" y="4875380"/>
            <a:ext cx="1544680" cy="25391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105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defRPr>
            </a:lvl1pPr>
          </a:lstStyle>
          <a:p>
            <a:r>
              <a:rPr lang="zh-TW" altLang="en-US" dirty="0"/>
              <a:t>枋寮</a:t>
            </a:r>
            <a:r>
              <a:rPr lang="en-US" altLang="zh-TW" dirty="0"/>
              <a:t>161KV</a:t>
            </a:r>
            <a:r>
              <a:rPr lang="zh-TW" altLang="en-US" dirty="0"/>
              <a:t>總升壓站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C974F12-B122-923E-4DFD-3C9C98DAF4D6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1" name="標題 5">
            <a:extLst>
              <a:ext uri="{FF2B5EF4-FFF2-40B4-BE49-F238E27FC236}">
                <a16:creationId xmlns:a16="http://schemas.microsoft.com/office/drawing/2014/main" id="{99CC6C7F-5E67-9E34-24A4-2444F0DA82AC}"/>
              </a:ext>
            </a:extLst>
          </p:cNvPr>
          <p:cNvSpPr txBox="1">
            <a:spLocks/>
          </p:cNvSpPr>
          <p:nvPr/>
        </p:nvSpPr>
        <p:spPr>
          <a:xfrm>
            <a:off x="387189" y="53622"/>
            <a:ext cx="11624528" cy="751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zh-TW"/>
            </a:defPPr>
            <a:lvl1pPr marR="0" lvl="0" indent="0" fontAlgn="auto">
              <a:lnSpc>
                <a:spcPts val="6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03864"/>
                </a:solidFill>
                <a:latin typeface="+mn-ea"/>
              </a:defRPr>
            </a:lvl1pPr>
          </a:lstStyle>
          <a:p>
            <a:r>
              <a:rPr lang="zh-TW" altLang="en-US" sz="3200" dirty="0"/>
              <a:t>寶興金榮第八期光電及共同升壓站系統設置架構</a:t>
            </a:r>
            <a:r>
              <a:rPr lang="en-US" altLang="zh-TW" sz="3200" dirty="0"/>
              <a:t>/</a:t>
            </a:r>
            <a:r>
              <a:rPr lang="zh-TW" altLang="en-US" sz="3200" dirty="0"/>
              <a:t>輸</a:t>
            </a:r>
            <a:r>
              <a:rPr lang="en-US" altLang="zh-TW" sz="3200" dirty="0"/>
              <a:t>(</a:t>
            </a:r>
            <a:r>
              <a:rPr lang="zh-TW" altLang="en-US" sz="3200" dirty="0"/>
              <a:t>供</a:t>
            </a:r>
            <a:r>
              <a:rPr lang="en-US" altLang="zh-TW" sz="3200" dirty="0"/>
              <a:t>)</a:t>
            </a:r>
            <a:r>
              <a:rPr lang="zh-TW" altLang="en-US" sz="3200" dirty="0"/>
              <a:t>電線路圖</a:t>
            </a: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027F09AA-AB8B-187F-630F-EFF75580BDE2}"/>
              </a:ext>
            </a:extLst>
          </p:cNvPr>
          <p:cNvSpPr/>
          <p:nvPr/>
        </p:nvSpPr>
        <p:spPr>
          <a:xfrm flipH="1">
            <a:off x="2636811" y="2459049"/>
            <a:ext cx="223960" cy="278606"/>
          </a:xfrm>
          <a:prstGeom prst="wedgeRoundRectCallout">
            <a:avLst>
              <a:gd name="adj1" fmla="val 105581"/>
              <a:gd name="adj2" fmla="val -10472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32" name="語音泡泡: 圓角矩形 31">
            <a:extLst>
              <a:ext uri="{FF2B5EF4-FFF2-40B4-BE49-F238E27FC236}">
                <a16:creationId xmlns:a16="http://schemas.microsoft.com/office/drawing/2014/main" id="{38885F05-9BC8-9A4C-3C90-AC673C8E9E93}"/>
              </a:ext>
            </a:extLst>
          </p:cNvPr>
          <p:cNvSpPr/>
          <p:nvPr/>
        </p:nvSpPr>
        <p:spPr>
          <a:xfrm>
            <a:off x="1432761" y="1754912"/>
            <a:ext cx="223959" cy="250719"/>
          </a:xfrm>
          <a:prstGeom prst="wedgeRoundRectCallout">
            <a:avLst>
              <a:gd name="adj1" fmla="val 101016"/>
              <a:gd name="adj2" fmla="val -33044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37" name="語音泡泡: 圓角矩形 36">
            <a:extLst>
              <a:ext uri="{FF2B5EF4-FFF2-40B4-BE49-F238E27FC236}">
                <a16:creationId xmlns:a16="http://schemas.microsoft.com/office/drawing/2014/main" id="{CBE39492-BEAF-EC92-BA10-8C7AA5017C4A}"/>
              </a:ext>
            </a:extLst>
          </p:cNvPr>
          <p:cNvSpPr/>
          <p:nvPr/>
        </p:nvSpPr>
        <p:spPr>
          <a:xfrm>
            <a:off x="1527440" y="1348542"/>
            <a:ext cx="223959" cy="250719"/>
          </a:xfrm>
          <a:prstGeom prst="wedgeRoundRectCallout">
            <a:avLst>
              <a:gd name="adj1" fmla="val 159141"/>
              <a:gd name="adj2" fmla="val 45471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39" name="語音泡泡: 圓角矩形 38">
            <a:extLst>
              <a:ext uri="{FF2B5EF4-FFF2-40B4-BE49-F238E27FC236}">
                <a16:creationId xmlns:a16="http://schemas.microsoft.com/office/drawing/2014/main" id="{11667EA2-5BA6-CFDB-0B68-5414D370380A}"/>
              </a:ext>
            </a:extLst>
          </p:cNvPr>
          <p:cNvSpPr/>
          <p:nvPr/>
        </p:nvSpPr>
        <p:spPr>
          <a:xfrm>
            <a:off x="1731552" y="1067531"/>
            <a:ext cx="223959" cy="250719"/>
          </a:xfrm>
          <a:prstGeom prst="wedgeRoundRectCallout">
            <a:avLst>
              <a:gd name="adj1" fmla="val 174735"/>
              <a:gd name="adj2" fmla="val 55602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47" name="語音泡泡: 圓角矩形 46">
            <a:extLst>
              <a:ext uri="{FF2B5EF4-FFF2-40B4-BE49-F238E27FC236}">
                <a16:creationId xmlns:a16="http://schemas.microsoft.com/office/drawing/2014/main" id="{66E84A10-5D05-2A27-C766-4EFDA8B3835A}"/>
              </a:ext>
            </a:extLst>
          </p:cNvPr>
          <p:cNvSpPr/>
          <p:nvPr/>
        </p:nvSpPr>
        <p:spPr>
          <a:xfrm>
            <a:off x="1064461" y="2526983"/>
            <a:ext cx="223959" cy="250719"/>
          </a:xfrm>
          <a:prstGeom prst="wedgeRoundRectCallout">
            <a:avLst>
              <a:gd name="adj1" fmla="val 101016"/>
              <a:gd name="adj2" fmla="val -33044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49" name="語音泡泡: 圓角矩形 48">
            <a:extLst>
              <a:ext uri="{FF2B5EF4-FFF2-40B4-BE49-F238E27FC236}">
                <a16:creationId xmlns:a16="http://schemas.microsoft.com/office/drawing/2014/main" id="{A1E0ED57-94DA-7DBA-71F7-9B52327D6E3C}"/>
              </a:ext>
            </a:extLst>
          </p:cNvPr>
          <p:cNvSpPr/>
          <p:nvPr/>
        </p:nvSpPr>
        <p:spPr>
          <a:xfrm flipH="1">
            <a:off x="2883998" y="1272913"/>
            <a:ext cx="223960" cy="278606"/>
          </a:xfrm>
          <a:prstGeom prst="wedgeRoundRectCallout">
            <a:avLst>
              <a:gd name="adj1" fmla="val 125783"/>
              <a:gd name="adj2" fmla="val -54917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73" name="語音泡泡: 圓角矩形 72">
            <a:extLst>
              <a:ext uri="{FF2B5EF4-FFF2-40B4-BE49-F238E27FC236}">
                <a16:creationId xmlns:a16="http://schemas.microsoft.com/office/drawing/2014/main" id="{218F1DC4-348E-C8F9-65A7-A24B4793C9D8}"/>
              </a:ext>
            </a:extLst>
          </p:cNvPr>
          <p:cNvSpPr/>
          <p:nvPr/>
        </p:nvSpPr>
        <p:spPr>
          <a:xfrm flipH="1">
            <a:off x="2248081" y="3918427"/>
            <a:ext cx="223960" cy="278606"/>
          </a:xfrm>
          <a:prstGeom prst="wedgeRoundRectCallout">
            <a:avLst>
              <a:gd name="adj1" fmla="val 105581"/>
              <a:gd name="adj2" fmla="val -10472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75" name="語音泡泡: 圓角矩形 74">
            <a:extLst>
              <a:ext uri="{FF2B5EF4-FFF2-40B4-BE49-F238E27FC236}">
                <a16:creationId xmlns:a16="http://schemas.microsoft.com/office/drawing/2014/main" id="{8DC93696-CF6B-D0A1-DA3B-7FBDEFE65CAB}"/>
              </a:ext>
            </a:extLst>
          </p:cNvPr>
          <p:cNvSpPr/>
          <p:nvPr/>
        </p:nvSpPr>
        <p:spPr>
          <a:xfrm>
            <a:off x="426286" y="3705630"/>
            <a:ext cx="223959" cy="250719"/>
          </a:xfrm>
          <a:prstGeom prst="wedgeRoundRectCallout">
            <a:avLst>
              <a:gd name="adj1" fmla="val 101016"/>
              <a:gd name="adj2" fmla="val -33044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77" name="語音泡泡: 圓角矩形 76">
            <a:extLst>
              <a:ext uri="{FF2B5EF4-FFF2-40B4-BE49-F238E27FC236}">
                <a16:creationId xmlns:a16="http://schemas.microsoft.com/office/drawing/2014/main" id="{F2D83901-BF64-F630-2EBF-9703ECEAC00E}"/>
              </a:ext>
            </a:extLst>
          </p:cNvPr>
          <p:cNvSpPr/>
          <p:nvPr/>
        </p:nvSpPr>
        <p:spPr>
          <a:xfrm>
            <a:off x="867785" y="3830989"/>
            <a:ext cx="223959" cy="250719"/>
          </a:xfrm>
          <a:prstGeom prst="wedgeRoundRectCallout">
            <a:avLst>
              <a:gd name="adj1" fmla="val 101016"/>
              <a:gd name="adj2" fmla="val -33044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AE437B05-3FC7-B7C3-A22E-A7209FC70D3E}"/>
              </a:ext>
            </a:extLst>
          </p:cNvPr>
          <p:cNvSpPr/>
          <p:nvPr/>
        </p:nvSpPr>
        <p:spPr>
          <a:xfrm flipH="1">
            <a:off x="2502363" y="4542716"/>
            <a:ext cx="223960" cy="278606"/>
          </a:xfrm>
          <a:prstGeom prst="wedgeRoundRectCallout">
            <a:avLst>
              <a:gd name="adj1" fmla="val 109834"/>
              <a:gd name="adj2" fmla="val 71579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id="{A68CC6BF-FDB8-2F78-41EB-34F6627FA959}"/>
              </a:ext>
            </a:extLst>
          </p:cNvPr>
          <p:cNvSpPr/>
          <p:nvPr/>
        </p:nvSpPr>
        <p:spPr>
          <a:xfrm flipH="1">
            <a:off x="5068160" y="5925406"/>
            <a:ext cx="223960" cy="278606"/>
          </a:xfrm>
          <a:prstGeom prst="wedgeRoundRectCallout">
            <a:avLst>
              <a:gd name="adj1" fmla="val -24136"/>
              <a:gd name="adj2" fmla="val 81835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12" name="語音泡泡: 圓角矩形 11">
            <a:extLst>
              <a:ext uri="{FF2B5EF4-FFF2-40B4-BE49-F238E27FC236}">
                <a16:creationId xmlns:a16="http://schemas.microsoft.com/office/drawing/2014/main" id="{03647B35-8C2D-7723-E791-FC263EE77AC0}"/>
              </a:ext>
            </a:extLst>
          </p:cNvPr>
          <p:cNvSpPr/>
          <p:nvPr/>
        </p:nvSpPr>
        <p:spPr>
          <a:xfrm flipH="1">
            <a:off x="3601857" y="6293526"/>
            <a:ext cx="223960" cy="278606"/>
          </a:xfrm>
          <a:prstGeom prst="wedgeRoundRectCallout">
            <a:avLst>
              <a:gd name="adj1" fmla="val -83678"/>
              <a:gd name="adj2" fmla="val -37823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14" name="語音泡泡: 圓角矩形 13">
            <a:extLst>
              <a:ext uri="{FF2B5EF4-FFF2-40B4-BE49-F238E27FC236}">
                <a16:creationId xmlns:a16="http://schemas.microsoft.com/office/drawing/2014/main" id="{14534E7D-98DB-3B35-C16D-0E37D62D8485}"/>
              </a:ext>
            </a:extLst>
          </p:cNvPr>
          <p:cNvSpPr/>
          <p:nvPr/>
        </p:nvSpPr>
        <p:spPr>
          <a:xfrm flipH="1">
            <a:off x="2953108" y="5124620"/>
            <a:ext cx="223960" cy="278606"/>
          </a:xfrm>
          <a:prstGeom prst="wedgeRoundRectCallout">
            <a:avLst>
              <a:gd name="adj1" fmla="val 109834"/>
              <a:gd name="adj2" fmla="val 71579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25" name="語音泡泡: 圓角矩形 24">
            <a:extLst>
              <a:ext uri="{FF2B5EF4-FFF2-40B4-BE49-F238E27FC236}">
                <a16:creationId xmlns:a16="http://schemas.microsoft.com/office/drawing/2014/main" id="{0A39796C-960E-0017-7547-D44DEA4DC830}"/>
              </a:ext>
            </a:extLst>
          </p:cNvPr>
          <p:cNvSpPr/>
          <p:nvPr/>
        </p:nvSpPr>
        <p:spPr>
          <a:xfrm>
            <a:off x="1883401" y="5820494"/>
            <a:ext cx="223959" cy="250719"/>
          </a:xfrm>
          <a:prstGeom prst="wedgeRoundRectCallout">
            <a:avLst>
              <a:gd name="adj1" fmla="val 101016"/>
              <a:gd name="adj2" fmla="val -33044"/>
              <a:gd name="adj3" fmla="val 1666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+mn-ea"/>
            </a:endParaRPr>
          </a:p>
        </p:txBody>
      </p:sp>
      <p:grpSp>
        <p:nvGrpSpPr>
          <p:cNvPr id="81" name="群組 80">
            <a:extLst>
              <a:ext uri="{FF2B5EF4-FFF2-40B4-BE49-F238E27FC236}">
                <a16:creationId xmlns:a16="http://schemas.microsoft.com/office/drawing/2014/main" id="{462E106A-DD71-22AD-F719-819EB3841631}"/>
              </a:ext>
            </a:extLst>
          </p:cNvPr>
          <p:cNvGrpSpPr/>
          <p:nvPr/>
        </p:nvGrpSpPr>
        <p:grpSpPr>
          <a:xfrm>
            <a:off x="5513121" y="1566074"/>
            <a:ext cx="6572543" cy="4101928"/>
            <a:chOff x="5513121" y="1566074"/>
            <a:chExt cx="6572543" cy="4101928"/>
          </a:xfrm>
        </p:grpSpPr>
        <p:sp>
          <p:nvSpPr>
            <p:cNvPr id="82" name="箭號: ＞形 81">
              <a:extLst>
                <a:ext uri="{FF2B5EF4-FFF2-40B4-BE49-F238E27FC236}">
                  <a16:creationId xmlns:a16="http://schemas.microsoft.com/office/drawing/2014/main" id="{79302FF6-9251-3D7D-4141-4F9AF95DC7CA}"/>
                </a:ext>
              </a:extLst>
            </p:cNvPr>
            <p:cNvSpPr/>
            <p:nvPr/>
          </p:nvSpPr>
          <p:spPr>
            <a:xfrm>
              <a:off x="5513121" y="1582588"/>
              <a:ext cx="1607446" cy="327224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bg1"/>
                  </a:solidFill>
                </a:rPr>
                <a:t>案場集結</a:t>
              </a:r>
            </a:p>
          </p:txBody>
        </p:sp>
        <p:pic>
          <p:nvPicPr>
            <p:cNvPr id="83" name="圖片 82">
              <a:extLst>
                <a:ext uri="{FF2B5EF4-FFF2-40B4-BE49-F238E27FC236}">
                  <a16:creationId xmlns:a16="http://schemas.microsoft.com/office/drawing/2014/main" id="{F36267BC-6DB2-3C54-EEA1-D389D6A0E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92840" y="2734838"/>
              <a:ext cx="1367247" cy="1045793"/>
            </a:xfrm>
            <a:prstGeom prst="rect">
              <a:avLst/>
            </a:prstGeom>
          </p:spPr>
        </p:pic>
        <p:pic>
          <p:nvPicPr>
            <p:cNvPr id="84" name="圖片 83">
              <a:extLst>
                <a:ext uri="{FF2B5EF4-FFF2-40B4-BE49-F238E27FC236}">
                  <a16:creationId xmlns:a16="http://schemas.microsoft.com/office/drawing/2014/main" id="{9029D2D8-FF56-6A27-9B9E-59499510E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57326" y="4690175"/>
              <a:ext cx="1397162" cy="977409"/>
            </a:xfrm>
            <a:prstGeom prst="rect">
              <a:avLst/>
            </a:prstGeom>
          </p:spPr>
        </p:pic>
        <p:pic>
          <p:nvPicPr>
            <p:cNvPr id="85" name="圖片 84">
              <a:extLst>
                <a:ext uri="{FF2B5EF4-FFF2-40B4-BE49-F238E27FC236}">
                  <a16:creationId xmlns:a16="http://schemas.microsoft.com/office/drawing/2014/main" id="{E7C90CAB-0549-8EC8-E567-48F9E4DA2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212674" y="2776071"/>
              <a:ext cx="2872990" cy="2891513"/>
            </a:xfrm>
            <a:prstGeom prst="rect">
              <a:avLst/>
            </a:prstGeom>
          </p:spPr>
        </p:pic>
        <p:sp>
          <p:nvSpPr>
            <p:cNvPr id="86" name="箭號: ＞形 85">
              <a:extLst>
                <a:ext uri="{FF2B5EF4-FFF2-40B4-BE49-F238E27FC236}">
                  <a16:creationId xmlns:a16="http://schemas.microsoft.com/office/drawing/2014/main" id="{98F3F1E0-2095-C096-971F-86A2F231CC48}"/>
                </a:ext>
              </a:extLst>
            </p:cNvPr>
            <p:cNvSpPr/>
            <p:nvPr/>
          </p:nvSpPr>
          <p:spPr>
            <a:xfrm>
              <a:off x="7059426" y="1566074"/>
              <a:ext cx="2300765" cy="347846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bg1"/>
                  </a:solidFill>
                </a:rPr>
                <a:t>單元升壓站</a:t>
              </a:r>
              <a:r>
                <a:rPr lang="en-US" altLang="zh-TW" dirty="0">
                  <a:solidFill>
                    <a:schemeClr val="bg1"/>
                  </a:solidFill>
                </a:rPr>
                <a:t>(</a:t>
              </a:r>
              <a:r>
                <a:rPr lang="zh-TW" altLang="en-US" dirty="0">
                  <a:solidFill>
                    <a:schemeClr val="bg1"/>
                  </a:solidFill>
                </a:rPr>
                <a:t>案場</a:t>
              </a:r>
              <a:r>
                <a:rPr lang="en-US" altLang="zh-TW" dirty="0">
                  <a:solidFill>
                    <a:schemeClr val="bg1"/>
                  </a:solidFill>
                </a:rPr>
                <a:t>)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7" name="箭號: ＞形 86">
              <a:extLst>
                <a:ext uri="{FF2B5EF4-FFF2-40B4-BE49-F238E27FC236}">
                  <a16:creationId xmlns:a16="http://schemas.microsoft.com/office/drawing/2014/main" id="{C9B84463-CD39-C3F9-B0DC-D03ACA786144}"/>
                </a:ext>
              </a:extLst>
            </p:cNvPr>
            <p:cNvSpPr/>
            <p:nvPr/>
          </p:nvSpPr>
          <p:spPr>
            <a:xfrm>
              <a:off x="9289162" y="1566074"/>
              <a:ext cx="2720015" cy="347846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bg1"/>
                  </a:solidFill>
                </a:rPr>
                <a:t>枋 寮 總 升 壓 站</a:t>
              </a: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F0B10CA9-310B-9F25-09A9-7DA1D8984AFB}"/>
                </a:ext>
              </a:extLst>
            </p:cNvPr>
            <p:cNvSpPr/>
            <p:nvPr/>
          </p:nvSpPr>
          <p:spPr>
            <a:xfrm>
              <a:off x="9223004" y="2149918"/>
              <a:ext cx="2852330" cy="52322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91440" tIns="45720" rIns="91440" bIns="45720">
              <a:spAutoFit/>
            </a:bodyPr>
            <a:lstStyle/>
            <a:p>
              <a:pPr lvl="0" algn="ctr">
                <a:defRPr/>
              </a:pPr>
              <a:r>
                <a:rPr lang="zh-TW" altLang="en-US" sz="1400" dirty="0"/>
                <a:t>既設一回線併聯至</a:t>
              </a:r>
              <a:r>
                <a:rPr lang="en-US" altLang="zh-TW" sz="1400" dirty="0"/>
                <a:t>161kV</a:t>
              </a:r>
              <a:r>
                <a:rPr lang="zh-TW" altLang="en-US" sz="1400" dirty="0"/>
                <a:t>總升壓站</a:t>
              </a:r>
              <a:endParaRPr lang="en-US" altLang="zh-TW" sz="1400" dirty="0"/>
            </a:p>
            <a:p>
              <a:pPr lvl="0" algn="ctr">
                <a:defRPr/>
              </a:pPr>
              <a:r>
                <a:rPr lang="zh-TW" altLang="en-US" sz="1400" dirty="0"/>
                <a:t>大鵬</a:t>
              </a:r>
              <a:r>
                <a:rPr lang="en-US" altLang="zh-TW" sz="1400" dirty="0"/>
                <a:t>E/S-</a:t>
              </a:r>
              <a:r>
                <a:rPr lang="zh-TW" altLang="en-US" sz="1400" dirty="0"/>
                <a:t>楓港</a:t>
              </a:r>
              <a:r>
                <a:rPr lang="en-US" altLang="zh-TW" sz="1400" dirty="0"/>
                <a:t>P/S</a:t>
              </a:r>
              <a:r>
                <a:rPr lang="zh-TW" altLang="en-US" sz="1400" dirty="0"/>
                <a:t>海線</a:t>
              </a:r>
              <a:r>
                <a:rPr lang="en-US" altLang="zh-TW" sz="1400" dirty="0"/>
                <a:t>#27</a:t>
              </a:r>
              <a:endParaRPr lang="en-US" altLang="zh-TW" sz="1400" b="1" dirty="0">
                <a:latin typeface="+mn-ea"/>
              </a:endParaRPr>
            </a:p>
          </p:txBody>
        </p:sp>
        <p:sp>
          <p:nvSpPr>
            <p:cNvPr id="89" name="文字方塊 88">
              <a:extLst>
                <a:ext uri="{FF2B5EF4-FFF2-40B4-BE49-F238E27FC236}">
                  <a16:creationId xmlns:a16="http://schemas.microsoft.com/office/drawing/2014/main" id="{A6BD6ADF-56BE-8FCD-3540-C96BB8A43640}"/>
                </a:ext>
              </a:extLst>
            </p:cNvPr>
            <p:cNvSpPr txBox="1"/>
            <p:nvPr/>
          </p:nvSpPr>
          <p:spPr>
            <a:xfrm>
              <a:off x="7375390" y="2245728"/>
              <a:ext cx="1367248" cy="369332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dirty="0"/>
                <a:t>22.8kV</a:t>
              </a:r>
              <a:r>
                <a:rPr lang="zh-TW" altLang="en-US" dirty="0"/>
                <a:t>升壓</a:t>
              </a:r>
            </a:p>
          </p:txBody>
        </p:sp>
        <p:sp>
          <p:nvSpPr>
            <p:cNvPr id="90" name="文字方塊 89">
              <a:extLst>
                <a:ext uri="{FF2B5EF4-FFF2-40B4-BE49-F238E27FC236}">
                  <a16:creationId xmlns:a16="http://schemas.microsoft.com/office/drawing/2014/main" id="{CA4181EA-8848-DAEB-CCFB-98DCA6B04AF7}"/>
                </a:ext>
              </a:extLst>
            </p:cNvPr>
            <p:cNvSpPr txBox="1"/>
            <p:nvPr/>
          </p:nvSpPr>
          <p:spPr>
            <a:xfrm>
              <a:off x="5604728" y="2245728"/>
              <a:ext cx="1387301" cy="369332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/>
                <a:t>案場設備</a:t>
              </a:r>
            </a:p>
          </p:txBody>
        </p:sp>
        <p:sp>
          <p:nvSpPr>
            <p:cNvPr id="91" name="箭號: 向下 90">
              <a:extLst>
                <a:ext uri="{FF2B5EF4-FFF2-40B4-BE49-F238E27FC236}">
                  <a16:creationId xmlns:a16="http://schemas.microsoft.com/office/drawing/2014/main" id="{83038F1E-5675-76EC-8599-5A93E9D7900D}"/>
                </a:ext>
              </a:extLst>
            </p:cNvPr>
            <p:cNvSpPr/>
            <p:nvPr/>
          </p:nvSpPr>
          <p:spPr>
            <a:xfrm rot="16200000">
              <a:off x="6918287" y="3205468"/>
              <a:ext cx="338170" cy="326489"/>
            </a:xfrm>
            <a:prstGeom prst="downArrow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n-ea"/>
              </a:endParaRPr>
            </a:p>
          </p:txBody>
        </p:sp>
        <p:sp>
          <p:nvSpPr>
            <p:cNvPr id="92" name="文字方塊 91">
              <a:extLst>
                <a:ext uri="{FF2B5EF4-FFF2-40B4-BE49-F238E27FC236}">
                  <a16:creationId xmlns:a16="http://schemas.microsoft.com/office/drawing/2014/main" id="{D79B853E-1563-1B15-E502-BD3EE23E7F45}"/>
                </a:ext>
              </a:extLst>
            </p:cNvPr>
            <p:cNvSpPr txBox="1"/>
            <p:nvPr/>
          </p:nvSpPr>
          <p:spPr>
            <a:xfrm>
              <a:off x="5643144" y="4159387"/>
              <a:ext cx="1387301" cy="369332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/>
                <a:t>案場設備</a:t>
              </a:r>
            </a:p>
          </p:txBody>
        </p:sp>
        <p:grpSp>
          <p:nvGrpSpPr>
            <p:cNvPr id="93" name="群組 92">
              <a:extLst>
                <a:ext uri="{FF2B5EF4-FFF2-40B4-BE49-F238E27FC236}">
                  <a16:creationId xmlns:a16="http://schemas.microsoft.com/office/drawing/2014/main" id="{619F366A-BE22-6CD1-FA8E-04C58AA97C70}"/>
                </a:ext>
              </a:extLst>
            </p:cNvPr>
            <p:cNvGrpSpPr/>
            <p:nvPr/>
          </p:nvGrpSpPr>
          <p:grpSpPr>
            <a:xfrm>
              <a:off x="5731592" y="2776071"/>
              <a:ext cx="1038476" cy="1004978"/>
              <a:chOff x="5782100" y="2509976"/>
              <a:chExt cx="1038476" cy="1004978"/>
            </a:xfrm>
          </p:grpSpPr>
          <p:pic>
            <p:nvPicPr>
              <p:cNvPr id="103" name="圖片 102">
                <a:extLst>
                  <a:ext uri="{FF2B5EF4-FFF2-40B4-BE49-F238E27FC236}">
                    <a16:creationId xmlns:a16="http://schemas.microsoft.com/office/drawing/2014/main" id="{6C1EE3A4-F83B-D38E-99D6-59ACCD823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2100" y="2520396"/>
                <a:ext cx="503579" cy="485666"/>
              </a:xfrm>
              <a:prstGeom prst="rect">
                <a:avLst/>
              </a:prstGeom>
            </p:spPr>
          </p:pic>
          <p:pic>
            <p:nvPicPr>
              <p:cNvPr id="104" name="圖片 103">
                <a:extLst>
                  <a:ext uri="{FF2B5EF4-FFF2-40B4-BE49-F238E27FC236}">
                    <a16:creationId xmlns:a16="http://schemas.microsoft.com/office/drawing/2014/main" id="{E6F3A458-7EAB-5719-A976-9EA728FE1B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18726" y="2509976"/>
                <a:ext cx="501850" cy="491344"/>
              </a:xfrm>
              <a:prstGeom prst="rect">
                <a:avLst/>
              </a:prstGeom>
            </p:spPr>
          </p:pic>
          <p:pic>
            <p:nvPicPr>
              <p:cNvPr id="105" name="圖片 104">
                <a:extLst>
                  <a:ext uri="{FF2B5EF4-FFF2-40B4-BE49-F238E27FC236}">
                    <a16:creationId xmlns:a16="http://schemas.microsoft.com/office/drawing/2014/main" id="{8FA86F6C-BEC8-CE96-5C04-73D4B121C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2100" y="3029288"/>
                <a:ext cx="503579" cy="485666"/>
              </a:xfrm>
              <a:prstGeom prst="rect">
                <a:avLst/>
              </a:prstGeom>
            </p:spPr>
          </p:pic>
          <p:pic>
            <p:nvPicPr>
              <p:cNvPr id="106" name="圖片 105">
                <a:extLst>
                  <a:ext uri="{FF2B5EF4-FFF2-40B4-BE49-F238E27FC236}">
                    <a16:creationId xmlns:a16="http://schemas.microsoft.com/office/drawing/2014/main" id="{24EA1996-8390-0027-8F94-1D87EF4C45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00721" y="3028870"/>
                <a:ext cx="503579" cy="485666"/>
              </a:xfrm>
              <a:prstGeom prst="rect">
                <a:avLst/>
              </a:prstGeom>
            </p:spPr>
          </p:pic>
        </p:grpSp>
        <p:grpSp>
          <p:nvGrpSpPr>
            <p:cNvPr id="94" name="群組 93">
              <a:extLst>
                <a:ext uri="{FF2B5EF4-FFF2-40B4-BE49-F238E27FC236}">
                  <a16:creationId xmlns:a16="http://schemas.microsoft.com/office/drawing/2014/main" id="{603CB01F-EEAA-674C-21D4-57991CB8731F}"/>
                </a:ext>
              </a:extLst>
            </p:cNvPr>
            <p:cNvGrpSpPr/>
            <p:nvPr/>
          </p:nvGrpSpPr>
          <p:grpSpPr>
            <a:xfrm>
              <a:off x="5792027" y="4663024"/>
              <a:ext cx="1038476" cy="1004978"/>
              <a:chOff x="5782100" y="2509976"/>
              <a:chExt cx="1038476" cy="1004978"/>
            </a:xfrm>
          </p:grpSpPr>
          <p:pic>
            <p:nvPicPr>
              <p:cNvPr id="99" name="圖片 98">
                <a:extLst>
                  <a:ext uri="{FF2B5EF4-FFF2-40B4-BE49-F238E27FC236}">
                    <a16:creationId xmlns:a16="http://schemas.microsoft.com/office/drawing/2014/main" id="{7F424ACA-17BD-BB6E-C9BE-AB0B06BBB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2100" y="2520396"/>
                <a:ext cx="503579" cy="485666"/>
              </a:xfrm>
              <a:prstGeom prst="rect">
                <a:avLst/>
              </a:prstGeom>
            </p:spPr>
          </p:pic>
          <p:pic>
            <p:nvPicPr>
              <p:cNvPr id="100" name="圖片 99">
                <a:extLst>
                  <a:ext uri="{FF2B5EF4-FFF2-40B4-BE49-F238E27FC236}">
                    <a16:creationId xmlns:a16="http://schemas.microsoft.com/office/drawing/2014/main" id="{83D0DB35-F393-28FB-B81F-8BB88916A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18726" y="2509976"/>
                <a:ext cx="501850" cy="491344"/>
              </a:xfrm>
              <a:prstGeom prst="rect">
                <a:avLst/>
              </a:prstGeom>
            </p:spPr>
          </p:pic>
          <p:pic>
            <p:nvPicPr>
              <p:cNvPr id="101" name="圖片 100">
                <a:extLst>
                  <a:ext uri="{FF2B5EF4-FFF2-40B4-BE49-F238E27FC236}">
                    <a16:creationId xmlns:a16="http://schemas.microsoft.com/office/drawing/2014/main" id="{D30FE1B9-590F-305A-A198-F673A0DD2F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2100" y="3029288"/>
                <a:ext cx="503579" cy="485666"/>
              </a:xfrm>
              <a:prstGeom prst="rect">
                <a:avLst/>
              </a:prstGeom>
            </p:spPr>
          </p:pic>
          <p:pic>
            <p:nvPicPr>
              <p:cNvPr id="102" name="圖片 101">
                <a:extLst>
                  <a:ext uri="{FF2B5EF4-FFF2-40B4-BE49-F238E27FC236}">
                    <a16:creationId xmlns:a16="http://schemas.microsoft.com/office/drawing/2014/main" id="{E4990CFC-F144-713A-5352-854C0DCC1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00721" y="3028870"/>
                <a:ext cx="503579" cy="485666"/>
              </a:xfrm>
              <a:prstGeom prst="rect">
                <a:avLst/>
              </a:prstGeom>
            </p:spPr>
          </p:pic>
        </p:grpSp>
        <p:sp>
          <p:nvSpPr>
            <p:cNvPr id="95" name="箭號: 向下 94">
              <a:extLst>
                <a:ext uri="{FF2B5EF4-FFF2-40B4-BE49-F238E27FC236}">
                  <a16:creationId xmlns:a16="http://schemas.microsoft.com/office/drawing/2014/main" id="{2438C1C7-EF59-21D0-40A7-E214792606F2}"/>
                </a:ext>
              </a:extLst>
            </p:cNvPr>
            <p:cNvSpPr/>
            <p:nvPr/>
          </p:nvSpPr>
          <p:spPr>
            <a:xfrm rot="16200000">
              <a:off x="6949436" y="4979576"/>
              <a:ext cx="338170" cy="326489"/>
            </a:xfrm>
            <a:prstGeom prst="downArrow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n-ea"/>
              </a:endParaRPr>
            </a:p>
          </p:txBody>
        </p:sp>
        <p:sp>
          <p:nvSpPr>
            <p:cNvPr id="96" name="文字方塊 95">
              <a:extLst>
                <a:ext uri="{FF2B5EF4-FFF2-40B4-BE49-F238E27FC236}">
                  <a16:creationId xmlns:a16="http://schemas.microsoft.com/office/drawing/2014/main" id="{20E46745-1E2F-74AD-2478-5FCA577E59F8}"/>
                </a:ext>
              </a:extLst>
            </p:cNvPr>
            <p:cNvSpPr txBox="1"/>
            <p:nvPr/>
          </p:nvSpPr>
          <p:spPr>
            <a:xfrm>
              <a:off x="7392840" y="4169644"/>
              <a:ext cx="1367248" cy="369332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dirty="0"/>
                <a:t>22.8kV</a:t>
              </a:r>
              <a:r>
                <a:rPr lang="zh-TW" altLang="en-US" dirty="0"/>
                <a:t>升壓</a:t>
              </a:r>
            </a:p>
          </p:txBody>
        </p:sp>
        <p:sp>
          <p:nvSpPr>
            <p:cNvPr id="97" name="箭號: 向下 96">
              <a:extLst>
                <a:ext uri="{FF2B5EF4-FFF2-40B4-BE49-F238E27FC236}">
                  <a16:creationId xmlns:a16="http://schemas.microsoft.com/office/drawing/2014/main" id="{D76F188B-78A9-B889-34CF-11728BF3C9EB}"/>
                </a:ext>
              </a:extLst>
            </p:cNvPr>
            <p:cNvSpPr/>
            <p:nvPr/>
          </p:nvSpPr>
          <p:spPr>
            <a:xfrm rot="16200000">
              <a:off x="8835052" y="4979575"/>
              <a:ext cx="338170" cy="326489"/>
            </a:xfrm>
            <a:prstGeom prst="downArrow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n-ea"/>
              </a:endParaRPr>
            </a:p>
          </p:txBody>
        </p:sp>
        <p:sp>
          <p:nvSpPr>
            <p:cNvPr id="98" name="箭號: 向下 97">
              <a:extLst>
                <a:ext uri="{FF2B5EF4-FFF2-40B4-BE49-F238E27FC236}">
                  <a16:creationId xmlns:a16="http://schemas.microsoft.com/office/drawing/2014/main" id="{A82E794B-E1B0-C314-0D38-A50F915D5963}"/>
                </a:ext>
              </a:extLst>
            </p:cNvPr>
            <p:cNvSpPr/>
            <p:nvPr/>
          </p:nvSpPr>
          <p:spPr>
            <a:xfrm rot="16200000">
              <a:off x="8817296" y="3120032"/>
              <a:ext cx="338170" cy="326489"/>
            </a:xfrm>
            <a:prstGeom prst="downArrow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8538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08F97-1069-F868-F318-98E10D7B5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40B8FD57-539D-9D51-E41B-F197A5932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8932C302-7A50-5F42-F988-4BA60D7A0681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lvl="0" algn="l"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工程期間環保對策</a:t>
            </a:r>
            <a:endParaRPr lang="zh-TW" altLang="en-US" sz="6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EF40FD-3365-F1CD-EB1B-5C1AB4A998A3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投影片編號版面配置區 1">
            <a:extLst>
              <a:ext uri="{FF2B5EF4-FFF2-40B4-BE49-F238E27FC236}">
                <a16:creationId xmlns:a16="http://schemas.microsoft.com/office/drawing/2014/main" id="{522E6A5A-BBAC-7400-6E19-F2F225B90BF3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19</a:t>
            </a:fld>
            <a:endParaRPr lang="zh-TW" altLang="en-US" dirty="0">
              <a:latin typeface="Noto Sans TC"/>
              <a:ea typeface="Noto Sans TC"/>
            </a:endParaRP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DA419307-1C2E-A874-FBC7-F45B1B55378D}"/>
              </a:ext>
            </a:extLst>
          </p:cNvPr>
          <p:cNvSpPr/>
          <p:nvPr/>
        </p:nvSpPr>
        <p:spPr>
          <a:xfrm>
            <a:off x="1303114" y="1719278"/>
            <a:ext cx="1751914" cy="4056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避免夜間施工</a:t>
            </a:r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59B75DB1-FF36-0120-2F09-FE4BE5D98053}"/>
              </a:ext>
            </a:extLst>
          </p:cNvPr>
          <p:cNvSpPr/>
          <p:nvPr/>
        </p:nvSpPr>
        <p:spPr>
          <a:xfrm>
            <a:off x="4271435" y="1566795"/>
            <a:ext cx="3649128" cy="710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機具定期保養 降低排放廢氣</a:t>
            </a: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2C2E9D32-FA49-9CEE-5DC1-D982A8F73FCD}"/>
              </a:ext>
            </a:extLst>
          </p:cNvPr>
          <p:cNvSpPr/>
          <p:nvPr/>
        </p:nvSpPr>
        <p:spPr>
          <a:xfrm>
            <a:off x="8421126" y="1566794"/>
            <a:ext cx="3129190" cy="710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避免機具長時間空轉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0FCEBF9-C3E7-9A16-836A-072B08C75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8" t="33208" r="14669" b="22846"/>
          <a:stretch>
            <a:fillRect/>
          </a:stretch>
        </p:blipFill>
        <p:spPr>
          <a:xfrm>
            <a:off x="863817" y="2124932"/>
            <a:ext cx="10464363" cy="3535559"/>
          </a:xfrm>
          <a:prstGeom prst="rect">
            <a:avLst/>
          </a:prstGeom>
        </p:spPr>
      </p:pic>
      <p:sp>
        <p:nvSpPr>
          <p:cNvPr id="5" name="矩形: 圓角 4">
            <a:extLst>
              <a:ext uri="{FF2B5EF4-FFF2-40B4-BE49-F238E27FC236}">
                <a16:creationId xmlns:a16="http://schemas.microsoft.com/office/drawing/2014/main" id="{1B2591BA-ED24-5399-45C8-2B60F815EA4C}"/>
              </a:ext>
            </a:extLst>
          </p:cNvPr>
          <p:cNvSpPr/>
          <p:nvPr/>
        </p:nvSpPr>
        <p:spPr>
          <a:xfrm>
            <a:off x="2454061" y="5636187"/>
            <a:ext cx="3526860" cy="710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避免車輛進入 禁鳴喇叭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0461EEF4-D289-248E-223D-4B78F08DEF17}"/>
              </a:ext>
            </a:extLst>
          </p:cNvPr>
          <p:cNvSpPr/>
          <p:nvPr/>
        </p:nvSpPr>
        <p:spPr>
          <a:xfrm>
            <a:off x="6211080" y="5393844"/>
            <a:ext cx="3694105" cy="11953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適當灑水避免車輛進出</a:t>
            </a:r>
            <a:endParaRPr lang="en-US" altLang="zh-TW" dirty="0">
              <a:solidFill>
                <a:schemeClr val="tx1"/>
              </a:solidFill>
            </a:endParaRPr>
          </a:p>
          <a:p>
            <a:pPr algn="ctr"/>
            <a:r>
              <a:rPr lang="zh-TW" altLang="en-US" dirty="0">
                <a:solidFill>
                  <a:schemeClr val="tx1"/>
                </a:solidFill>
              </a:rPr>
              <a:t>造成粉塵影響空氣品質</a:t>
            </a:r>
          </a:p>
        </p:txBody>
      </p:sp>
    </p:spTree>
    <p:extLst>
      <p:ext uri="{BB962C8B-B14F-4D97-AF65-F5344CB8AC3E}">
        <p14:creationId xmlns:p14="http://schemas.microsoft.com/office/powerpoint/2010/main" val="3382972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D1677-0236-7541-22B2-DC7BA3181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4D4F2225-FD87-A741-EF34-CACF670A5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46E1A43-87E2-BE60-8390-9A893C265DD7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lvl="0" algn="l"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工程期間</a:t>
            </a:r>
            <a:endParaRPr lang="zh-TW" altLang="en-US" sz="6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FB5294-AA94-4B73-2BCF-F0E058546FD9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投影片編號版面配置區 1">
            <a:extLst>
              <a:ext uri="{FF2B5EF4-FFF2-40B4-BE49-F238E27FC236}">
                <a16:creationId xmlns:a16="http://schemas.microsoft.com/office/drawing/2014/main" id="{44214B61-4568-AC7A-28E0-F1C9C298CA6C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20</a:t>
            </a:fld>
            <a:endParaRPr lang="zh-TW" altLang="en-US" dirty="0">
              <a:latin typeface="Noto Sans TC"/>
              <a:ea typeface="Noto Sans TC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4F88CE99-68D2-870F-8CE9-6A23E82667D8}"/>
              </a:ext>
            </a:extLst>
          </p:cNvPr>
          <p:cNvGrpSpPr/>
          <p:nvPr/>
        </p:nvGrpSpPr>
        <p:grpSpPr>
          <a:xfrm>
            <a:off x="962067" y="5346441"/>
            <a:ext cx="10267861" cy="765110"/>
            <a:chOff x="615820" y="5038531"/>
            <a:chExt cx="10267861" cy="765110"/>
          </a:xfrm>
        </p:grpSpPr>
        <p:sp>
          <p:nvSpPr>
            <p:cNvPr id="5" name="流程圖: 替代程序 4">
              <a:extLst>
                <a:ext uri="{FF2B5EF4-FFF2-40B4-BE49-F238E27FC236}">
                  <a16:creationId xmlns:a16="http://schemas.microsoft.com/office/drawing/2014/main" id="{023051E1-D075-E29B-9F99-08F1065A46A0}"/>
                </a:ext>
              </a:extLst>
            </p:cNvPr>
            <p:cNvSpPr/>
            <p:nvPr/>
          </p:nvSpPr>
          <p:spPr>
            <a:xfrm>
              <a:off x="615820" y="5038531"/>
              <a:ext cx="10267861" cy="765110"/>
            </a:xfrm>
            <a:prstGeom prst="flowChartAlternateProcess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EBF98A78-A04F-2EBB-ED06-A041327830D3}"/>
                </a:ext>
              </a:extLst>
            </p:cNvPr>
            <p:cNvSpPr txBox="1"/>
            <p:nvPr/>
          </p:nvSpPr>
          <p:spPr>
            <a:xfrm>
              <a:off x="735562" y="5230036"/>
              <a:ext cx="1014811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案場設備建置完成後，委託第三方檢測公司進行機電檢測作業，合格後與台電申請併聯。</a:t>
              </a:r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90E397E4-1A9E-8615-D949-D0A0BC44A73D}"/>
              </a:ext>
            </a:extLst>
          </p:cNvPr>
          <p:cNvSpPr txBox="1"/>
          <p:nvPr/>
        </p:nvSpPr>
        <p:spPr>
          <a:xfrm>
            <a:off x="1810138" y="4257595"/>
            <a:ext cx="2614418" cy="651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23" lvl="1" algn="ctr" defTabSz="609630">
              <a:lnSpc>
                <a:spcPct val="150000"/>
              </a:lnSpc>
              <a:defRPr/>
            </a:pPr>
            <a:r>
              <a:rPr lang="en-US" altLang="zh-TW" sz="3200" b="1" dirty="0">
                <a:latin typeface="+mn-ea"/>
              </a:rPr>
              <a:t>2027</a:t>
            </a:r>
            <a:r>
              <a:rPr lang="zh-TW" altLang="en-US" sz="3200" b="1" dirty="0">
                <a:latin typeface="+mn-ea"/>
              </a:rPr>
              <a:t>年</a:t>
            </a:r>
            <a:r>
              <a:rPr lang="en-US" altLang="zh-TW" sz="3200" b="1" dirty="0">
                <a:latin typeface="+mn-ea"/>
              </a:rPr>
              <a:t>9</a:t>
            </a:r>
            <a:r>
              <a:rPr lang="zh-TW" altLang="en-US" sz="3200" b="1" dirty="0">
                <a:latin typeface="+mn-ea"/>
              </a:rPr>
              <a:t>月</a:t>
            </a:r>
            <a:endParaRPr lang="en-US" sz="3200" b="1" dirty="0">
              <a:latin typeface="+mn-e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0458D306-0F12-2B2A-4A31-56F9CE156CA9}"/>
              </a:ext>
            </a:extLst>
          </p:cNvPr>
          <p:cNvSpPr txBox="1"/>
          <p:nvPr/>
        </p:nvSpPr>
        <p:spPr>
          <a:xfrm>
            <a:off x="7447935" y="4272824"/>
            <a:ext cx="2614418" cy="651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23" lvl="1" algn="ctr" defTabSz="609630">
              <a:lnSpc>
                <a:spcPct val="150000"/>
              </a:lnSpc>
              <a:defRPr/>
            </a:pPr>
            <a:r>
              <a:rPr lang="en-US" altLang="zh-TW" sz="3200" b="1" dirty="0">
                <a:latin typeface="+mn-ea"/>
              </a:rPr>
              <a:t>2028</a:t>
            </a:r>
            <a:r>
              <a:rPr lang="zh-TW" altLang="en-US" sz="3200" b="1" dirty="0">
                <a:latin typeface="+mn-ea"/>
              </a:rPr>
              <a:t>年</a:t>
            </a:r>
            <a:r>
              <a:rPr lang="en-US" altLang="zh-TW" sz="3200" b="1" dirty="0">
                <a:latin typeface="+mn-ea"/>
              </a:rPr>
              <a:t>5</a:t>
            </a:r>
            <a:r>
              <a:rPr lang="zh-TW" altLang="en-US" sz="3200" b="1" dirty="0">
                <a:latin typeface="+mn-ea"/>
              </a:rPr>
              <a:t>月</a:t>
            </a:r>
            <a:endParaRPr lang="en-US" sz="3200" b="1" dirty="0">
              <a:latin typeface="+mn-ea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B945FEF0-6911-9481-5296-EAF4EF4B1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0" t="16326" r="15128" b="27619"/>
          <a:stretch>
            <a:fillRect/>
          </a:stretch>
        </p:blipFill>
        <p:spPr>
          <a:xfrm>
            <a:off x="2437554" y="916350"/>
            <a:ext cx="7316892" cy="333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08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49B8F-E1C4-75DD-1A19-50AFB0FD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8FFE5ECE-9EBE-F3B2-9BDA-AB967F26F010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ts val="4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A2240">
                    <a:lumMod val="90000"/>
                    <a:lumOff val="10000"/>
                  </a:srgbClr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聯絡資訊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A2240">
                  <a:lumMod val="90000"/>
                  <a:lumOff val="10000"/>
                </a:srgbClr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09FD8D1-4CEA-04BE-B308-273E27227BCD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9" name="投影片編號版面配置區 1">
            <a:extLst>
              <a:ext uri="{FF2B5EF4-FFF2-40B4-BE49-F238E27FC236}">
                <a16:creationId xmlns:a16="http://schemas.microsoft.com/office/drawing/2014/main" id="{2CD4A97A-EE6D-31C9-1F23-389CE60864DF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1E1D55-63E1-4AAA-8938-F507CC3C5D9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B48D07B-DA41-6AC4-481F-BEBFC36F9EEB}"/>
              </a:ext>
            </a:extLst>
          </p:cNvPr>
          <p:cNvSpPr txBox="1"/>
          <p:nvPr/>
        </p:nvSpPr>
        <p:spPr>
          <a:xfrm>
            <a:off x="398256" y="1416821"/>
            <a:ext cx="4559550" cy="297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寶興能源股份有限公司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(08) 833-8605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公司聯絡人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Noto Sans TC"/>
              <a:ea typeface="Noto Sans TC"/>
              <a:cs typeface="+mn-cs"/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顏銘志 </a:t>
            </a:r>
            <a:r>
              <a:rPr kumimoji="0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(08) 833-8605</a:t>
            </a: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 </a:t>
            </a:r>
            <a:r>
              <a:rPr kumimoji="0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#500</a:t>
            </a: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 </a:t>
            </a:r>
            <a:endParaRPr kumimoji="0" lang="en-US" altLang="zh-TW" sz="22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/>
              <a:ea typeface="Noto Sans TC"/>
              <a:cs typeface="+mn-cs"/>
              <a:sym typeface="Wingdings" pitchFamily="2" charset="2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               0920-486-278</a:t>
            </a:r>
            <a:br>
              <a:rPr kumimoji="0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</a:b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吳敏郎</a:t>
            </a:r>
            <a:r>
              <a:rPr lang="zh-TW" altLang="en-US" sz="2200" b="1" dirty="0">
                <a:solidFill>
                  <a:srgbClr val="0A2240"/>
                </a:solidFill>
                <a:sym typeface="Wingdings" pitchFamily="2" charset="2"/>
              </a:rPr>
              <a:t> </a:t>
            </a:r>
            <a:r>
              <a:rPr lang="en-US" altLang="zh-TW" sz="2200" b="1" dirty="0">
                <a:solidFill>
                  <a:srgbClr val="0A2240"/>
                </a:solidFill>
                <a:sym typeface="Wingdings" pitchFamily="2" charset="2"/>
              </a:rPr>
              <a:t>(08) 833-8605</a:t>
            </a:r>
            <a:r>
              <a:rPr lang="zh-TW" altLang="en-US" sz="2200" b="1" dirty="0">
                <a:solidFill>
                  <a:srgbClr val="0A2240"/>
                </a:solidFill>
                <a:sym typeface="Wingdings" pitchFamily="2" charset="2"/>
              </a:rPr>
              <a:t> </a:t>
            </a:r>
            <a:r>
              <a:rPr lang="en-US" altLang="zh-TW" sz="2200" b="1" dirty="0">
                <a:solidFill>
                  <a:srgbClr val="0A2240"/>
                </a:solidFill>
                <a:sym typeface="Wingdings" pitchFamily="2" charset="2"/>
              </a:rPr>
              <a:t>#507</a:t>
            </a:r>
            <a:r>
              <a:rPr lang="zh-TW" altLang="en-US" sz="2200" b="1" dirty="0">
                <a:solidFill>
                  <a:srgbClr val="0A2240"/>
                </a:solidFill>
                <a:sym typeface="Wingdings" pitchFamily="2" charset="2"/>
              </a:rPr>
              <a:t> </a:t>
            </a:r>
            <a:endParaRPr lang="en-US" altLang="zh-TW" sz="2200" b="1" dirty="0">
              <a:solidFill>
                <a:srgbClr val="0A2240"/>
              </a:solidFill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               </a:t>
            </a:r>
            <a:r>
              <a:rPr kumimoji="0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/>
                <a:ea typeface="Noto Sans TC"/>
                <a:cs typeface="+mn-cs"/>
                <a:sym typeface="Wingdings" pitchFamily="2" charset="2"/>
              </a:rPr>
              <a:t>0915-767-398</a:t>
            </a:r>
          </a:p>
        </p:txBody>
      </p:sp>
      <p:grpSp>
        <p:nvGrpSpPr>
          <p:cNvPr id="5" name="Group 17">
            <a:extLst>
              <a:ext uri="{FF2B5EF4-FFF2-40B4-BE49-F238E27FC236}">
                <a16:creationId xmlns:a16="http://schemas.microsoft.com/office/drawing/2014/main" id="{446817D4-0F07-954C-F878-D82471F9EEC1}"/>
              </a:ext>
            </a:extLst>
          </p:cNvPr>
          <p:cNvGrpSpPr/>
          <p:nvPr/>
        </p:nvGrpSpPr>
        <p:grpSpPr>
          <a:xfrm>
            <a:off x="11199408" y="1791908"/>
            <a:ext cx="1985185" cy="1719180"/>
            <a:chOff x="0" y="0"/>
            <a:chExt cx="3619627" cy="3134614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BD9ADB92-D83E-DF7B-D106-3885E2937DB2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20386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11" name="Group 19">
            <a:extLst>
              <a:ext uri="{FF2B5EF4-FFF2-40B4-BE49-F238E27FC236}">
                <a16:creationId xmlns:a16="http://schemas.microsoft.com/office/drawing/2014/main" id="{FB19DFE0-989F-1620-BBF8-93321AB41D19}"/>
              </a:ext>
            </a:extLst>
          </p:cNvPr>
          <p:cNvGrpSpPr/>
          <p:nvPr/>
        </p:nvGrpSpPr>
        <p:grpSpPr>
          <a:xfrm>
            <a:off x="9106727" y="-90188"/>
            <a:ext cx="2801010" cy="2425687"/>
            <a:chOff x="0" y="0"/>
            <a:chExt cx="3619627" cy="3134614"/>
          </a:xfrm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5817DE4A-0872-24B1-3620-D36ABDCFF149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grpSp>
        <p:nvGrpSpPr>
          <p:cNvPr id="13" name="Group 21">
            <a:extLst>
              <a:ext uri="{FF2B5EF4-FFF2-40B4-BE49-F238E27FC236}">
                <a16:creationId xmlns:a16="http://schemas.microsoft.com/office/drawing/2014/main" id="{BC7EA200-DCE6-321D-1C03-BB0B318FADAB}"/>
              </a:ext>
            </a:extLst>
          </p:cNvPr>
          <p:cNvGrpSpPr/>
          <p:nvPr/>
        </p:nvGrpSpPr>
        <p:grpSpPr>
          <a:xfrm>
            <a:off x="8829293" y="-637435"/>
            <a:ext cx="1654260" cy="1432597"/>
            <a:chOff x="0" y="0"/>
            <a:chExt cx="3619627" cy="3134614"/>
          </a:xfrm>
        </p:grpSpPr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4593144A-DFE9-5257-92CC-17B8CDF57D4B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 TC"/>
                <a:cs typeface="+mn-cs"/>
              </a:endParaRP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7F9445F3-3142-3A93-B58F-7CF601B3E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9E99DC8E-6261-4832-0988-CDF120564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 r="36938"/>
          <a:stretch>
            <a:fillRect/>
          </a:stretch>
        </p:blipFill>
        <p:spPr>
          <a:xfrm>
            <a:off x="6259274" y="553261"/>
            <a:ext cx="5258288" cy="630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12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F5682-2D88-78AA-C53A-5DDDA40B7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C144CD03-2954-FC09-389B-2C0905D11729}"/>
              </a:ext>
            </a:extLst>
          </p:cNvPr>
          <p:cNvSpPr txBox="1"/>
          <p:nvPr/>
        </p:nvSpPr>
        <p:spPr>
          <a:xfrm>
            <a:off x="7501669" y="2828835"/>
            <a:ext cx="4048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Q</a:t>
            </a:r>
            <a:r>
              <a:rPr lang="zh-TW" altLang="en-US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US" altLang="zh-TW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&amp;</a:t>
            </a:r>
            <a:r>
              <a:rPr lang="zh-TW" altLang="en-US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US" altLang="zh-TW" sz="7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</a:t>
            </a:r>
            <a:endParaRPr lang="zh-TW" altLang="en-US" sz="72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4C77F447-9E5A-83E1-B7D3-6FF144093055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22</a:t>
            </a:fld>
            <a:endParaRPr lang="zh-TW" altLang="en-US" dirty="0">
              <a:latin typeface="Noto Sans TC"/>
              <a:ea typeface="Noto Sans TC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88F389B-8A07-8839-F7AE-BD35B392B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D035559-0989-1449-2B62-8EA94FE044F9}"/>
              </a:ext>
            </a:extLst>
          </p:cNvPr>
          <p:cNvSpPr txBox="1">
            <a:spLocks/>
          </p:cNvSpPr>
          <p:nvPr/>
        </p:nvSpPr>
        <p:spPr>
          <a:xfrm>
            <a:off x="398256" y="1086551"/>
            <a:ext cx="11556271" cy="20298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Q1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：裝設地面型太陽能是否等於棄耕農地？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lvl="0"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</a:rPr>
              <a:t>合法設置需通過</a:t>
            </a:r>
            <a:r>
              <a:rPr lang="zh-TW" altLang="en-US" sz="2400" b="1" dirty="0">
                <a:solidFill>
                  <a:srgbClr val="ED7D31"/>
                </a:solidFill>
              </a:rPr>
              <a:t>農地變更與政府審查</a:t>
            </a:r>
            <a:r>
              <a:rPr lang="zh-TW" altLang="en-US" sz="2400" dirty="0">
                <a:solidFill>
                  <a:schemeClr val="tx1"/>
                </a:solidFill>
              </a:rPr>
              <a:t>，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lvl="0"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</a:rPr>
              <a:t>通常是在低產值、荒廢或非農用地安裝。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8D6A474-C6B2-4FBA-A3C8-59E07FD82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76028"/>
            <a:ext cx="5858527" cy="329542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91A03D5-A911-CEE0-3AB3-95121F001478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13FDF7-56D8-E9D6-D13B-9F67C34902FB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lvl="0" algn="l"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農地使用與法規規範</a:t>
            </a:r>
            <a:endParaRPr lang="zh-TW" altLang="en-US" sz="6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6280781-67B9-D55D-A944-95EC6855B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94232EB7-3929-398C-0103-8619899B4379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23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768714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4A135-2E4C-E8C1-04DB-9BDDCA03D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024445A2-A4EE-22FA-D5A4-C8461F1690F0}"/>
              </a:ext>
            </a:extLst>
          </p:cNvPr>
          <p:cNvSpPr txBox="1">
            <a:spLocks/>
          </p:cNvSpPr>
          <p:nvPr/>
        </p:nvSpPr>
        <p:spPr>
          <a:xfrm>
            <a:off x="398257" y="1071953"/>
            <a:ext cx="8769964" cy="16854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Q2</a:t>
            </a:r>
            <a:r>
              <a:rPr lang="zh-TW" altLang="en-US" sz="2800" b="1" dirty="0">
                <a:solidFill>
                  <a:schemeClr val="tx1"/>
                </a:solidFill>
              </a:rPr>
              <a:t>：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太陽能板裝設後，土地是否永遠不能再耕作？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sz="2400" dirty="0">
                <a:solidFill>
                  <a:srgbClr val="0A2240"/>
                </a:solidFill>
              </a:rPr>
              <a:t>多數案場採用</a:t>
            </a:r>
            <a:r>
              <a:rPr lang="zh-TW" altLang="en-US" sz="2400" b="1" dirty="0">
                <a:solidFill>
                  <a:srgbClr val="ED7D31"/>
                </a:solidFill>
              </a:rPr>
              <a:t>鋼樁基座</a:t>
            </a:r>
            <a:r>
              <a:rPr lang="zh-TW" altLang="en-US" sz="2400" dirty="0">
                <a:solidFill>
                  <a:srgbClr val="0A2240"/>
                </a:solidFill>
              </a:rPr>
              <a:t>設計，故整體設施直接接觸土地面積小，結束後可拆除恢復原狀，土地仍能回復耕作。</a:t>
            </a:r>
            <a:endParaRPr lang="en-US" altLang="zh-TW" sz="2400" dirty="0">
              <a:solidFill>
                <a:srgbClr val="0A224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TW" sz="2800" b="1" dirty="0">
              <a:solidFill>
                <a:srgbClr val="0A2240">
                  <a:lumMod val="75000"/>
                  <a:lumOff val="25000"/>
                </a:srgbClr>
              </a:solidFill>
              <a:latin typeface="Noto Sans TC"/>
              <a:ea typeface="Noto Sans TC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A2240">
                  <a:lumMod val="75000"/>
                  <a:lumOff val="25000"/>
                </a:srgbClr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B20E56F-833A-B6D0-9325-FAF8C2880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531" y="2704404"/>
            <a:ext cx="4702981" cy="3130422"/>
          </a:xfrm>
          <a:prstGeom prst="rect">
            <a:avLst/>
          </a:prstGeom>
        </p:spPr>
      </p:pic>
      <p:sp>
        <p:nvSpPr>
          <p:cNvPr id="2" name="內容版面配置區 4">
            <a:extLst>
              <a:ext uri="{FF2B5EF4-FFF2-40B4-BE49-F238E27FC236}">
                <a16:creationId xmlns:a16="http://schemas.microsoft.com/office/drawing/2014/main" id="{FAF14874-3E44-FF8A-E704-567389118D70}"/>
              </a:ext>
            </a:extLst>
          </p:cNvPr>
          <p:cNvSpPr txBox="1">
            <a:spLocks/>
          </p:cNvSpPr>
          <p:nvPr/>
        </p:nvSpPr>
        <p:spPr>
          <a:xfrm>
            <a:off x="549904" y="2965085"/>
            <a:ext cx="6043800" cy="43513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A2240">
                  <a:lumMod val="75000"/>
                  <a:lumOff val="25000"/>
                </a:srgbClr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373AD91-DAC9-A834-149B-2CB56C02A000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B569E56-6031-4D98-A923-CD0491DA8B56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lvl="0" algn="l"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土地保護與耕作影響</a:t>
            </a:r>
            <a:endParaRPr lang="zh-TW" altLang="en-US" sz="6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11D75326-D536-BE33-3FD9-6E5327093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A1431735-845A-4B0B-4775-AF7B9ECDC92F}"/>
              </a:ext>
            </a:extLst>
          </p:cNvPr>
          <p:cNvSpPr txBox="1"/>
          <p:nvPr/>
        </p:nvSpPr>
        <p:spPr>
          <a:xfrm>
            <a:off x="398256" y="2704404"/>
            <a:ext cx="5697744" cy="186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2800" b="1" dirty="0"/>
              <a:t>Q3</a:t>
            </a:r>
            <a:r>
              <a:rPr lang="zh-TW" altLang="en-US" sz="2800" b="1" dirty="0"/>
              <a:t>：裝設太陽能板後土地會變硬，會不會耕作不便？</a:t>
            </a:r>
            <a:endParaRPr lang="en-US" altLang="zh-TW" sz="2800" b="1" dirty="0"/>
          </a:p>
          <a:p>
            <a:pPr>
              <a:lnSpc>
                <a:spcPct val="130000"/>
              </a:lnSpc>
              <a:defRPr/>
            </a:pPr>
            <a:r>
              <a:rPr lang="zh-TW" altLang="en-US" sz="2400" dirty="0">
                <a:solidFill>
                  <a:srgbClr val="0A2240"/>
                </a:solidFill>
              </a:rPr>
              <a:t>多採用</a:t>
            </a:r>
            <a:r>
              <a:rPr lang="zh-TW" altLang="en-US" sz="2400" b="1" dirty="0">
                <a:solidFill>
                  <a:srgbClr val="ED7D31"/>
                </a:solidFill>
              </a:rPr>
              <a:t>樁基結構</a:t>
            </a:r>
            <a:r>
              <a:rPr lang="zh-TW" altLang="en-US" sz="2400" dirty="0">
                <a:solidFill>
                  <a:srgbClr val="0A2240"/>
                </a:solidFill>
              </a:rPr>
              <a:t>就不會大面積水泥硬化，土地也未被全面覆蓋，所以影響有限。</a:t>
            </a:r>
            <a:endParaRPr lang="en-US" altLang="zh-TW" sz="2400" dirty="0">
              <a:solidFill>
                <a:srgbClr val="0A2240"/>
              </a:solidFill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C6A2006B-9241-1AEB-3C42-5DE47E34C139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24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1368115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569C6-D967-7F3A-733C-A928CB55F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4">
            <a:extLst>
              <a:ext uri="{FF2B5EF4-FFF2-40B4-BE49-F238E27FC236}">
                <a16:creationId xmlns:a16="http://schemas.microsoft.com/office/drawing/2014/main" id="{E0C2517F-A8C3-7AA7-7212-7E04B3D2696B}"/>
              </a:ext>
            </a:extLst>
          </p:cNvPr>
          <p:cNvSpPr txBox="1">
            <a:spLocks/>
          </p:cNvSpPr>
          <p:nvPr/>
        </p:nvSpPr>
        <p:spPr>
          <a:xfrm>
            <a:off x="398256" y="917429"/>
            <a:ext cx="6291793" cy="2511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Q4</a:t>
            </a:r>
            <a:r>
              <a:rPr lang="zh-TW" altLang="en-US" sz="2800" b="1" dirty="0">
                <a:solidFill>
                  <a:schemeClr val="tx1"/>
                </a:solidFill>
              </a:rPr>
              <a:t>：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太陽能設施會破壞生態環境嗎？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rgbClr val="0A2240"/>
                </a:solidFill>
              </a:rPr>
              <a:t>我司案場會盡可能不去擾動土地並做好排水，</a:t>
            </a:r>
            <a:endParaRPr lang="en-US" altLang="zh-TW" sz="2400" dirty="0">
              <a:solidFill>
                <a:srgbClr val="0A224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rgbClr val="0A2240"/>
                </a:solidFill>
              </a:rPr>
              <a:t>以</a:t>
            </a:r>
            <a:r>
              <a:rPr lang="zh-TW" altLang="en-US" sz="2400" b="1" dirty="0">
                <a:solidFill>
                  <a:srgbClr val="ED7D31"/>
                </a:solidFill>
              </a:rPr>
              <a:t>荒野化</a:t>
            </a:r>
            <a:r>
              <a:rPr lang="zh-TW" altLang="en-US" sz="2400" dirty="0">
                <a:solidFill>
                  <a:srgbClr val="0A2240"/>
                </a:solidFill>
              </a:rPr>
              <a:t>的方式讓土地休養生息，</a:t>
            </a:r>
            <a:endParaRPr lang="en-US" altLang="zh-TW" sz="2400" dirty="0">
              <a:solidFill>
                <a:srgbClr val="0A224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rgbClr val="0A2240"/>
                </a:solidFill>
              </a:rPr>
              <a:t>同時增進自然生態。</a:t>
            </a:r>
            <a:endParaRPr lang="en-US" altLang="zh-TW" sz="2400" dirty="0">
              <a:solidFill>
                <a:srgbClr val="0A224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F4BBA25-56DB-46DA-2907-B12F1B216D99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A5FE7E1-32AC-AE11-01EA-94449914CD05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lvl="0" algn="l"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土地保護與耕作影響</a:t>
            </a:r>
            <a:endParaRPr lang="zh-TW" altLang="en-US" sz="6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EADEDB4-09A8-2A9E-859F-AB2CFF8C7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t="3510" r="3389"/>
          <a:stretch>
            <a:fillRect/>
          </a:stretch>
        </p:blipFill>
        <p:spPr>
          <a:xfrm>
            <a:off x="7203233" y="-1"/>
            <a:ext cx="4988767" cy="5990253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8DF1CA6-62FE-E408-5BF7-178166AED4EB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25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3625901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25417-CEF4-D9F9-29BE-F45E6EDCE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DBE20308-E8A4-8133-D0F6-5E05880DEAA0}"/>
              </a:ext>
            </a:extLst>
          </p:cNvPr>
          <p:cNvSpPr txBox="1">
            <a:spLocks/>
          </p:cNvSpPr>
          <p:nvPr/>
        </p:nvSpPr>
        <p:spPr>
          <a:xfrm>
            <a:off x="372334" y="1010333"/>
            <a:ext cx="10861723" cy="166755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Q5</a:t>
            </a:r>
            <a:r>
              <a:rPr lang="zh-TW" altLang="en-US" sz="2800" b="1" dirty="0">
                <a:solidFill>
                  <a:schemeClr val="tx1"/>
                </a:solidFill>
              </a:rPr>
              <a:t>：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太陽能發電會不會收益不穩定，使農民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地主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)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TC"/>
                <a:ea typeface="Noto Sans TC"/>
                <a:cs typeface="+mn-cs"/>
              </a:rPr>
              <a:t>賺不到錢？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</a:rPr>
              <a:t>目前政府仍提供太陽能發電</a:t>
            </a:r>
            <a:r>
              <a:rPr lang="zh-TW" altLang="en-US" sz="2400" b="1" dirty="0">
                <a:solidFill>
                  <a:srgbClr val="ED7D31"/>
                </a:solidFill>
              </a:rPr>
              <a:t>保證收購電價</a:t>
            </a:r>
            <a:r>
              <a:rPr lang="en-US" altLang="zh-TW" sz="2400" b="1" dirty="0">
                <a:solidFill>
                  <a:srgbClr val="ED7D31"/>
                </a:solidFill>
              </a:rPr>
              <a:t>(</a:t>
            </a:r>
            <a:r>
              <a:rPr lang="en-US" altLang="zh-TW" sz="2400" b="1" dirty="0" err="1">
                <a:solidFill>
                  <a:srgbClr val="ED7D31"/>
                </a:solidFill>
              </a:rPr>
              <a:t>FiT</a:t>
            </a:r>
            <a:r>
              <a:rPr lang="en-US" altLang="zh-TW" sz="2400" b="1" dirty="0">
                <a:solidFill>
                  <a:srgbClr val="ED7D31"/>
                </a:solidFill>
              </a:rPr>
              <a:t>)</a:t>
            </a:r>
            <a:r>
              <a:rPr lang="zh-TW" altLang="en-US" sz="2400" dirty="0">
                <a:solidFill>
                  <a:schemeClr val="tx1"/>
                </a:solidFill>
              </a:rPr>
              <a:t>，收益較穩定，</a:t>
            </a:r>
            <a:endParaRPr lang="en-US" altLang="zh-TW" sz="2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</a:rPr>
              <a:t>並且公司以永續經營的理念必會遵守合約，定時支付租金予農民</a:t>
            </a:r>
            <a:r>
              <a:rPr lang="en-US" altLang="zh-TW" sz="2400" dirty="0">
                <a:solidFill>
                  <a:schemeClr val="tx1"/>
                </a:solidFill>
              </a:rPr>
              <a:t>(</a:t>
            </a:r>
            <a:r>
              <a:rPr lang="zh-TW" altLang="en-US" sz="2400" dirty="0">
                <a:solidFill>
                  <a:schemeClr val="tx1"/>
                </a:solidFill>
              </a:rPr>
              <a:t>地主</a:t>
            </a:r>
            <a:r>
              <a:rPr lang="en-US" altLang="zh-TW" sz="2400" dirty="0">
                <a:solidFill>
                  <a:schemeClr val="tx1"/>
                </a:solidFill>
              </a:rPr>
              <a:t>)</a:t>
            </a:r>
            <a:r>
              <a:rPr lang="zh-TW" altLang="en-US" sz="2400" dirty="0">
                <a:solidFill>
                  <a:schemeClr val="tx1"/>
                </a:solidFill>
              </a:rPr>
              <a:t>。</a:t>
            </a:r>
            <a:endParaRPr lang="en-US" altLang="zh-TW" sz="2800" dirty="0">
              <a:solidFill>
                <a:srgbClr val="0A224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A2240">
                  <a:lumMod val="75000"/>
                  <a:lumOff val="25000"/>
                </a:srgbClr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TW" sz="2800" b="1" dirty="0">
              <a:solidFill>
                <a:srgbClr val="0A2240">
                  <a:lumMod val="75000"/>
                  <a:lumOff val="25000"/>
                </a:srgbClr>
              </a:solidFill>
              <a:latin typeface="Noto Sans TC"/>
              <a:ea typeface="Noto Sans TC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A2240">
                  <a:lumMod val="75000"/>
                  <a:lumOff val="25000"/>
                </a:srgbClr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22AAB8ED-18D5-BDB0-A665-5E81D6A0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780" y="2897223"/>
            <a:ext cx="4344648" cy="289643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B68AE59-385F-156F-0114-3C95C6F39EA3}"/>
              </a:ext>
            </a:extLst>
          </p:cNvPr>
          <p:cNvSpPr/>
          <p:nvPr/>
        </p:nvSpPr>
        <p:spPr>
          <a:xfrm>
            <a:off x="-80859" y="235781"/>
            <a:ext cx="356929" cy="552588"/>
          </a:xfrm>
          <a:prstGeom prst="rect">
            <a:avLst/>
          </a:prstGeom>
          <a:gradFill>
            <a:gsLst>
              <a:gs pos="10000">
                <a:srgbClr val="002060"/>
              </a:gs>
              <a:gs pos="99048">
                <a:srgbClr val="FFFFFF"/>
              </a:gs>
              <a:gs pos="43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32DCE07-6D74-5C9B-7C75-E787F4947795}"/>
              </a:ext>
            </a:extLst>
          </p:cNvPr>
          <p:cNvSpPr txBox="1"/>
          <p:nvPr/>
        </p:nvSpPr>
        <p:spPr>
          <a:xfrm>
            <a:off x="398256" y="235782"/>
            <a:ext cx="5181450" cy="55258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>
            <a:defPPr>
              <a:defRPr lang="zh-TW"/>
            </a:defPPr>
            <a:lvl1pPr algn="ctr" defTabSz="609630">
              <a:lnSpc>
                <a:spcPts val="4640"/>
              </a:lnSpc>
              <a:spcBef>
                <a:spcPct val="0"/>
              </a:spcBef>
              <a:defRPr sz="3600" b="1">
                <a:solidFill>
                  <a:srgbClr val="203864"/>
                </a:solidFill>
                <a:latin typeface="+mj-ea"/>
                <a:ea typeface="+mj-ea"/>
              </a:defRPr>
            </a:lvl1pPr>
          </a:lstStyle>
          <a:p>
            <a:pPr lvl="0" algn="l">
              <a:defRPr/>
            </a:pPr>
            <a:r>
              <a:rPr lang="zh-TW" alt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經濟效益與稅務</a:t>
            </a:r>
            <a:endParaRPr lang="zh-TW" altLang="en-US" sz="6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E0584802-F447-3CD0-3FBD-B9E5FB44B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458" y="44277"/>
            <a:ext cx="1326208" cy="552587"/>
          </a:xfrm>
          <a:prstGeom prst="rect">
            <a:avLst/>
          </a:prstGeom>
        </p:spPr>
      </p:pic>
      <p:sp>
        <p:nvSpPr>
          <p:cNvPr id="13" name="內容版面配置區 4">
            <a:extLst>
              <a:ext uri="{FF2B5EF4-FFF2-40B4-BE49-F238E27FC236}">
                <a16:creationId xmlns:a16="http://schemas.microsoft.com/office/drawing/2014/main" id="{8F2A41CF-21D4-4732-C9A5-9D1A8C393836}"/>
              </a:ext>
            </a:extLst>
          </p:cNvPr>
          <p:cNvSpPr txBox="1">
            <a:spLocks/>
          </p:cNvSpPr>
          <p:nvPr/>
        </p:nvSpPr>
        <p:spPr>
          <a:xfrm>
            <a:off x="398256" y="2677886"/>
            <a:ext cx="6590373" cy="166755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TW" sz="2800" b="1" dirty="0">
                <a:solidFill>
                  <a:schemeClr val="tx1"/>
                </a:solidFill>
              </a:rPr>
              <a:t>Q6</a:t>
            </a:r>
            <a:r>
              <a:rPr lang="zh-TW" altLang="en-US" sz="2800" b="1" dirty="0">
                <a:solidFill>
                  <a:schemeClr val="tx1"/>
                </a:solidFill>
              </a:rPr>
              <a:t>：安裝太陽能會增加農地稅負？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</a:rPr>
              <a:t>農地設置太陽能後稅制有專門規範，</a:t>
            </a:r>
            <a:endParaRPr lang="en-US" altLang="zh-TW" sz="2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</a:rPr>
              <a:t>且農民出租給業者的收益通常會超過稅負增幅。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TW" sz="2800" b="1" dirty="0">
              <a:solidFill>
                <a:srgbClr val="0A2240">
                  <a:lumMod val="75000"/>
                  <a:lumOff val="25000"/>
                </a:srgbClr>
              </a:solidFill>
              <a:latin typeface="Noto Sans TC"/>
              <a:ea typeface="Noto Sans TC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8A58A7A7-3D32-CC00-472A-1F9DEE1578EC}"/>
              </a:ext>
            </a:extLst>
          </p:cNvPr>
          <p:cNvSpPr txBox="1">
            <a:spLocks/>
          </p:cNvSpPr>
          <p:nvPr/>
        </p:nvSpPr>
        <p:spPr>
          <a:xfrm>
            <a:off x="11550316" y="6336632"/>
            <a:ext cx="641684" cy="3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rgbClr val="BFBF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1E1D55-63E1-4AAA-8938-F507CC3C5D93}" type="slidenum">
              <a:rPr lang="zh-TW" altLang="en-US" smtClean="0">
                <a:latin typeface="Noto Sans TC"/>
                <a:ea typeface="Noto Sans TC"/>
              </a:rPr>
              <a:pPr>
                <a:defRPr/>
              </a:pPr>
              <a:t>26</a:t>
            </a:fld>
            <a:endParaRPr lang="zh-TW" altLang="en-US" dirty="0">
              <a:latin typeface="Noto Sans TC"/>
              <a:ea typeface="Noto Sans TC"/>
            </a:endParaRPr>
          </a:p>
        </p:txBody>
      </p:sp>
    </p:spTree>
    <p:extLst>
      <p:ext uri="{BB962C8B-B14F-4D97-AF65-F5344CB8AC3E}">
        <p14:creationId xmlns:p14="http://schemas.microsoft.com/office/powerpoint/2010/main" val="4240451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EF7FF-78C1-0FEA-468F-7F7691087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3F3F5A1-7A5A-DD48-38BA-FBBA6F9CA4EB}"/>
              </a:ext>
            </a:extLst>
          </p:cNvPr>
          <p:cNvSpPr/>
          <p:nvPr/>
        </p:nvSpPr>
        <p:spPr>
          <a:xfrm>
            <a:off x="-5680" y="0"/>
            <a:ext cx="11763829" cy="5849257"/>
          </a:xfrm>
          <a:prstGeom prst="rect">
            <a:avLst/>
          </a:prstGeom>
          <a:solidFill>
            <a:srgbClr val="EEEE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F4EC"/>
              </a:solidFill>
              <a:effectLst/>
              <a:uLnTx/>
              <a:uFillTx/>
              <a:latin typeface="Noto Sans TC"/>
              <a:ea typeface="Noto Sans TC"/>
              <a:cs typeface="+mn-cs"/>
            </a:endParaRP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7D88496-6B89-1441-0676-72E188026032}"/>
              </a:ext>
            </a:extLst>
          </p:cNvPr>
          <p:cNvSpPr txBox="1">
            <a:spLocks/>
          </p:cNvSpPr>
          <p:nvPr/>
        </p:nvSpPr>
        <p:spPr>
          <a:xfrm>
            <a:off x="2150518" y="4453758"/>
            <a:ext cx="3094008" cy="8046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環境保護｜社會責任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0A2240"/>
              </a:solidFill>
              <a:effectLst/>
              <a:uLnTx/>
              <a:uFillTx/>
              <a:latin typeface="Noto Sans TC" panose="020B0200000000000000" pitchFamily="34" charset="-120"/>
              <a:ea typeface="Noto Sans TC" panose="020B0200000000000000" pitchFamily="34" charset="-120"/>
              <a:cs typeface="+mn-cs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cs"/>
              </a:rPr>
              <a:t>普惠綠能｜綠色承諾</a:t>
            </a:r>
          </a:p>
        </p:txBody>
      </p:sp>
      <p:pic>
        <p:nvPicPr>
          <p:cNvPr id="6" name="圖片 5" descr="一張含有 文字, 圖形, 平面設計, 美工圖案 的圖片&#10;&#10;自動產生的描述">
            <a:extLst>
              <a:ext uri="{FF2B5EF4-FFF2-40B4-BE49-F238E27FC236}">
                <a16:creationId xmlns:a16="http://schemas.microsoft.com/office/drawing/2014/main" id="{0A06EFEA-EEB1-D477-8118-C7F634399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8" y="449936"/>
            <a:ext cx="4270828" cy="4270828"/>
          </a:xfrm>
          <a:prstGeom prst="rect">
            <a:avLst/>
          </a:prstGeom>
        </p:spPr>
      </p:pic>
      <p:pic>
        <p:nvPicPr>
          <p:cNvPr id="10" name="圖片 9" descr="一張含有 圓形, 螢幕擷取畫面, 圖形, 設計 的圖片&#10;&#10;自動產生的描述">
            <a:extLst>
              <a:ext uri="{FF2B5EF4-FFF2-40B4-BE49-F238E27FC236}">
                <a16:creationId xmlns:a16="http://schemas.microsoft.com/office/drawing/2014/main" id="{553A843A-4ADE-45B2-4935-132AEC087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72" y="-639198"/>
            <a:ext cx="4270828" cy="4270828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9651DBB1-2B21-5E1A-452F-34EE2A2C49DC}"/>
              </a:ext>
            </a:extLst>
          </p:cNvPr>
          <p:cNvSpPr txBox="1"/>
          <p:nvPr/>
        </p:nvSpPr>
        <p:spPr>
          <a:xfrm>
            <a:off x="7481834" y="1008743"/>
            <a:ext cx="51495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ea"/>
                <a:sym typeface="Arial" panose="020B0604020202020204" pitchFamily="34" charset="0"/>
              </a:rPr>
              <a:t>謝謝聆聽</a:t>
            </a:r>
            <a:b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ea"/>
                <a:sym typeface="Arial" panose="020B0604020202020204" pitchFamily="34" charset="0"/>
              </a:rPr>
            </a:b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A2240"/>
                </a:solidFill>
                <a:effectLst/>
                <a:uLnTx/>
                <a:uFillTx/>
                <a:latin typeface="Noto Sans TC" panose="020B0200000000000000" pitchFamily="34" charset="-120"/>
                <a:ea typeface="Noto Sans TC" panose="020B0200000000000000" pitchFamily="34" charset="-120"/>
                <a:cs typeface="+mn-ea"/>
                <a:sym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1885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品牌色">
      <a:dk1>
        <a:srgbClr val="0A2240"/>
      </a:dk1>
      <a:lt1>
        <a:srgbClr val="FFF4EC"/>
      </a:lt1>
      <a:dk2>
        <a:srgbClr val="F08200"/>
      </a:dk2>
      <a:lt2>
        <a:srgbClr val="898989"/>
      </a:lt2>
      <a:accent1>
        <a:srgbClr val="004876"/>
      </a:accent1>
      <a:accent2>
        <a:srgbClr val="898989"/>
      </a:accent2>
      <a:accent3>
        <a:srgbClr val="0A2240"/>
      </a:accent3>
      <a:accent4>
        <a:srgbClr val="FFB71B"/>
      </a:accent4>
      <a:accent5>
        <a:srgbClr val="FFF4EC"/>
      </a:accent5>
      <a:accent6>
        <a:srgbClr val="FF5C35"/>
      </a:accent6>
      <a:hlink>
        <a:srgbClr val="0070C0"/>
      </a:hlink>
      <a:folHlink>
        <a:srgbClr val="00B0F0"/>
      </a:folHlink>
    </a:clrScheme>
    <a:fontScheme name="Noto Sans TC">
      <a:majorFont>
        <a:latin typeface="Noto Sans TC"/>
        <a:ea typeface="Noto Sans TC"/>
        <a:cs typeface=""/>
      </a:majorFont>
      <a:minorFont>
        <a:latin typeface="Noto Sans TC"/>
        <a:ea typeface="Noto Sans T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佈景主題">
  <a:themeElements>
    <a:clrScheme name="品牌色">
      <a:dk1>
        <a:srgbClr val="0A2240"/>
      </a:dk1>
      <a:lt1>
        <a:srgbClr val="FFF4EC"/>
      </a:lt1>
      <a:dk2>
        <a:srgbClr val="F08200"/>
      </a:dk2>
      <a:lt2>
        <a:srgbClr val="898989"/>
      </a:lt2>
      <a:accent1>
        <a:srgbClr val="004876"/>
      </a:accent1>
      <a:accent2>
        <a:srgbClr val="898989"/>
      </a:accent2>
      <a:accent3>
        <a:srgbClr val="0A2240"/>
      </a:accent3>
      <a:accent4>
        <a:srgbClr val="FFB71B"/>
      </a:accent4>
      <a:accent5>
        <a:srgbClr val="FFF4EC"/>
      </a:accent5>
      <a:accent6>
        <a:srgbClr val="FF5C35"/>
      </a:accent6>
      <a:hlink>
        <a:srgbClr val="0070C0"/>
      </a:hlink>
      <a:folHlink>
        <a:srgbClr val="00B0F0"/>
      </a:folHlink>
    </a:clrScheme>
    <a:fontScheme name="Noto Sans TC">
      <a:majorFont>
        <a:latin typeface="Noto Sans TC"/>
        <a:ea typeface="Noto Sans TC"/>
        <a:cs typeface=""/>
      </a:majorFont>
      <a:minorFont>
        <a:latin typeface="Noto Sans TC"/>
        <a:ea typeface="Noto Sans T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佈景主題">
  <a:themeElements>
    <a:clrScheme name="品牌色">
      <a:dk1>
        <a:srgbClr val="0A2240"/>
      </a:dk1>
      <a:lt1>
        <a:srgbClr val="FFF4EC"/>
      </a:lt1>
      <a:dk2>
        <a:srgbClr val="F08200"/>
      </a:dk2>
      <a:lt2>
        <a:srgbClr val="898989"/>
      </a:lt2>
      <a:accent1>
        <a:srgbClr val="004876"/>
      </a:accent1>
      <a:accent2>
        <a:srgbClr val="898989"/>
      </a:accent2>
      <a:accent3>
        <a:srgbClr val="0A2240"/>
      </a:accent3>
      <a:accent4>
        <a:srgbClr val="FFB71B"/>
      </a:accent4>
      <a:accent5>
        <a:srgbClr val="FFF4EC"/>
      </a:accent5>
      <a:accent6>
        <a:srgbClr val="FF5C35"/>
      </a:accent6>
      <a:hlink>
        <a:srgbClr val="0070C0"/>
      </a:hlink>
      <a:folHlink>
        <a:srgbClr val="00B0F0"/>
      </a:folHlink>
    </a:clrScheme>
    <a:fontScheme name="Noto Sans TC">
      <a:majorFont>
        <a:latin typeface="Noto Sans TC"/>
        <a:ea typeface="Noto Sans TC"/>
        <a:cs typeface=""/>
      </a:majorFont>
      <a:minorFont>
        <a:latin typeface="Noto Sans TC"/>
        <a:ea typeface="Noto Sans T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佈景主題">
  <a:themeElements>
    <a:clrScheme name="品牌色">
      <a:dk1>
        <a:srgbClr val="0A2240"/>
      </a:dk1>
      <a:lt1>
        <a:srgbClr val="FFF4EC"/>
      </a:lt1>
      <a:dk2>
        <a:srgbClr val="F08200"/>
      </a:dk2>
      <a:lt2>
        <a:srgbClr val="898989"/>
      </a:lt2>
      <a:accent1>
        <a:srgbClr val="004876"/>
      </a:accent1>
      <a:accent2>
        <a:srgbClr val="898989"/>
      </a:accent2>
      <a:accent3>
        <a:srgbClr val="0A2240"/>
      </a:accent3>
      <a:accent4>
        <a:srgbClr val="FFB71B"/>
      </a:accent4>
      <a:accent5>
        <a:srgbClr val="FFF4EC"/>
      </a:accent5>
      <a:accent6>
        <a:srgbClr val="FF5C35"/>
      </a:accent6>
      <a:hlink>
        <a:srgbClr val="0070C0"/>
      </a:hlink>
      <a:folHlink>
        <a:srgbClr val="00B0F0"/>
      </a:folHlink>
    </a:clrScheme>
    <a:fontScheme name="Noto Sans TC">
      <a:majorFont>
        <a:latin typeface="Noto Sans TC"/>
        <a:ea typeface="Noto Sans TC"/>
        <a:cs typeface=""/>
      </a:majorFont>
      <a:minorFont>
        <a:latin typeface="Noto Sans TC"/>
        <a:ea typeface="Noto Sans T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9683</TotalTime>
  <Words>1863</Words>
  <Application>Microsoft Office PowerPoint</Application>
  <PresentationFormat>寬螢幕</PresentationFormat>
  <Paragraphs>320</Paragraphs>
  <Slides>27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27</vt:i4>
      </vt:variant>
    </vt:vector>
  </HeadingPairs>
  <TitlesOfParts>
    <vt:vector size="38" baseType="lpstr">
      <vt:lpstr>Noto Sans TC</vt:lpstr>
      <vt:lpstr>Arial</vt:lpstr>
      <vt:lpstr>Bahnschrift SemiBold</vt:lpstr>
      <vt:lpstr>Calibri</vt:lpstr>
      <vt:lpstr>Noto Sans</vt:lpstr>
      <vt:lpstr>Times New Roman</vt:lpstr>
      <vt:lpstr>Wingdings</vt:lpstr>
      <vt:lpstr>Office 佈景主題</vt:lpstr>
      <vt:lpstr>4_Office 佈景主題</vt:lpstr>
      <vt:lpstr>5_Office 佈景主題</vt:lpstr>
      <vt:lpstr>3_Office 佈景主題</vt:lpstr>
      <vt:lpstr>寶興能源股份有限公司</vt:lpstr>
      <vt:lpstr>免責聲明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SherylLai</dc:creator>
  <cp:lastModifiedBy>AliceSu</cp:lastModifiedBy>
  <cp:revision>93</cp:revision>
  <dcterms:modified xsi:type="dcterms:W3CDTF">2026-10-08T08:49:40Z</dcterms:modified>
</cp:coreProperties>
</file>