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bookmarkIdSeed="17">
  <p:sldMasterIdLst>
    <p:sldMasterId id="2147483648" r:id="rId1"/>
    <p:sldMasterId id="2147483819" r:id="rId2"/>
    <p:sldMasterId id="2147483898" r:id="rId3"/>
    <p:sldMasterId id="2147483920" r:id="rId4"/>
    <p:sldMasterId id="2147483971" r:id="rId5"/>
    <p:sldMasterId id="2147483993" r:id="rId6"/>
    <p:sldMasterId id="2147484011" r:id="rId7"/>
    <p:sldMasterId id="2147484022" r:id="rId8"/>
  </p:sldMasterIdLst>
  <p:notesMasterIdLst>
    <p:notesMasterId r:id="rId41"/>
  </p:notesMasterIdLst>
  <p:handoutMasterIdLst>
    <p:handoutMasterId r:id="rId42"/>
  </p:handoutMasterIdLst>
  <p:sldIdLst>
    <p:sldId id="8968" r:id="rId9"/>
    <p:sldId id="8969" r:id="rId10"/>
    <p:sldId id="8801" r:id="rId11"/>
    <p:sldId id="8970" r:id="rId12"/>
    <p:sldId id="256" r:id="rId13"/>
    <p:sldId id="8811" r:id="rId14"/>
    <p:sldId id="8797" r:id="rId15"/>
    <p:sldId id="7843" r:id="rId16"/>
    <p:sldId id="8992" r:id="rId17"/>
    <p:sldId id="8866" r:id="rId18"/>
    <p:sldId id="8972" r:id="rId19"/>
    <p:sldId id="8989" r:id="rId20"/>
    <p:sldId id="8995" r:id="rId21"/>
    <p:sldId id="8993" r:id="rId22"/>
    <p:sldId id="8991" r:id="rId23"/>
    <p:sldId id="8956" r:id="rId24"/>
    <p:sldId id="8990" r:id="rId25"/>
    <p:sldId id="8980" r:id="rId26"/>
    <p:sldId id="8996" r:id="rId27"/>
    <p:sldId id="8978" r:id="rId28"/>
    <p:sldId id="8979" r:id="rId29"/>
    <p:sldId id="8988" r:id="rId30"/>
    <p:sldId id="8987" r:id="rId31"/>
    <p:sldId id="8983" r:id="rId32"/>
    <p:sldId id="8984" r:id="rId33"/>
    <p:sldId id="8931" r:id="rId34"/>
    <p:sldId id="8940" r:id="rId35"/>
    <p:sldId id="8945" r:id="rId36"/>
    <p:sldId id="8981" r:id="rId37"/>
    <p:sldId id="8948" r:id="rId38"/>
    <p:sldId id="8950" r:id="rId39"/>
    <p:sldId id="8994" r:id="rId40"/>
  </p:sldIdLst>
  <p:sldSz cx="12192000" cy="6858000"/>
  <p:notesSz cx="9601200" cy="15087600"/>
  <p:embeddedFontLst>
    <p:embeddedFont>
      <p:font typeface="Bahnschrift SemiBold" panose="020B0502040204020203" pitchFamily="34" charset="0"/>
      <p:regular r:id="rId43"/>
      <p:bold r:id="rId44"/>
    </p:embeddedFont>
    <p:embeddedFont>
      <p:font typeface="Bahnschrift SemiCondensed" panose="020B0502040204020203" pitchFamily="34" charset="0"/>
      <p:regular r:id="rId45"/>
      <p:bold r:id="rId46"/>
    </p:embeddedFont>
    <p:embeddedFont>
      <p:font typeface="Noto Sans" panose="020B0502040504020204" pitchFamily="34" charset="0"/>
      <p:regular r:id="rId47"/>
      <p:bold r:id="rId48"/>
      <p:italic r:id="rId49"/>
      <p:boldItalic r:id="rId50"/>
    </p:embeddedFont>
    <p:embeddedFont>
      <p:font typeface="Noto Sans TC" panose="020B0200000000000000" pitchFamily="34" charset="-120"/>
      <p:regular r:id="rId51"/>
      <p:bold r:id="rId52"/>
      <p:italic r:id="rId53"/>
      <p:boldItalic r:id="rId54"/>
    </p:embeddedFont>
    <p:embeddedFont>
      <p:font typeface="微軟正黑體" panose="020B0604030504040204" pitchFamily="34" charset="-120"/>
      <p:regular r:id="rId55"/>
      <p:bold r:id="rId56"/>
    </p:embeddedFont>
    <p:embeddedFont>
      <p:font typeface="標楷體" panose="03000509000000000000" pitchFamily="65" charset="-120"/>
      <p:regular r:id="rId57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FFFFF"/>
    <a:srgbClr val="898989"/>
    <a:srgbClr val="004876"/>
    <a:srgbClr val="B9B9B9"/>
    <a:srgbClr val="EEEEF0"/>
    <a:srgbClr val="F8623F"/>
    <a:srgbClr val="E72D00"/>
    <a:srgbClr val="F8F8F8"/>
    <a:srgbClr val="375B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F59C3F-CE7D-4EC7-8B13-D22E4586F167}" v="30" dt="2025-11-14T08:01:58.2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microsoft.com/office/2015/10/relationships/revisionInfo" Target="revisionInfo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tableStyles" Target="tableStyles.xml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8" Type="http://schemas.openxmlformats.org/officeDocument/2006/relationships/slideMaster" Target="slideMasters/slideMaster8.xml"/><Relationship Id="rId51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font" Target="fonts/font4.fntdata"/><Relationship Id="rId59" Type="http://schemas.openxmlformats.org/officeDocument/2006/relationships/viewProps" Target="viewProps.xml"/><Relationship Id="rId20" Type="http://schemas.openxmlformats.org/officeDocument/2006/relationships/slide" Target="slides/slide12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62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建宗 李" userId="5aaee730e1a71594" providerId="LiveId" clId="{098E8A16-C64A-4403-AC1A-E1D2204E3DB2}"/>
    <pc:docChg chg="undo redo custSel addSld delSld modSld sldOrd addSection delSection">
      <pc:chgData name="建宗 李" userId="5aaee730e1a71594" providerId="LiveId" clId="{098E8A16-C64A-4403-AC1A-E1D2204E3DB2}" dt="2025-11-14T08:02:06.712" v="5393" actId="1076"/>
      <pc:docMkLst>
        <pc:docMk/>
      </pc:docMkLst>
      <pc:sldChg chg="modSp mod">
        <pc:chgData name="建宗 李" userId="5aaee730e1a71594" providerId="LiveId" clId="{098E8A16-C64A-4403-AC1A-E1D2204E3DB2}" dt="2025-11-13T09:31:32.044" v="5364" actId="20577"/>
        <pc:sldMkLst>
          <pc:docMk/>
          <pc:sldMk cId="2513024945" sldId="8968"/>
        </pc:sldMkLst>
        <pc:spChg chg="mod">
          <ac:chgData name="建宗 李" userId="5aaee730e1a71594" providerId="LiveId" clId="{098E8A16-C64A-4403-AC1A-E1D2204E3DB2}" dt="2025-11-10T07:51:14.788" v="2725" actId="20577"/>
          <ac:spMkLst>
            <pc:docMk/>
            <pc:sldMk cId="2513024945" sldId="8968"/>
            <ac:spMk id="3" creationId="{E863D5D6-C551-7B97-ED6D-713C685D4010}"/>
          </ac:spMkLst>
        </pc:spChg>
        <pc:spChg chg="mod">
          <ac:chgData name="建宗 李" userId="5aaee730e1a71594" providerId="LiveId" clId="{098E8A16-C64A-4403-AC1A-E1D2204E3DB2}" dt="2025-11-13T09:31:32.044" v="5364" actId="20577"/>
          <ac:spMkLst>
            <pc:docMk/>
            <pc:sldMk cId="2513024945" sldId="8968"/>
            <ac:spMk id="6" creationId="{0FF3E4F4-73D1-1711-76DE-41CDD9086B90}"/>
          </ac:spMkLst>
        </pc:spChg>
      </pc:sldChg>
      <pc:sldChg chg="addSp delSp modSp mod">
        <pc:chgData name="建宗 李" userId="5aaee730e1a71594" providerId="LiveId" clId="{098E8A16-C64A-4403-AC1A-E1D2204E3DB2}" dt="2025-11-13T09:33:00.366" v="5366" actId="20577"/>
        <pc:sldMkLst>
          <pc:docMk/>
          <pc:sldMk cId="4093162695" sldId="8978"/>
        </pc:sldMkLst>
        <pc:spChg chg="add mod">
          <ac:chgData name="建宗 李" userId="5aaee730e1a71594" providerId="LiveId" clId="{098E8A16-C64A-4403-AC1A-E1D2204E3DB2}" dt="2025-11-11T01:35:20.461" v="4317" actId="14100"/>
          <ac:spMkLst>
            <pc:docMk/>
            <pc:sldMk cId="4093162695" sldId="8978"/>
            <ac:spMk id="9" creationId="{5743CE21-C86E-EF2F-5DBC-DC5734F0D086}"/>
          </ac:spMkLst>
        </pc:spChg>
        <pc:spChg chg="mod">
          <ac:chgData name="建宗 李" userId="5aaee730e1a71594" providerId="LiveId" clId="{098E8A16-C64A-4403-AC1A-E1D2204E3DB2}" dt="2025-11-11T07:26:24.880" v="5138" actId="1076"/>
          <ac:spMkLst>
            <pc:docMk/>
            <pc:sldMk cId="4093162695" sldId="8978"/>
            <ac:spMk id="14" creationId="{F616A8B0-8DF3-31BC-7805-4A17A52298CB}"/>
          </ac:spMkLst>
        </pc:spChg>
        <pc:spChg chg="mod">
          <ac:chgData name="建宗 李" userId="5aaee730e1a71594" providerId="LiveId" clId="{098E8A16-C64A-4403-AC1A-E1D2204E3DB2}" dt="2025-11-13T09:33:00.366" v="5366" actId="20577"/>
          <ac:spMkLst>
            <pc:docMk/>
            <pc:sldMk cId="4093162695" sldId="8978"/>
            <ac:spMk id="15" creationId="{F4FBACEE-145B-B666-9A14-94D6BB0329D6}"/>
          </ac:spMkLst>
        </pc:spChg>
        <pc:spChg chg="add mod">
          <ac:chgData name="建宗 李" userId="5aaee730e1a71594" providerId="LiveId" clId="{098E8A16-C64A-4403-AC1A-E1D2204E3DB2}" dt="2025-11-11T07:26:48.566" v="5161" actId="20577"/>
          <ac:spMkLst>
            <pc:docMk/>
            <pc:sldMk cId="4093162695" sldId="8978"/>
            <ac:spMk id="26" creationId="{354A4D39-B6B3-F0AF-52F3-03DDE17A8BF6}"/>
          </ac:spMkLst>
        </pc:spChg>
        <pc:picChg chg="add mod ord">
          <ac:chgData name="建宗 李" userId="5aaee730e1a71594" providerId="LiveId" clId="{098E8A16-C64A-4403-AC1A-E1D2204E3DB2}" dt="2025-11-11T01:31:43.279" v="4315" actId="14100"/>
          <ac:picMkLst>
            <pc:docMk/>
            <pc:sldMk cId="4093162695" sldId="8978"/>
            <ac:picMk id="6" creationId="{9B867301-98CD-67FD-6CA9-AB520B4D70BB}"/>
          </ac:picMkLst>
        </pc:picChg>
        <pc:picChg chg="add mod">
          <ac:chgData name="建宗 李" userId="5aaee730e1a71594" providerId="LiveId" clId="{098E8A16-C64A-4403-AC1A-E1D2204E3DB2}" dt="2025-11-11T07:26:20.560" v="5137" actId="14100"/>
          <ac:picMkLst>
            <pc:docMk/>
            <pc:sldMk cId="4093162695" sldId="8978"/>
            <ac:picMk id="28" creationId="{0386A36C-731F-7654-0ED8-6962EFE7B344}"/>
          </ac:picMkLst>
        </pc:picChg>
      </pc:sldChg>
      <pc:sldChg chg="addSp delSp modSp mod">
        <pc:chgData name="建宗 李" userId="5aaee730e1a71594" providerId="LiveId" clId="{098E8A16-C64A-4403-AC1A-E1D2204E3DB2}" dt="2025-11-11T07:44:37.296" v="5243" actId="14100"/>
        <pc:sldMkLst>
          <pc:docMk/>
          <pc:sldMk cId="2543150179" sldId="8979"/>
        </pc:sldMkLst>
        <pc:spChg chg="mod">
          <ac:chgData name="建宗 李" userId="5aaee730e1a71594" providerId="LiveId" clId="{098E8A16-C64A-4403-AC1A-E1D2204E3DB2}" dt="2025-11-11T07:38:51.804" v="5182" actId="20577"/>
          <ac:spMkLst>
            <pc:docMk/>
            <pc:sldMk cId="2543150179" sldId="8979"/>
            <ac:spMk id="4" creationId="{B845D4F7-AC00-C7C4-5E9B-32540561725B}"/>
          </ac:spMkLst>
        </pc:spChg>
        <pc:spChg chg="mod">
          <ac:chgData name="建宗 李" userId="5aaee730e1a71594" providerId="LiveId" clId="{098E8A16-C64A-4403-AC1A-E1D2204E3DB2}" dt="2025-11-10T09:29:21.375" v="3364" actId="1076"/>
          <ac:spMkLst>
            <pc:docMk/>
            <pc:sldMk cId="2543150179" sldId="8979"/>
            <ac:spMk id="9" creationId="{3DA2966F-D0F8-BA9F-6386-FE04FC1E69F5}"/>
          </ac:spMkLst>
        </pc:spChg>
        <pc:spChg chg="mod">
          <ac:chgData name="建宗 李" userId="5aaee730e1a71594" providerId="LiveId" clId="{098E8A16-C64A-4403-AC1A-E1D2204E3DB2}" dt="2025-11-11T07:38:37.541" v="5176" actId="1076"/>
          <ac:spMkLst>
            <pc:docMk/>
            <pc:sldMk cId="2543150179" sldId="8979"/>
            <ac:spMk id="14" creationId="{1B6DA467-DDAE-E0FE-2DDE-C71943B2472B}"/>
          </ac:spMkLst>
        </pc:spChg>
        <pc:spChg chg="mod">
          <ac:chgData name="建宗 李" userId="5aaee730e1a71594" providerId="LiveId" clId="{098E8A16-C64A-4403-AC1A-E1D2204E3DB2}" dt="2025-11-11T07:44:37.296" v="5243" actId="14100"/>
          <ac:spMkLst>
            <pc:docMk/>
            <pc:sldMk cId="2543150179" sldId="8979"/>
            <ac:spMk id="15" creationId="{32069BF4-8841-0743-3796-54A8792BD785}"/>
          </ac:spMkLst>
        </pc:spChg>
        <pc:spChg chg="mod">
          <ac:chgData name="建宗 李" userId="5aaee730e1a71594" providerId="LiveId" clId="{098E8A16-C64A-4403-AC1A-E1D2204E3DB2}" dt="2025-11-11T07:44:31.810" v="5242" actId="14100"/>
          <ac:spMkLst>
            <pc:docMk/>
            <pc:sldMk cId="2543150179" sldId="8979"/>
            <ac:spMk id="17" creationId="{28835474-8732-E21D-737C-005853A781DB}"/>
          </ac:spMkLst>
        </pc:spChg>
        <pc:spChg chg="mod">
          <ac:chgData name="建宗 李" userId="5aaee730e1a71594" providerId="LiveId" clId="{098E8A16-C64A-4403-AC1A-E1D2204E3DB2}" dt="2025-11-11T07:38:50.489" v="5180" actId="20577"/>
          <ac:spMkLst>
            <pc:docMk/>
            <pc:sldMk cId="2543150179" sldId="8979"/>
            <ac:spMk id="25" creationId="{7DBF4040-EB37-46CD-2309-D40F71CD1572}"/>
          </ac:spMkLst>
        </pc:spChg>
        <pc:spChg chg="mod">
          <ac:chgData name="建宗 李" userId="5aaee730e1a71594" providerId="LiveId" clId="{098E8A16-C64A-4403-AC1A-E1D2204E3DB2}" dt="2025-11-11T07:38:48.958" v="5178" actId="20577"/>
          <ac:spMkLst>
            <pc:docMk/>
            <pc:sldMk cId="2543150179" sldId="8979"/>
            <ac:spMk id="27" creationId="{10A12BF5-46F1-4160-F3BA-2551889357EF}"/>
          </ac:spMkLst>
        </pc:spChg>
        <pc:spChg chg="mod">
          <ac:chgData name="建宗 李" userId="5aaee730e1a71594" providerId="LiveId" clId="{098E8A16-C64A-4403-AC1A-E1D2204E3DB2}" dt="2025-11-11T07:38:30.542" v="5175" actId="1076"/>
          <ac:spMkLst>
            <pc:docMk/>
            <pc:sldMk cId="2543150179" sldId="8979"/>
            <ac:spMk id="30" creationId="{8755D081-3415-E42C-D43C-3A58207E14BE}"/>
          </ac:spMkLst>
        </pc:spChg>
        <pc:spChg chg="mod">
          <ac:chgData name="建宗 李" userId="5aaee730e1a71594" providerId="LiveId" clId="{098E8A16-C64A-4403-AC1A-E1D2204E3DB2}" dt="2025-11-11T07:38:22.958" v="5174" actId="1076"/>
          <ac:spMkLst>
            <pc:docMk/>
            <pc:sldMk cId="2543150179" sldId="8979"/>
            <ac:spMk id="31" creationId="{AF5EA149-0C5D-D6C8-5327-8A70BA8B0C3C}"/>
          </ac:spMkLst>
        </pc:spChg>
        <pc:grpChg chg="mod">
          <ac:chgData name="建宗 李" userId="5aaee730e1a71594" providerId="LiveId" clId="{098E8A16-C64A-4403-AC1A-E1D2204E3DB2}" dt="2025-11-11T01:13:13.167" v="3971" actId="1076"/>
          <ac:grpSpMkLst>
            <pc:docMk/>
            <pc:sldMk cId="2543150179" sldId="8979"/>
            <ac:grpSpMk id="2" creationId="{B975F603-4956-3417-1517-8EFEEEF465BE}"/>
          </ac:grpSpMkLst>
        </pc:grpChg>
        <pc:grpChg chg="mod">
          <ac:chgData name="建宗 李" userId="5aaee730e1a71594" providerId="LiveId" clId="{098E8A16-C64A-4403-AC1A-E1D2204E3DB2}" dt="2025-11-10T09:33:57.065" v="3477"/>
          <ac:grpSpMkLst>
            <pc:docMk/>
            <pc:sldMk cId="2543150179" sldId="8979"/>
            <ac:grpSpMk id="5" creationId="{E4707E05-AB58-CB26-5614-A1349E5A2233}"/>
          </ac:grpSpMkLst>
        </pc:grpChg>
        <pc:grpChg chg="add del mod">
          <ac:chgData name="建宗 李" userId="5aaee730e1a71594" providerId="LiveId" clId="{098E8A16-C64A-4403-AC1A-E1D2204E3DB2}" dt="2025-11-10T09:29:28.310" v="3365" actId="1076"/>
          <ac:grpSpMkLst>
            <pc:docMk/>
            <pc:sldMk cId="2543150179" sldId="8979"/>
            <ac:grpSpMk id="32" creationId="{C39918E1-A0BD-3E63-99BD-F0AEE3CBA627}"/>
          </ac:grpSpMkLst>
        </pc:grpChg>
        <pc:picChg chg="add mod ord">
          <ac:chgData name="建宗 李" userId="5aaee730e1a71594" providerId="LiveId" clId="{098E8A16-C64A-4403-AC1A-E1D2204E3DB2}" dt="2025-11-11T07:38:16.173" v="5173" actId="167"/>
          <ac:picMkLst>
            <pc:docMk/>
            <pc:sldMk cId="2543150179" sldId="8979"/>
            <ac:picMk id="16" creationId="{41AEDF82-09B6-BE1B-6FB9-79220BC97E73}"/>
          </ac:picMkLst>
        </pc:picChg>
      </pc:sldChg>
      <pc:sldChg chg="modSp mod">
        <pc:chgData name="建宗 李" userId="5aaee730e1a71594" providerId="LiveId" clId="{098E8A16-C64A-4403-AC1A-E1D2204E3DB2}" dt="2025-11-11T05:52:40.816" v="4402" actId="20577"/>
        <pc:sldMkLst>
          <pc:docMk/>
          <pc:sldMk cId="1745808206" sldId="8983"/>
        </pc:sldMkLst>
        <pc:spChg chg="mod">
          <ac:chgData name="建宗 李" userId="5aaee730e1a71594" providerId="LiveId" clId="{098E8A16-C64A-4403-AC1A-E1D2204E3DB2}" dt="2025-11-11T05:52:29.488" v="4394" actId="20577"/>
          <ac:spMkLst>
            <pc:docMk/>
            <pc:sldMk cId="1745808206" sldId="8983"/>
            <ac:spMk id="14" creationId="{90E397E4-1A9E-8615-D949-D0A0BC44A73D}"/>
          </ac:spMkLst>
        </pc:spChg>
        <pc:spChg chg="mod">
          <ac:chgData name="建宗 李" userId="5aaee730e1a71594" providerId="LiveId" clId="{098E8A16-C64A-4403-AC1A-E1D2204E3DB2}" dt="2025-11-11T05:52:40.816" v="4402" actId="20577"/>
          <ac:spMkLst>
            <pc:docMk/>
            <pc:sldMk cId="1745808206" sldId="8983"/>
            <ac:spMk id="15" creationId="{0458D306-0F12-2B2A-4A31-56F9CE156CA9}"/>
          </ac:spMkLst>
        </pc:spChg>
      </pc:sldChg>
      <pc:sldChg chg="addSp delSp modSp mod">
        <pc:chgData name="建宗 李" userId="5aaee730e1a71594" providerId="LiveId" clId="{098E8A16-C64A-4403-AC1A-E1D2204E3DB2}" dt="2025-11-13T09:39:45.466" v="5387" actId="14100"/>
        <pc:sldMkLst>
          <pc:docMk/>
          <pc:sldMk cId="3291759014" sldId="8988"/>
        </pc:sldMkLst>
        <pc:spChg chg="mod">
          <ac:chgData name="建宗 李" userId="5aaee730e1a71594" providerId="LiveId" clId="{098E8A16-C64A-4403-AC1A-E1D2204E3DB2}" dt="2025-11-13T09:39:19.888" v="5380" actId="1076"/>
          <ac:spMkLst>
            <pc:docMk/>
            <pc:sldMk cId="3291759014" sldId="8988"/>
            <ac:spMk id="2" creationId="{BDE74A3A-89AD-8B65-F260-355EA6295669}"/>
          </ac:spMkLst>
        </pc:spChg>
        <pc:spChg chg="mod">
          <ac:chgData name="建宗 李" userId="5aaee730e1a71594" providerId="LiveId" clId="{098E8A16-C64A-4403-AC1A-E1D2204E3DB2}" dt="2025-11-13T09:39:31.583" v="5383" actId="1076"/>
          <ac:spMkLst>
            <pc:docMk/>
            <pc:sldMk cId="3291759014" sldId="8988"/>
            <ac:spMk id="7" creationId="{8E1BA224-0D29-8F96-EDF1-B9C006889DA1}"/>
          </ac:spMkLst>
        </pc:spChg>
        <pc:spChg chg="mod">
          <ac:chgData name="建宗 李" userId="5aaee730e1a71594" providerId="LiveId" clId="{098E8A16-C64A-4403-AC1A-E1D2204E3DB2}" dt="2025-11-13T09:39:41.043" v="5385" actId="1076"/>
          <ac:spMkLst>
            <pc:docMk/>
            <pc:sldMk cId="3291759014" sldId="8988"/>
            <ac:spMk id="11" creationId="{2D6F5F49-2174-E79A-7EB1-A216D8C51340}"/>
          </ac:spMkLst>
        </pc:spChg>
        <pc:spChg chg="mod">
          <ac:chgData name="建宗 李" userId="5aaee730e1a71594" providerId="LiveId" clId="{098E8A16-C64A-4403-AC1A-E1D2204E3DB2}" dt="2025-11-13T09:39:34.216" v="5384" actId="1076"/>
          <ac:spMkLst>
            <pc:docMk/>
            <pc:sldMk cId="3291759014" sldId="8988"/>
            <ac:spMk id="13" creationId="{15411C99-970B-A261-C11E-4752D5AB33E6}"/>
          </ac:spMkLst>
        </pc:spChg>
        <pc:spChg chg="mod">
          <ac:chgData name="建宗 李" userId="5aaee730e1a71594" providerId="LiveId" clId="{098E8A16-C64A-4403-AC1A-E1D2204E3DB2}" dt="2025-11-10T08:49:57.602" v="2998" actId="1076"/>
          <ac:spMkLst>
            <pc:docMk/>
            <pc:sldMk cId="3291759014" sldId="8988"/>
            <ac:spMk id="15" creationId="{FBC09F8B-0DE8-EF0F-FC6D-180D5D5AC217}"/>
          </ac:spMkLst>
        </pc:spChg>
        <pc:spChg chg="mod">
          <ac:chgData name="建宗 李" userId="5aaee730e1a71594" providerId="LiveId" clId="{098E8A16-C64A-4403-AC1A-E1D2204E3DB2}" dt="2025-11-13T09:39:13.865" v="5379" actId="1076"/>
          <ac:spMkLst>
            <pc:docMk/>
            <pc:sldMk cId="3291759014" sldId="8988"/>
            <ac:spMk id="16" creationId="{BACE1020-4DEC-7E76-6AFC-8DC2501EB4BC}"/>
          </ac:spMkLst>
        </pc:spChg>
        <pc:spChg chg="add mod">
          <ac:chgData name="建宗 李" userId="5aaee730e1a71594" providerId="LiveId" clId="{098E8A16-C64A-4403-AC1A-E1D2204E3DB2}" dt="2025-11-13T09:39:27.985" v="5382" actId="1076"/>
          <ac:spMkLst>
            <pc:docMk/>
            <pc:sldMk cId="3291759014" sldId="8988"/>
            <ac:spMk id="31" creationId="{00E59F13-F04E-703F-F463-8E9A37EE3BDB}"/>
          </ac:spMkLst>
        </pc:spChg>
        <pc:grpChg chg="add del mod">
          <ac:chgData name="建宗 李" userId="5aaee730e1a71594" providerId="LiveId" clId="{098E8A16-C64A-4403-AC1A-E1D2204E3DB2}" dt="2025-11-11T07:48:18.656" v="5262" actId="1076"/>
          <ac:grpSpMkLst>
            <pc:docMk/>
            <pc:sldMk cId="3291759014" sldId="8988"/>
            <ac:grpSpMk id="35" creationId="{2BB93EA3-AD63-ECB5-2D79-57F1FE0A60DB}"/>
          </ac:grpSpMkLst>
        </pc:grpChg>
        <pc:picChg chg="add mod ord">
          <ac:chgData name="建宗 李" userId="5aaee730e1a71594" providerId="LiveId" clId="{098E8A16-C64A-4403-AC1A-E1D2204E3DB2}" dt="2025-11-13T09:39:04.374" v="5378" actId="167"/>
          <ac:picMkLst>
            <pc:docMk/>
            <pc:sldMk cId="3291759014" sldId="8988"/>
            <ac:picMk id="5" creationId="{2D8E817E-F522-23F0-6EB9-8D5E31965AE5}"/>
          </ac:picMkLst>
        </pc:picChg>
        <pc:picChg chg="add del mod ord">
          <ac:chgData name="建宗 李" userId="5aaee730e1a71594" providerId="LiveId" clId="{098E8A16-C64A-4403-AC1A-E1D2204E3DB2}" dt="2025-11-13T09:38:41.847" v="5371" actId="478"/>
          <ac:picMkLst>
            <pc:docMk/>
            <pc:sldMk cId="3291759014" sldId="8988"/>
            <ac:picMk id="6" creationId="{E4B29FDD-F482-4BCF-5B82-8BD4E84B3A72}"/>
          </ac:picMkLst>
        </pc:picChg>
        <pc:cxnChg chg="mod">
          <ac:chgData name="建宗 李" userId="5aaee730e1a71594" providerId="LiveId" clId="{098E8A16-C64A-4403-AC1A-E1D2204E3DB2}" dt="2025-11-13T09:39:45.466" v="5387" actId="14100"/>
          <ac:cxnSpMkLst>
            <pc:docMk/>
            <pc:sldMk cId="3291759014" sldId="8988"/>
            <ac:cxnSpMk id="36" creationId="{D71B52F6-5FE8-B3BB-8539-6CF5C8294329}"/>
          </ac:cxnSpMkLst>
        </pc:cxnChg>
      </pc:sldChg>
      <pc:sldChg chg="addSp modSp mod">
        <pc:chgData name="建宗 李" userId="5aaee730e1a71594" providerId="LiveId" clId="{098E8A16-C64A-4403-AC1A-E1D2204E3DB2}" dt="2025-11-14T08:02:06.712" v="5393" actId="1076"/>
        <pc:sldMkLst>
          <pc:docMk/>
          <pc:sldMk cId="3996338923" sldId="8989"/>
        </pc:sldMkLst>
        <pc:spChg chg="add mod">
          <ac:chgData name="建宗 李" userId="5aaee730e1a71594" providerId="LiveId" clId="{098E8A16-C64A-4403-AC1A-E1D2204E3DB2}" dt="2025-11-14T08:02:06.712" v="5393" actId="1076"/>
          <ac:spMkLst>
            <pc:docMk/>
            <pc:sldMk cId="3996338923" sldId="8989"/>
            <ac:spMk id="3" creationId="{85905C43-6336-C16C-C09D-F7E32FEFF45A}"/>
          </ac:spMkLst>
        </pc:spChg>
        <pc:spChg chg="add mod">
          <ac:chgData name="建宗 李" userId="5aaee730e1a71594" providerId="LiveId" clId="{098E8A16-C64A-4403-AC1A-E1D2204E3DB2}" dt="2025-11-14T08:02:06.712" v="5393" actId="1076"/>
          <ac:spMkLst>
            <pc:docMk/>
            <pc:sldMk cId="3996338923" sldId="8989"/>
            <ac:spMk id="7" creationId="{C5466E6D-BE1F-D594-1C3D-8C742AE6307D}"/>
          </ac:spMkLst>
        </pc:spChg>
        <pc:spChg chg="mod">
          <ac:chgData name="建宗 李" userId="5aaee730e1a71594" providerId="LiveId" clId="{098E8A16-C64A-4403-AC1A-E1D2204E3DB2}" dt="2025-11-10T08:56:03.519" v="3075" actId="14100"/>
          <ac:spMkLst>
            <pc:docMk/>
            <pc:sldMk cId="3996338923" sldId="8989"/>
            <ac:spMk id="13" creationId="{7319254B-2FC4-4DF7-8A81-AD4E7096D87E}"/>
          </ac:spMkLst>
        </pc:spChg>
        <pc:spChg chg="mod">
          <ac:chgData name="建宗 李" userId="5aaee730e1a71594" providerId="LiveId" clId="{098E8A16-C64A-4403-AC1A-E1D2204E3DB2}" dt="2025-11-10T08:55:36.912" v="3067" actId="14100"/>
          <ac:spMkLst>
            <pc:docMk/>
            <pc:sldMk cId="3996338923" sldId="8989"/>
            <ac:spMk id="14" creationId="{60B8CDE4-1C99-E201-B6B3-CA0BE2A93413}"/>
          </ac:spMkLst>
        </pc:spChg>
        <pc:spChg chg="mod">
          <ac:chgData name="建宗 李" userId="5aaee730e1a71594" providerId="LiveId" clId="{098E8A16-C64A-4403-AC1A-E1D2204E3DB2}" dt="2025-11-10T08:56:09.815" v="3077" actId="14100"/>
          <ac:spMkLst>
            <pc:docMk/>
            <pc:sldMk cId="3996338923" sldId="8989"/>
            <ac:spMk id="15" creationId="{48DB52CB-51E4-5198-199A-36FFD9EEFBC0}"/>
          </ac:spMkLst>
        </pc:spChg>
        <pc:spChg chg="mod">
          <ac:chgData name="建宗 李" userId="5aaee730e1a71594" providerId="LiveId" clId="{098E8A16-C64A-4403-AC1A-E1D2204E3DB2}" dt="2025-11-11T05:52:51.479" v="4404" actId="20577"/>
          <ac:spMkLst>
            <pc:docMk/>
            <pc:sldMk cId="3996338923" sldId="8989"/>
            <ac:spMk id="16" creationId="{F2E682DE-5658-C22B-A245-BC32AB5798CC}"/>
          </ac:spMkLst>
        </pc:spChg>
        <pc:spChg chg="mod">
          <ac:chgData name="建宗 李" userId="5aaee730e1a71594" providerId="LiveId" clId="{098E8A16-C64A-4403-AC1A-E1D2204E3DB2}" dt="2025-11-10T08:55:40.336" v="3068" actId="1076"/>
          <ac:spMkLst>
            <pc:docMk/>
            <pc:sldMk cId="3996338923" sldId="8989"/>
            <ac:spMk id="19" creationId="{A98DC975-4C75-ACC2-160D-E88B231C99A7}"/>
          </ac:spMkLst>
        </pc:spChg>
        <pc:grpChg chg="mod">
          <ac:chgData name="建宗 李" userId="5aaee730e1a71594" providerId="LiveId" clId="{098E8A16-C64A-4403-AC1A-E1D2204E3DB2}" dt="2025-11-11T05:53:49.110" v="4406" actId="1076"/>
          <ac:grpSpMkLst>
            <pc:docMk/>
            <pc:sldMk cId="3996338923" sldId="8989"/>
            <ac:grpSpMk id="4" creationId="{E9FB8BE6-24D8-7267-7980-55D1D8904550}"/>
          </ac:grpSpMkLst>
        </pc:grpChg>
        <pc:picChg chg="mod">
          <ac:chgData name="建宗 李" userId="5aaee730e1a71594" providerId="LiveId" clId="{098E8A16-C64A-4403-AC1A-E1D2204E3DB2}" dt="2025-11-14T08:01:51.945" v="5391" actId="1076"/>
          <ac:picMkLst>
            <pc:docMk/>
            <pc:sldMk cId="3996338923" sldId="8989"/>
            <ac:picMk id="32" creationId="{988BCD0F-F531-7A39-EFDC-51E93FAE7B19}"/>
          </ac:picMkLst>
        </pc:picChg>
      </pc:sldChg>
      <pc:sldChg chg="addSp delSp modSp mod">
        <pc:chgData name="建宗 李" userId="5aaee730e1a71594" providerId="LiveId" clId="{098E8A16-C64A-4403-AC1A-E1D2204E3DB2}" dt="2025-11-10T09:55:01.738" v="3644" actId="14100"/>
        <pc:sldMkLst>
          <pc:docMk/>
          <pc:sldMk cId="951579275" sldId="8993"/>
        </pc:sldMkLst>
        <pc:spChg chg="mod">
          <ac:chgData name="建宗 李" userId="5aaee730e1a71594" providerId="LiveId" clId="{098E8A16-C64A-4403-AC1A-E1D2204E3DB2}" dt="2025-11-10T09:51:23.178" v="3635" actId="20577"/>
          <ac:spMkLst>
            <pc:docMk/>
            <pc:sldMk cId="951579275" sldId="8993"/>
            <ac:spMk id="31" creationId="{CD501E2E-BB32-3F0B-12A0-0D2E25B506F6}"/>
          </ac:spMkLst>
        </pc:spChg>
        <pc:spChg chg="mod">
          <ac:chgData name="建宗 李" userId="5aaee730e1a71594" providerId="LiveId" clId="{098E8A16-C64A-4403-AC1A-E1D2204E3DB2}" dt="2025-11-10T09:50:55.050" v="3625" actId="14100"/>
          <ac:spMkLst>
            <pc:docMk/>
            <pc:sldMk cId="951579275" sldId="8993"/>
            <ac:spMk id="1075" creationId="{189DA016-E947-E98A-FA60-BF52A1ECBB03}"/>
          </ac:spMkLst>
        </pc:spChg>
        <pc:spChg chg="mod">
          <ac:chgData name="建宗 李" userId="5aaee730e1a71594" providerId="LiveId" clId="{098E8A16-C64A-4403-AC1A-E1D2204E3DB2}" dt="2025-11-10T09:54:59.307" v="3643" actId="1076"/>
          <ac:spMkLst>
            <pc:docMk/>
            <pc:sldMk cId="951579275" sldId="8993"/>
            <ac:spMk id="1080" creationId="{6EEA7DF1-9DA7-1DFC-A17C-5C1A7D242665}"/>
          </ac:spMkLst>
        </pc:spChg>
        <pc:picChg chg="add mod ord">
          <ac:chgData name="建宗 李" userId="5aaee730e1a71594" providerId="LiveId" clId="{098E8A16-C64A-4403-AC1A-E1D2204E3DB2}" dt="2025-11-10T09:51:17.859" v="3631" actId="14100"/>
          <ac:picMkLst>
            <pc:docMk/>
            <pc:sldMk cId="951579275" sldId="8993"/>
            <ac:picMk id="5" creationId="{D7FAE9E2-C034-C4A3-FCCC-B0116874B628}"/>
          </ac:picMkLst>
        </pc:picChg>
        <pc:picChg chg="add mod">
          <ac:chgData name="建宗 李" userId="5aaee730e1a71594" providerId="LiveId" clId="{098E8A16-C64A-4403-AC1A-E1D2204E3DB2}" dt="2025-11-10T09:54:45.554" v="3642" actId="1076"/>
          <ac:picMkLst>
            <pc:docMk/>
            <pc:sldMk cId="951579275" sldId="8993"/>
            <ac:picMk id="15" creationId="{976204BF-88A6-F934-68A1-FC86F397C2DB}"/>
          </ac:picMkLst>
        </pc:picChg>
        <pc:picChg chg="mod">
          <ac:chgData name="建宗 李" userId="5aaee730e1a71594" providerId="LiveId" clId="{098E8A16-C64A-4403-AC1A-E1D2204E3DB2}" dt="2025-11-10T09:49:39.295" v="3569" actId="1076"/>
          <ac:picMkLst>
            <pc:docMk/>
            <pc:sldMk cId="951579275" sldId="8993"/>
            <ac:picMk id="20" creationId="{257A85F4-C625-3A5B-8372-5D075CFE91AB}"/>
          </ac:picMkLst>
        </pc:picChg>
        <pc:cxnChg chg="mod">
          <ac:chgData name="建宗 李" userId="5aaee730e1a71594" providerId="LiveId" clId="{098E8A16-C64A-4403-AC1A-E1D2204E3DB2}" dt="2025-11-10T09:50:57.499" v="3626" actId="14100"/>
          <ac:cxnSpMkLst>
            <pc:docMk/>
            <pc:sldMk cId="951579275" sldId="8993"/>
            <ac:cxnSpMk id="1074" creationId="{8DCFB3F4-B13B-F908-2CCF-7EB8F028AD29}"/>
          </ac:cxnSpMkLst>
        </pc:cxnChg>
        <pc:cxnChg chg="mod">
          <ac:chgData name="建宗 李" userId="5aaee730e1a71594" providerId="LiveId" clId="{098E8A16-C64A-4403-AC1A-E1D2204E3DB2}" dt="2025-11-10T09:55:01.738" v="3644" actId="14100"/>
          <ac:cxnSpMkLst>
            <pc:docMk/>
            <pc:sldMk cId="951579275" sldId="8993"/>
            <ac:cxnSpMk id="1079" creationId="{6E954E01-A348-044D-5A2F-EB27F12192D2}"/>
          </ac:cxnSpMkLst>
        </pc:cxnChg>
      </pc:sldChg>
      <pc:sldChg chg="modSp mod">
        <pc:chgData name="建宗 李" userId="5aaee730e1a71594" providerId="LiveId" clId="{098E8A16-C64A-4403-AC1A-E1D2204E3DB2}" dt="2025-11-14T07:47:00.641" v="5389"/>
        <pc:sldMkLst>
          <pc:docMk/>
          <pc:sldMk cId="1613963104" sldId="8995"/>
        </pc:sldMkLst>
        <pc:graphicFrameChg chg="mod modGraphic">
          <ac:chgData name="建宗 李" userId="5aaee730e1a71594" providerId="LiveId" clId="{098E8A16-C64A-4403-AC1A-E1D2204E3DB2}" dt="2025-11-14T07:47:00.641" v="5389"/>
          <ac:graphicFrameMkLst>
            <pc:docMk/>
            <pc:sldMk cId="1613963104" sldId="8995"/>
            <ac:graphicFrameMk id="13" creationId="{68C04B6E-C540-9570-4E7D-D36F420AE1E4}"/>
          </ac:graphicFrameMkLst>
        </pc:graphicFrameChg>
      </pc:sldChg>
      <pc:sldChg chg="addSp delSp modSp mod">
        <pc:chgData name="建宗 李" userId="5aaee730e1a71594" providerId="LiveId" clId="{098E8A16-C64A-4403-AC1A-E1D2204E3DB2}" dt="2025-11-10T10:09:14.005" v="3730" actId="1076"/>
        <pc:sldMkLst>
          <pc:docMk/>
          <pc:sldMk cId="421352052" sldId="8996"/>
        </pc:sldMkLst>
        <pc:spChg chg="mod">
          <ac:chgData name="建宗 李" userId="5aaee730e1a71594" providerId="LiveId" clId="{098E8A16-C64A-4403-AC1A-E1D2204E3DB2}" dt="2025-11-10T10:08:38.641" v="3688" actId="20577"/>
          <ac:spMkLst>
            <pc:docMk/>
            <pc:sldMk cId="421352052" sldId="8996"/>
            <ac:spMk id="2" creationId="{F4C1225C-EA53-4E44-53D1-7F16428D17F5}"/>
          </ac:spMkLst>
        </pc:spChg>
        <pc:spChg chg="mod">
          <ac:chgData name="建宗 李" userId="5aaee730e1a71594" providerId="LiveId" clId="{098E8A16-C64A-4403-AC1A-E1D2204E3DB2}" dt="2025-11-10T10:08:24.172" v="3683" actId="14100"/>
          <ac:spMkLst>
            <pc:docMk/>
            <pc:sldMk cId="421352052" sldId="8996"/>
            <ac:spMk id="3" creationId="{2C20897A-3935-09EF-DDA6-E37734ECBC7A}"/>
          </ac:spMkLst>
        </pc:spChg>
        <pc:spChg chg="add del">
          <ac:chgData name="建宗 李" userId="5aaee730e1a71594" providerId="LiveId" clId="{098E8A16-C64A-4403-AC1A-E1D2204E3DB2}" dt="2025-11-10T10:09:11.075" v="3728" actId="478"/>
          <ac:spMkLst>
            <pc:docMk/>
            <pc:sldMk cId="421352052" sldId="8996"/>
            <ac:spMk id="24" creationId="{1412C0F2-3ECE-D419-0D71-36332849692F}"/>
          </ac:spMkLst>
        </pc:spChg>
        <pc:spChg chg="add mod">
          <ac:chgData name="建宗 李" userId="5aaee730e1a71594" providerId="LiveId" clId="{098E8A16-C64A-4403-AC1A-E1D2204E3DB2}" dt="2025-11-10T10:08:59.509" v="3721" actId="1076"/>
          <ac:spMkLst>
            <pc:docMk/>
            <pc:sldMk cId="421352052" sldId="8996"/>
            <ac:spMk id="27" creationId="{E335CA6D-F201-97B7-D8B0-3585C240350B}"/>
          </ac:spMkLst>
        </pc:spChg>
        <pc:spChg chg="mod">
          <ac:chgData name="建宗 李" userId="5aaee730e1a71594" providerId="LiveId" clId="{098E8A16-C64A-4403-AC1A-E1D2204E3DB2}" dt="2025-11-10T10:08:13.062" v="3679" actId="1076"/>
          <ac:spMkLst>
            <pc:docMk/>
            <pc:sldMk cId="421352052" sldId="8996"/>
            <ac:spMk id="55" creationId="{3D3C4991-F7CB-8E9F-3DE7-D504C4314C09}"/>
          </ac:spMkLst>
        </pc:spChg>
        <pc:grpChg chg="add del mod">
          <ac:chgData name="建宗 李" userId="5aaee730e1a71594" providerId="LiveId" clId="{098E8A16-C64A-4403-AC1A-E1D2204E3DB2}" dt="2025-11-10T10:09:14.005" v="3730" actId="1076"/>
          <ac:grpSpMkLst>
            <pc:docMk/>
            <pc:sldMk cId="421352052" sldId="8996"/>
            <ac:grpSpMk id="32" creationId="{C8E31D8A-5AF8-7F85-E849-A22E5A5EA60F}"/>
          </ac:grpSpMkLst>
        </pc:grpChg>
        <pc:grpChg chg="add del">
          <ac:chgData name="建宗 李" userId="5aaee730e1a71594" providerId="LiveId" clId="{098E8A16-C64A-4403-AC1A-E1D2204E3DB2}" dt="2025-11-10T10:09:10.873" v="3727" actId="478"/>
          <ac:grpSpMkLst>
            <pc:docMk/>
            <pc:sldMk cId="421352052" sldId="8996"/>
            <ac:grpSpMk id="40" creationId="{699CFA1B-AC8C-2E27-0585-2B9F9173FEF5}"/>
          </ac:grpSpMkLst>
        </pc:grpChg>
        <pc:picChg chg="mod">
          <ac:chgData name="建宗 李" userId="5aaee730e1a71594" providerId="LiveId" clId="{098E8A16-C64A-4403-AC1A-E1D2204E3DB2}" dt="2025-11-10T10:07:49.436" v="3673" actId="1076"/>
          <ac:picMkLst>
            <pc:docMk/>
            <pc:sldMk cId="421352052" sldId="8996"/>
            <ac:picMk id="5" creationId="{9FE1145C-ABAF-8778-0BE3-D80B3722CAD3}"/>
          </ac:picMkLst>
        </pc:picChg>
        <pc:picChg chg="add mod ord">
          <ac:chgData name="建宗 李" userId="5aaee730e1a71594" providerId="LiveId" clId="{098E8A16-C64A-4403-AC1A-E1D2204E3DB2}" dt="2025-11-10T10:09:00.868" v="3723" actId="1076"/>
          <ac:picMkLst>
            <pc:docMk/>
            <pc:sldMk cId="421352052" sldId="8996"/>
            <ac:picMk id="21" creationId="{622A21BD-6D94-152E-3495-97CC66EC761E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佔比!$H$4</c:f>
              <c:strCache>
                <c:ptCount val="1"/>
                <c:pt idx="0">
                  <c:v>佔比</c:v>
                </c:pt>
              </c:strCache>
            </c:strRef>
          </c:tx>
          <c:spPr>
            <a:gradFill>
              <a:gsLst>
                <a:gs pos="0">
                  <a:schemeClr val="accent2"/>
                </a:gs>
                <a:gs pos="100000">
                  <a:schemeClr val="accent2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佔比!$F$5:$F$8</c:f>
              <c:strCache>
                <c:ptCount val="4"/>
                <c:pt idx="0">
                  <c:v>地面型</c:v>
                </c:pt>
                <c:pt idx="1">
                  <c:v>屋頂型</c:v>
                </c:pt>
                <c:pt idx="2">
                  <c:v>水面型</c:v>
                </c:pt>
                <c:pt idx="3">
                  <c:v>農電共生</c:v>
                </c:pt>
              </c:strCache>
            </c:strRef>
          </c:cat>
          <c:val>
            <c:numRef>
              <c:f>佔比!$H$5:$H$8</c:f>
              <c:numCache>
                <c:formatCode>0%</c:formatCode>
                <c:ptCount val="4"/>
                <c:pt idx="0">
                  <c:v>0.9651784966080299</c:v>
                </c:pt>
                <c:pt idx="1">
                  <c:v>4.4271022412563955E-3</c:v>
                </c:pt>
                <c:pt idx="2">
                  <c:v>2.9074548628243695E-2</c:v>
                </c:pt>
                <c:pt idx="3">
                  <c:v>1.3198525224700167E-3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1-420C-9B5C-46F1E7C4838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736846160"/>
        <c:axId val="736849568"/>
      </c:barChart>
      <c:catAx>
        <c:axId val="736846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  <a:cs typeface="+mn-cs"/>
              </a:defRPr>
            </a:pPr>
            <a:endParaRPr lang="zh-TW"/>
          </a:p>
        </c:txPr>
        <c:crossAx val="736849568"/>
        <c:crosses val="autoZero"/>
        <c:auto val="1"/>
        <c:lblAlgn val="ctr"/>
        <c:lblOffset val="100"/>
        <c:noMultiLvlLbl val="0"/>
      </c:catAx>
      <c:valAx>
        <c:axId val="736849568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736846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zh-TW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spPr/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C4504234-6237-E4B2-FABD-090A601D21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4160520" cy="757000"/>
          </a:xfrm>
          <a:prstGeom prst="rect">
            <a:avLst/>
          </a:prstGeom>
        </p:spPr>
        <p:txBody>
          <a:bodyPr vert="horz" lIns="133448" tIns="66724" rIns="133448" bIns="66724" rtlCol="0"/>
          <a:lstStyle>
            <a:lvl1pPr algn="l">
              <a:defRPr sz="18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2FB0451-73B4-A8F7-2C5A-938409458E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438463" y="4"/>
            <a:ext cx="4160520" cy="757000"/>
          </a:xfrm>
          <a:prstGeom prst="rect">
            <a:avLst/>
          </a:prstGeom>
        </p:spPr>
        <p:txBody>
          <a:bodyPr vert="horz" lIns="133448" tIns="66724" rIns="133448" bIns="66724" rtlCol="0"/>
          <a:lstStyle>
            <a:lvl1pPr algn="r">
              <a:defRPr sz="1800"/>
            </a:lvl1pPr>
          </a:lstStyle>
          <a:p>
            <a:fld id="{39593AA0-7BB9-498C-95F4-19F5B52F2417}" type="datetimeFigureOut">
              <a:rPr lang="zh-TW" altLang="en-US" smtClean="0"/>
              <a:t>2025/11/14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D1697DA-BA87-ADF8-5349-DE0A47FAA9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14330604"/>
            <a:ext cx="4160520" cy="756998"/>
          </a:xfrm>
          <a:prstGeom prst="rect">
            <a:avLst/>
          </a:prstGeom>
        </p:spPr>
        <p:txBody>
          <a:bodyPr vert="horz" lIns="133448" tIns="66724" rIns="133448" bIns="66724" rtlCol="0" anchor="b"/>
          <a:lstStyle>
            <a:lvl1pPr algn="l">
              <a:defRPr sz="18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D2CBCA0-783B-9CF1-DACE-1BCE39BE51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438463" y="14330604"/>
            <a:ext cx="4160520" cy="756998"/>
          </a:xfrm>
          <a:prstGeom prst="rect">
            <a:avLst/>
          </a:prstGeom>
        </p:spPr>
        <p:txBody>
          <a:bodyPr vert="horz" lIns="133448" tIns="66724" rIns="133448" bIns="66724" rtlCol="0" anchor="b"/>
          <a:lstStyle>
            <a:lvl1pPr algn="r">
              <a:defRPr sz="1800"/>
            </a:lvl1pPr>
          </a:lstStyle>
          <a:p>
            <a:fld id="{3BCBEA14-0AEC-432C-842A-10445F99CF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6269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4160520" cy="757000"/>
          </a:xfrm>
          <a:prstGeom prst="rect">
            <a:avLst/>
          </a:prstGeom>
        </p:spPr>
        <p:txBody>
          <a:bodyPr vert="horz" lIns="133448" tIns="66724" rIns="133448" bIns="66724" rtlCol="0"/>
          <a:lstStyle>
            <a:lvl1pPr algn="l">
              <a:defRPr sz="18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438463" y="4"/>
            <a:ext cx="4160520" cy="757000"/>
          </a:xfrm>
          <a:prstGeom prst="rect">
            <a:avLst/>
          </a:prstGeom>
        </p:spPr>
        <p:txBody>
          <a:bodyPr vert="horz" lIns="133448" tIns="66724" rIns="133448" bIns="66724" rtlCol="0"/>
          <a:lstStyle>
            <a:lvl1pPr algn="r">
              <a:defRPr sz="1800"/>
            </a:lvl1pPr>
          </a:lstStyle>
          <a:p>
            <a:fld id="{6D85A919-D1EF-4A88-A0E0-ECB229388007}" type="datetimeFigureOut">
              <a:rPr lang="zh-TW" altLang="en-US" smtClean="0"/>
              <a:t>2025/11/14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76225" y="1885950"/>
            <a:ext cx="9048750" cy="509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3448" tIns="66724" rIns="133448" bIns="6672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60121" y="7260914"/>
            <a:ext cx="7680960" cy="5940743"/>
          </a:xfrm>
          <a:prstGeom prst="rect">
            <a:avLst/>
          </a:prstGeom>
        </p:spPr>
        <p:txBody>
          <a:bodyPr vert="horz" lIns="133448" tIns="66724" rIns="133448" bIns="66724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14330604"/>
            <a:ext cx="4160520" cy="756998"/>
          </a:xfrm>
          <a:prstGeom prst="rect">
            <a:avLst/>
          </a:prstGeom>
        </p:spPr>
        <p:txBody>
          <a:bodyPr vert="horz" lIns="133448" tIns="66724" rIns="133448" bIns="66724" rtlCol="0" anchor="b"/>
          <a:lstStyle>
            <a:lvl1pPr algn="l">
              <a:defRPr sz="18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438463" y="14330604"/>
            <a:ext cx="4160520" cy="756998"/>
          </a:xfrm>
          <a:prstGeom prst="rect">
            <a:avLst/>
          </a:prstGeom>
        </p:spPr>
        <p:txBody>
          <a:bodyPr vert="horz" lIns="133448" tIns="66724" rIns="133448" bIns="66724" rtlCol="0" anchor="b"/>
          <a:lstStyle>
            <a:lvl1pPr algn="r">
              <a:defRPr sz="1800"/>
            </a:lvl1pPr>
          </a:lstStyle>
          <a:p>
            <a:fld id="{8A3BAE3A-7812-4837-96B8-1EA073A083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10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9087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DAE3F2-6800-1BE0-C06A-8D6D5C9FC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A2730B61-92C0-87F2-A85E-EECBE87599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598EDF8A-D4D7-CA4D-436F-3659CBE5B9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2400">
                <a:solidFill>
                  <a:schemeClr val="bg2"/>
                </a:solidFill>
              </a:rPr>
              <a:t>Confidential &amp; Proprietary – Ina Energy</a:t>
            </a:r>
            <a:endParaRPr lang="zh-TW" altLang="en-US" sz="2400">
              <a:solidFill>
                <a:schemeClr val="bg2"/>
              </a:solidFill>
            </a:endParaRPr>
          </a:p>
          <a:p>
            <a:endParaRPr lang="zh-TW" altLang="en-US" sz="230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499DE2-82F4-8C9F-8CE7-424F3AB3DA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3106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885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/>
              <a:t>加一個公司描述，讓大家知道我們是誰，台灣再生能源專業服務 </a:t>
            </a:r>
            <a:r>
              <a:rPr lang="en-US" altLang="zh-TW"/>
              <a:t>(</a:t>
            </a:r>
            <a:r>
              <a:rPr lang="zh-TW" altLang="en-US"/>
              <a:t>小台電</a:t>
            </a:r>
            <a:r>
              <a:rPr lang="en-US" altLang="zh-TW"/>
              <a:t>)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1334475">
              <a:defRPr/>
            </a:pPr>
            <a:fld id="{8A3BAE3A-7812-4837-96B8-1EA073A0834D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1334475">
                <a:defRPr/>
              </a:pPr>
              <a:t>5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6181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0309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7767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0385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/>
              <a:t>寶威科技多一頁。數據與經驗充實，寶運能源</a:t>
            </a:r>
            <a:r>
              <a:rPr lang="en-US" altLang="zh-TW"/>
              <a:t>:</a:t>
            </a:r>
            <a:r>
              <a:rPr lang="zh-TW" altLang="en-US"/>
              <a:t> 公司</a:t>
            </a:r>
            <a:r>
              <a:rPr lang="en-US" altLang="zh-TW"/>
              <a:t>tier1</a:t>
            </a:r>
            <a:r>
              <a:rPr lang="zh-TW" altLang="en-US"/>
              <a:t>的逆變器都用過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1334475">
              <a:defRPr/>
            </a:pPr>
            <a:fld id="{8A3BAE3A-7812-4837-96B8-1EA073A0834D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1334475">
                <a:defRPr/>
              </a:pPr>
              <a:t>10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8466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9740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CCE5A-3450-F00C-DC26-ECE1F5B26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9122F349-703F-10B9-298B-29A348100A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632AF493-E1D0-B897-11C5-CB81AADF3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1083543-BDF4-A651-479D-7208288E81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1334475">
              <a:defRPr/>
            </a:pPr>
            <a:fld id="{8A3BAE3A-7812-4837-96B8-1EA073A0834D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1334475">
                <a:defRPr/>
              </a:pPr>
              <a:t>14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1292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1020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6169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353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2613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46D37-B39B-7460-6006-A1F43FC63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F4B204EE-BD0C-F7E5-8F2B-0DC1FF3012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42E4970F-32BA-4346-B9C7-76B9B3960C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233D77C-B973-AE43-9DF7-0A928E09C9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5940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E6B09-AAE0-28AC-D499-8E9901DE7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49BF4409-BD2C-DF38-79B5-8A0C0AE743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59233924-C4F0-6F0E-85AE-E285F10996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3CD2A21-1ABB-44C8-6947-ABDBC48B73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7238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D7F0E-28A7-8B24-CFCB-0E1732AAA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2DF61D7B-7806-1A35-7289-A459969411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96FED144-F379-C9F3-76BA-57F508C4DE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407A7D3-3E45-18D7-CBD7-F27C2DFC8A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6794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9BF92-CFDE-D451-71E7-6D2DAA127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8944A783-FC84-2F15-9CA1-24EB1E533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05718109-4320-68F4-40B1-E221C0D399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D8EAFC0-7ACD-3F84-16C7-83DA9B52E9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3BAE3A-7812-4837-96B8-1EA073A0834D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0136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5.png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5.png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669053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392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fld id="{B51E1D55-63E1-4AAA-8938-F507CC3C5D9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05D1D71-4908-6CB1-D62C-7360F843BDE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642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89B0A73-FCDD-E85C-300A-40C1FEFA5CCC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5002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7E9F866-977B-29B7-C28E-BA940CBF859D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04FD4CD-96AB-77F8-3DA4-7922825BBB65}"/>
              </a:ext>
            </a:extLst>
          </p:cNvPr>
          <p:cNvSpPr/>
          <p:nvPr userDrawn="1"/>
        </p:nvSpPr>
        <p:spPr>
          <a:xfrm>
            <a:off x="3017520" y="53427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7050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9298E06-CDD4-6023-F437-79C88FDFA5F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516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C3FB36E4-D945-437C-A095-990B7C559A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BE471C8-7610-0D55-1519-14DD1B84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5F46861-789F-CDE9-3715-1CD0CEDC1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F13C517-4A81-EE43-6776-A0F2C327CCAB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9510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A1EC65-5362-CFB9-9A44-427FB49930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213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 preserve="1">
  <p:cSld name="1_DEFAUL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A1EC65-5362-CFB9-9A44-427FB49930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C76F46B8-4781-6C98-6E43-6D66EBBBB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6C6F8103-2D43-7327-9AC2-A31F1E380461}"/>
              </a:ext>
            </a:extLst>
          </p:cNvPr>
          <p:cNvSpPr/>
          <p:nvPr userDrawn="1"/>
        </p:nvSpPr>
        <p:spPr>
          <a:xfrm>
            <a:off x="381000" y="0"/>
            <a:ext cx="10774680" cy="5699760"/>
          </a:xfrm>
          <a:prstGeom prst="roundRect">
            <a:avLst>
              <a:gd name="adj" fmla="val 0"/>
            </a:avLst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ED5F6FA-231A-5040-222A-460B08E649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9" r="26000" b="19111"/>
          <a:stretch/>
        </p:blipFill>
        <p:spPr>
          <a:xfrm>
            <a:off x="7526884" y="0"/>
            <a:ext cx="4421275" cy="4191000"/>
          </a:xfrm>
          <a:prstGeom prst="rect">
            <a:avLst/>
          </a:prstGeom>
        </p:spPr>
      </p:pic>
      <p:sp>
        <p:nvSpPr>
          <p:cNvPr id="6" name="橢圓 5">
            <a:extLst>
              <a:ext uri="{FF2B5EF4-FFF2-40B4-BE49-F238E27FC236}">
                <a16:creationId xmlns:a16="http://schemas.microsoft.com/office/drawing/2014/main" id="{AE0C5C0F-E75A-2AAE-7DEC-0869454D0462}"/>
              </a:ext>
            </a:extLst>
          </p:cNvPr>
          <p:cNvSpPr/>
          <p:nvPr userDrawn="1"/>
        </p:nvSpPr>
        <p:spPr>
          <a:xfrm>
            <a:off x="7526884" y="-292071"/>
            <a:ext cx="4360314" cy="4360314"/>
          </a:xfrm>
          <a:prstGeom prst="ellipse">
            <a:avLst/>
          </a:prstGeom>
          <a:solidFill>
            <a:schemeClr val="tx2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237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bg>
      <p:bgPr>
        <a:solidFill>
          <a:srgbClr val="10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E8BFD496-148C-6723-F39A-8AABFDFA5B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13" b="2463"/>
          <a:stretch/>
        </p:blipFill>
        <p:spPr>
          <a:xfrm>
            <a:off x="0" y="6492875"/>
            <a:ext cx="12192000" cy="365125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63DBB2D-39B0-8BFA-C903-4E0F1828D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C0ED0C80-F026-FBF6-42EF-A97FDF822F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829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5979885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39"/>
          <a:stretch/>
        </p:blipFill>
        <p:spPr>
          <a:xfrm>
            <a:off x="0" y="0"/>
            <a:ext cx="12192000" cy="490766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CBF6390-B67A-91BF-FFF9-E46B1CCB1555}"/>
              </a:ext>
            </a:extLst>
          </p:cNvPr>
          <p:cNvSpPr/>
          <p:nvPr userDrawn="1"/>
        </p:nvSpPr>
        <p:spPr>
          <a:xfrm>
            <a:off x="-27008" y="4863"/>
            <a:ext cx="12219007" cy="660068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6C711CC-3641-DBEF-2759-2A305DBEB55B}"/>
              </a:ext>
            </a:extLst>
          </p:cNvPr>
          <p:cNvSpPr/>
          <p:nvPr userDrawn="1"/>
        </p:nvSpPr>
        <p:spPr>
          <a:xfrm>
            <a:off x="-27007" y="6605551"/>
            <a:ext cx="12219007" cy="247586"/>
          </a:xfrm>
          <a:prstGeom prst="rect">
            <a:avLst/>
          </a:prstGeom>
          <a:solidFill>
            <a:srgbClr val="1422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229B5A92-3C4B-9408-B57E-A548473BA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57"/>
          <a:stretch/>
        </p:blipFill>
        <p:spPr>
          <a:xfrm>
            <a:off x="-23136" y="5984111"/>
            <a:ext cx="12240000" cy="87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252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37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47462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fld id="{B51E1D55-63E1-4AAA-8938-F507CC3C5D9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DED5E38-A209-9BF7-2D05-A9A4297C1DE4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6059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0708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C1397B1-9FC9-BAF7-1216-76364AB09437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5194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50981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734747C-E3B3-B76E-1EFB-D0108A1A045A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9382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01D072D-D700-ED53-F5DA-7E243212755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69744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C6094FF-6278-7AE2-9171-489FFF9CF7C7}"/>
              </a:ext>
            </a:extLst>
          </p:cNvPr>
          <p:cNvSpPr/>
          <p:nvPr userDrawn="1"/>
        </p:nvSpPr>
        <p:spPr>
          <a:xfrm>
            <a:off x="3257006" y="5242560"/>
            <a:ext cx="574765" cy="5573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7547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97"/>
          <a:stretch/>
        </p:blipFill>
        <p:spPr>
          <a:xfrm>
            <a:off x="0" y="6748040"/>
            <a:ext cx="12192000" cy="10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74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形 9">
            <a:extLst>
              <a:ext uri="{FF2B5EF4-FFF2-40B4-BE49-F238E27FC236}">
                <a16:creationId xmlns:a16="http://schemas.microsoft.com/office/drawing/2014/main" id="{1B095799-725A-EEA5-F95E-3AECABEAE8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CDB59B9F-D1C8-B724-58D4-2C49B2288B55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3CFAE35-F6EA-A2BA-867F-9805AAB6C2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811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形 9">
            <a:extLst>
              <a:ext uri="{FF2B5EF4-FFF2-40B4-BE49-F238E27FC236}">
                <a16:creationId xmlns:a16="http://schemas.microsoft.com/office/drawing/2014/main" id="{1B095799-725A-EEA5-F95E-3AECABEAE8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CDB59B9F-D1C8-B724-58D4-2C49B2288B55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3841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815FDD3-307A-F00F-8253-ABB39D292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86944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F160CA-AF17-65B1-57B0-6CEEE8C98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0E4ADFC-605B-59D0-5E84-054E4035A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08B6F1-5A2C-4737-1221-916247B82F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BE99113-393E-C7E5-6151-867D0904B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8C1B42B-53C7-CE49-CE72-1C49D2D35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69498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2187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Noto Sans" panose="020B05020405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Noto Sans" panose="020B05020405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30651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7988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C3FB36E4-D945-437C-A095-990B7C559A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BE471C8-7610-0D55-1519-14DD1B84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5F46861-789F-CDE9-3715-1CD0CEDC1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52160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F220F59-6875-73CD-E63D-EF67518E9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E40BDC-1905-7B5B-19CE-CA5A63F8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Noto Sans" panose="020B0502040504020204" pitchFamily="34" charset="0"/>
              </a:defRPr>
            </a:lvl1pPr>
            <a:lvl2pPr>
              <a:defRPr sz="2800">
                <a:latin typeface="Noto Sans" panose="020B0502040504020204" pitchFamily="34" charset="0"/>
              </a:defRPr>
            </a:lvl2pPr>
            <a:lvl3pPr>
              <a:defRPr sz="2400">
                <a:latin typeface="Noto Sans" panose="020B0502040504020204" pitchFamily="34" charset="0"/>
              </a:defRPr>
            </a:lvl3pPr>
            <a:lvl4pPr>
              <a:defRPr sz="2000">
                <a:latin typeface="Noto Sans" panose="020B0502040504020204" pitchFamily="34" charset="0"/>
              </a:defRPr>
            </a:lvl4pPr>
            <a:lvl5pPr>
              <a:defRPr sz="2000">
                <a:latin typeface="Noto Sans" panose="020B05020405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F964CC8-9005-4ACB-B8FF-FD6135B339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Noto Sans" panose="020B05020405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2E3F92-6A30-0B5A-0C4B-A86EFF3D88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18C2AD1-2365-92CE-BBF7-8AD50F087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8D69235-776A-C438-4955-2F775DD93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37327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BF1465-AB9D-9937-E753-A6A50DF2F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651A8116-FFB9-D9EE-A05B-164F8E9778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Noto Sans" panose="020B05020405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A244667-321E-D88D-0583-B1682BF88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Noto Sans" panose="020B05020405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EB994DE-88C6-0904-EF74-EBF4C5C59B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5DC8F9B-726F-81DD-FA7A-DDD96033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26B87E0-E1E7-2193-9ED4-8486A0A5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2499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C141-43D1-1E7E-2CD2-7472ECA21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E861EA5-2A35-6C29-DC66-BFC34A7AF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A211E85-B40B-DBDC-8E42-A27EFD3580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7106F0B-5D46-7693-1690-755D9C5E3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1AE780-76CC-4195-0E47-DC72A632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41129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A078FDC-30E6-0903-6499-88ACACF02B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13D1306-E7EC-FFD4-67CE-01C3A8FEEF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CE16DAD-ACF1-EE25-BC1A-9240AD8348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FF1AEE7-96DA-E7E5-36D5-CE31AA489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3114E6B-94B1-900A-A304-24DE37C7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35783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形 1">
            <a:extLst>
              <a:ext uri="{FF2B5EF4-FFF2-40B4-BE49-F238E27FC236}">
                <a16:creationId xmlns:a16="http://schemas.microsoft.com/office/drawing/2014/main" id="{CF5AEB59-F277-7E95-FC1F-0ABB164485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D51409DF-176E-26FA-5C0A-2FE4BDA2B6AC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59268D7C-1656-958B-B2C5-B6F5362BD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51FA235E-E546-6E22-0CE6-E821F542E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31" y="365125"/>
            <a:ext cx="1051560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zh-TW" altLang="en-US" sz="3200" b="1" spc="300">
                <a:solidFill>
                  <a:srgbClr val="ED7F00"/>
                </a:solidFill>
                <a:latin typeface="Noto Sans" panose="020B0502040504020204" pitchFamily="34" charset="0"/>
                <a:ea typeface="+mn-ea"/>
                <a:cs typeface="+mn-cs"/>
              </a:defRPr>
            </a:lvl1pPr>
          </a:lstStyle>
          <a:p>
            <a:pPr marL="0" lvl="0"/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2783577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5E18D62-C81F-BBAB-FAB3-A6DB759D6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D98DD226-4816-A04D-58E5-A8DBE37043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21407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>
            <a:extLst>
              <a:ext uri="{FF2B5EF4-FFF2-40B4-BE49-F238E27FC236}">
                <a16:creationId xmlns:a16="http://schemas.microsoft.com/office/drawing/2014/main" id="{A4E2BED1-C33F-A557-76F8-C17750096E2E}"/>
              </a:ext>
            </a:extLst>
          </p:cNvPr>
          <p:cNvSpPr txBox="1">
            <a:spLocks/>
          </p:cNvSpPr>
          <p:nvPr userDrawn="1"/>
        </p:nvSpPr>
        <p:spPr>
          <a:xfrm>
            <a:off x="9349701" y="63618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3D1DF46-1276-4F63-8A55-D97C2BB95DB2}" type="slidenum">
              <a:rPr lang="zh-TW" altLang="en-US" sz="12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‹#›</a:t>
            </a:fld>
            <a:endParaRPr lang="zh-TW" altLang="en-US" sz="12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ADBFAB8-A3BB-1866-BB04-89E3C2DA8C2E}"/>
              </a:ext>
            </a:extLst>
          </p:cNvPr>
          <p:cNvSpPr/>
          <p:nvPr userDrawn="1"/>
        </p:nvSpPr>
        <p:spPr>
          <a:xfrm>
            <a:off x="0" y="6683358"/>
            <a:ext cx="9079668" cy="1885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13" name="矩形 47">
            <a:extLst>
              <a:ext uri="{FF2B5EF4-FFF2-40B4-BE49-F238E27FC236}">
                <a16:creationId xmlns:a16="http://schemas.microsoft.com/office/drawing/2014/main" id="{C6333935-9AF5-5BCD-A12D-71DC6E565C8A}"/>
              </a:ext>
            </a:extLst>
          </p:cNvPr>
          <p:cNvSpPr/>
          <p:nvPr userDrawn="1"/>
        </p:nvSpPr>
        <p:spPr>
          <a:xfrm>
            <a:off x="8656735" y="6683358"/>
            <a:ext cx="3541616" cy="188560"/>
          </a:xfrm>
          <a:custGeom>
            <a:avLst/>
            <a:gdLst>
              <a:gd name="connsiteX0" fmla="*/ 0 w 8736552"/>
              <a:gd name="connsiteY0" fmla="*/ 0 h 181341"/>
              <a:gd name="connsiteX1" fmla="*/ 8736552 w 8736552"/>
              <a:gd name="connsiteY1" fmla="*/ 0 h 181341"/>
              <a:gd name="connsiteX2" fmla="*/ 8736552 w 8736552"/>
              <a:gd name="connsiteY2" fmla="*/ 181341 h 181341"/>
              <a:gd name="connsiteX3" fmla="*/ 0 w 8736552"/>
              <a:gd name="connsiteY3" fmla="*/ 181341 h 181341"/>
              <a:gd name="connsiteX4" fmla="*/ 0 w 8736552"/>
              <a:gd name="connsiteY4" fmla="*/ 0 h 181341"/>
              <a:gd name="connsiteX0" fmla="*/ 310392 w 8736552"/>
              <a:gd name="connsiteY0" fmla="*/ 0 h 181341"/>
              <a:gd name="connsiteX1" fmla="*/ 8736552 w 8736552"/>
              <a:gd name="connsiteY1" fmla="*/ 0 h 181341"/>
              <a:gd name="connsiteX2" fmla="*/ 8736552 w 8736552"/>
              <a:gd name="connsiteY2" fmla="*/ 181341 h 181341"/>
              <a:gd name="connsiteX3" fmla="*/ 0 w 8736552"/>
              <a:gd name="connsiteY3" fmla="*/ 181341 h 181341"/>
              <a:gd name="connsiteX4" fmla="*/ 310392 w 8736552"/>
              <a:gd name="connsiteY4" fmla="*/ 0 h 181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6552" h="181341">
                <a:moveTo>
                  <a:pt x="310392" y="0"/>
                </a:moveTo>
                <a:lnTo>
                  <a:pt x="8736552" y="0"/>
                </a:lnTo>
                <a:lnTo>
                  <a:pt x="8736552" y="181341"/>
                </a:lnTo>
                <a:lnTo>
                  <a:pt x="0" y="181341"/>
                </a:lnTo>
                <a:lnTo>
                  <a:pt x="310392" y="0"/>
                </a:lnTo>
                <a:close/>
              </a:path>
            </a:pathLst>
          </a:custGeom>
          <a:solidFill>
            <a:srgbClr val="EF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FB1AB4D-6ED7-A9B6-5E8B-92BB4A22A1DE}"/>
              </a:ext>
            </a:extLst>
          </p:cNvPr>
          <p:cNvSpPr/>
          <p:nvPr userDrawn="1"/>
        </p:nvSpPr>
        <p:spPr>
          <a:xfrm>
            <a:off x="869641" y="277575"/>
            <a:ext cx="1516112" cy="461664"/>
          </a:xfrm>
          <a:prstGeom prst="rect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CEAF679-0A72-E883-F0C5-A910AED24232}"/>
              </a:ext>
            </a:extLst>
          </p:cNvPr>
          <p:cNvSpPr/>
          <p:nvPr userDrawn="1"/>
        </p:nvSpPr>
        <p:spPr>
          <a:xfrm>
            <a:off x="0" y="277575"/>
            <a:ext cx="879872" cy="461664"/>
          </a:xfrm>
          <a:prstGeom prst="rect">
            <a:avLst/>
          </a:prstGeom>
          <a:solidFill>
            <a:srgbClr val="EF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FF409E1-27CD-794B-F7CF-B3D939518B8E}"/>
              </a:ext>
            </a:extLst>
          </p:cNvPr>
          <p:cNvSpPr txBox="1"/>
          <p:nvPr userDrawn="1"/>
        </p:nvSpPr>
        <p:spPr>
          <a:xfrm>
            <a:off x="1" y="277575"/>
            <a:ext cx="25688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2-4</a:t>
            </a:r>
            <a:r>
              <a:rPr lang="zh-TW" altLang="en-US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規劃方案</a:t>
            </a:r>
            <a:endParaRPr lang="zh-TW" altLang="en-US" sz="2400">
              <a:solidFill>
                <a:schemeClr val="bg1"/>
              </a:solidFill>
              <a:latin typeface="Noto Sans" panose="020B0502040504020204" pitchFamily="34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AC355AA-21E2-79C8-52ED-F080EC6A8E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61151"/>
            <a:ext cx="1133447" cy="465827"/>
          </a:xfrm>
          <a:prstGeom prst="rect">
            <a:avLst/>
          </a:prstGeom>
        </p:spPr>
      </p:pic>
      <p:sp>
        <p:nvSpPr>
          <p:cNvPr id="6" name="頁尾版面配置區 4">
            <a:extLst>
              <a:ext uri="{FF2B5EF4-FFF2-40B4-BE49-F238E27FC236}">
                <a16:creationId xmlns:a16="http://schemas.microsoft.com/office/drawing/2014/main" id="{9C447ED1-1A56-1584-7E58-ECCDE76D5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22080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 type="obj">
  <p:cSld name="1_標題及內容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Noto Sans" panose="020B050204050402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Noto Sans" panose="020B0502040504020204" pitchFamily="34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Noto Sans" panose="020B0502040504020204" pitchFamily="34" charset="0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zh-TW" altLang="en-US"/>
          </a:p>
        </p:txBody>
      </p:sp>
      <p:sp>
        <p:nvSpPr>
          <p:cNvPr id="29" name="Google Shape;2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454065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>
  <p:cSld name="2_標題投影片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Noto Sans" panose="020B0502040504020204" pitchFamily="34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3" name="Google Shape;33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Noto Sans" panose="020B0502040504020204" pitchFamily="34" charset="0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zh-TW" altLang="en-US"/>
          </a:p>
        </p:txBody>
      </p:sp>
      <p:sp>
        <p:nvSpPr>
          <p:cNvPr id="34" name="Google Shape;34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‹#›</a:t>
            </a:fld>
            <a:endParaRPr/>
          </a:p>
        </p:txBody>
      </p:sp>
      <p:sp>
        <p:nvSpPr>
          <p:cNvPr id="36" name="Google Shape;36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latin typeface="Noto Sans" panose="020B050204050402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58243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形 2">
            <a:extLst>
              <a:ext uri="{FF2B5EF4-FFF2-40B4-BE49-F238E27FC236}">
                <a16:creationId xmlns:a16="http://schemas.microsoft.com/office/drawing/2014/main" id="{0C2C1533-D896-6026-6F59-D6F0B17D0A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427276" y="0"/>
            <a:ext cx="1473109" cy="49331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6ACF5C-537D-BC30-1874-D1C4E9AD6B64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456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1_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形 2">
            <a:extLst>
              <a:ext uri="{FF2B5EF4-FFF2-40B4-BE49-F238E27FC236}">
                <a16:creationId xmlns:a16="http://schemas.microsoft.com/office/drawing/2014/main" id="{0C2C1533-D896-6026-6F59-D6F0B17D0A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6ACF5C-537D-BC30-1874-D1C4E9AD6B64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598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56346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形 9">
            <a:extLst>
              <a:ext uri="{FF2B5EF4-FFF2-40B4-BE49-F238E27FC236}">
                <a16:creationId xmlns:a16="http://schemas.microsoft.com/office/drawing/2014/main" id="{1B095799-725A-EEA5-F95E-3AECABEAE8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CDB59B9F-D1C8-B724-58D4-2C49B2288B55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1978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815FDD3-307A-F00F-8253-ABB39D292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798710DA-5C87-4424-A033-4064EE788014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63567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F160CA-AF17-65B1-57B0-6CEEE8C98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0E4ADFC-605B-59D0-5E84-054E4035A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08B6F1-5A2C-4737-1221-916247B82F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B1E047F7-CB73-454E-9243-52306EA50251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BE99113-393E-C7E5-6151-867D0904B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8C1B42B-53C7-CE49-CE72-1C49D2D35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96381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6EDB6AFC-0B30-402F-8284-5F5DEDFF8B07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2920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Noto Sans" panose="020B05020405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Noto Sans" panose="020B05020405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658A2424-EEE9-475F-AB06-A0E512416583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55855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850CDC93-27EC-471D-B88D-12015FB39940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7204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C3FB36E4-D945-437C-A095-990B7C559A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4E755B22-5359-499A-813B-F36FDEC832D5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BE471C8-7610-0D55-1519-14DD1B84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5F46861-789F-CDE9-3715-1CD0CEDC1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12824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F220F59-6875-73CD-E63D-EF67518E9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E40BDC-1905-7B5B-19CE-CA5A63F8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Noto Sans" panose="020B0502040504020204" pitchFamily="34" charset="0"/>
              </a:defRPr>
            </a:lvl1pPr>
            <a:lvl2pPr>
              <a:defRPr sz="2800">
                <a:latin typeface="Noto Sans" panose="020B0502040504020204" pitchFamily="34" charset="0"/>
              </a:defRPr>
            </a:lvl2pPr>
            <a:lvl3pPr>
              <a:defRPr sz="2400">
                <a:latin typeface="Noto Sans" panose="020B0502040504020204" pitchFamily="34" charset="0"/>
              </a:defRPr>
            </a:lvl3pPr>
            <a:lvl4pPr>
              <a:defRPr sz="2000">
                <a:latin typeface="Noto Sans" panose="020B0502040504020204" pitchFamily="34" charset="0"/>
              </a:defRPr>
            </a:lvl4pPr>
            <a:lvl5pPr>
              <a:defRPr sz="2000">
                <a:latin typeface="Noto Sans" panose="020B05020405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F964CC8-9005-4ACB-B8FF-FD6135B339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Noto Sans" panose="020B05020405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2E3F92-6A30-0B5A-0C4B-A86EFF3D88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EEF83E2E-3F88-4157-A4F6-4EED11806105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18C2AD1-2365-92CE-BBF7-8AD50F087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8D69235-776A-C438-4955-2F775DD93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45940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BF1465-AB9D-9937-E753-A6A50DF2F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651A8116-FFB9-D9EE-A05B-164F8E9778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Noto Sans" panose="020B05020405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A244667-321E-D88D-0583-B1682BF88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Noto Sans" panose="020B05020405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EB994DE-88C6-0904-EF74-EBF4C5C59B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8882938A-7C97-45A6-ADCC-8BB0359F8E25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5DC8F9B-726F-81DD-FA7A-DDD96033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26B87E0-E1E7-2193-9ED4-8486A0A5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62493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C141-43D1-1E7E-2CD2-7472ECA21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E861EA5-2A35-6C29-DC66-BFC34A7AF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A211E85-B40B-DBDC-8E42-A27EFD3580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8AB09B92-73B7-43E2-A73B-A5C83502F412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7106F0B-5D46-7693-1690-755D9C5E3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1AE780-76CC-4195-0E47-DC72A632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72027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A078FDC-30E6-0903-6499-88ACACF02B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13D1306-E7EC-FFD4-67CE-01C3A8FEEF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Noto Sans" panose="020B0502040504020204" pitchFamily="34" charset="0"/>
              </a:defRPr>
            </a:lvl1pPr>
            <a:lvl2pPr>
              <a:defRPr>
                <a:latin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CE16DAD-ACF1-EE25-BC1A-9240AD8348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D533E86D-D674-4C05-909C-AF0313215A16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FF1AEE7-96DA-E7E5-36D5-CE31AA489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3114E6B-94B1-900A-A304-24DE37C7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08957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5E18D62-C81F-BBAB-FAB3-A6DB759D6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D98DD226-4816-A04D-58E5-A8DBE37043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118410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>
            <a:extLst>
              <a:ext uri="{FF2B5EF4-FFF2-40B4-BE49-F238E27FC236}">
                <a16:creationId xmlns:a16="http://schemas.microsoft.com/office/drawing/2014/main" id="{A4E2BED1-C33F-A557-76F8-C17750096E2E}"/>
              </a:ext>
            </a:extLst>
          </p:cNvPr>
          <p:cNvSpPr txBox="1">
            <a:spLocks/>
          </p:cNvSpPr>
          <p:nvPr userDrawn="1"/>
        </p:nvSpPr>
        <p:spPr>
          <a:xfrm>
            <a:off x="9349701" y="63618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3D1DF46-1276-4F63-8A55-D97C2BB95DB2}" type="slidenum">
              <a:rPr lang="zh-TW" altLang="en-US" sz="12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‹#›</a:t>
            </a:fld>
            <a:endParaRPr lang="zh-TW" altLang="en-US" sz="12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ADBFAB8-A3BB-1866-BB04-89E3C2DA8C2E}"/>
              </a:ext>
            </a:extLst>
          </p:cNvPr>
          <p:cNvSpPr/>
          <p:nvPr userDrawn="1"/>
        </p:nvSpPr>
        <p:spPr>
          <a:xfrm>
            <a:off x="0" y="6683358"/>
            <a:ext cx="9079668" cy="1885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13" name="矩形 47">
            <a:extLst>
              <a:ext uri="{FF2B5EF4-FFF2-40B4-BE49-F238E27FC236}">
                <a16:creationId xmlns:a16="http://schemas.microsoft.com/office/drawing/2014/main" id="{C6333935-9AF5-5BCD-A12D-71DC6E565C8A}"/>
              </a:ext>
            </a:extLst>
          </p:cNvPr>
          <p:cNvSpPr/>
          <p:nvPr userDrawn="1"/>
        </p:nvSpPr>
        <p:spPr>
          <a:xfrm>
            <a:off x="8656735" y="6683358"/>
            <a:ext cx="3541616" cy="188560"/>
          </a:xfrm>
          <a:custGeom>
            <a:avLst/>
            <a:gdLst>
              <a:gd name="connsiteX0" fmla="*/ 0 w 8736552"/>
              <a:gd name="connsiteY0" fmla="*/ 0 h 181341"/>
              <a:gd name="connsiteX1" fmla="*/ 8736552 w 8736552"/>
              <a:gd name="connsiteY1" fmla="*/ 0 h 181341"/>
              <a:gd name="connsiteX2" fmla="*/ 8736552 w 8736552"/>
              <a:gd name="connsiteY2" fmla="*/ 181341 h 181341"/>
              <a:gd name="connsiteX3" fmla="*/ 0 w 8736552"/>
              <a:gd name="connsiteY3" fmla="*/ 181341 h 181341"/>
              <a:gd name="connsiteX4" fmla="*/ 0 w 8736552"/>
              <a:gd name="connsiteY4" fmla="*/ 0 h 181341"/>
              <a:gd name="connsiteX0" fmla="*/ 310392 w 8736552"/>
              <a:gd name="connsiteY0" fmla="*/ 0 h 181341"/>
              <a:gd name="connsiteX1" fmla="*/ 8736552 w 8736552"/>
              <a:gd name="connsiteY1" fmla="*/ 0 h 181341"/>
              <a:gd name="connsiteX2" fmla="*/ 8736552 w 8736552"/>
              <a:gd name="connsiteY2" fmla="*/ 181341 h 181341"/>
              <a:gd name="connsiteX3" fmla="*/ 0 w 8736552"/>
              <a:gd name="connsiteY3" fmla="*/ 181341 h 181341"/>
              <a:gd name="connsiteX4" fmla="*/ 310392 w 8736552"/>
              <a:gd name="connsiteY4" fmla="*/ 0 h 181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6552" h="181341">
                <a:moveTo>
                  <a:pt x="310392" y="0"/>
                </a:moveTo>
                <a:lnTo>
                  <a:pt x="8736552" y="0"/>
                </a:lnTo>
                <a:lnTo>
                  <a:pt x="8736552" y="181341"/>
                </a:lnTo>
                <a:lnTo>
                  <a:pt x="0" y="181341"/>
                </a:lnTo>
                <a:lnTo>
                  <a:pt x="310392" y="0"/>
                </a:lnTo>
                <a:close/>
              </a:path>
            </a:pathLst>
          </a:custGeom>
          <a:solidFill>
            <a:srgbClr val="EF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FB1AB4D-6ED7-A9B6-5E8B-92BB4A22A1DE}"/>
              </a:ext>
            </a:extLst>
          </p:cNvPr>
          <p:cNvSpPr/>
          <p:nvPr userDrawn="1"/>
        </p:nvSpPr>
        <p:spPr>
          <a:xfrm>
            <a:off x="869641" y="277575"/>
            <a:ext cx="1516112" cy="461664"/>
          </a:xfrm>
          <a:prstGeom prst="rect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CEAF679-0A72-E883-F0C5-A910AED24232}"/>
              </a:ext>
            </a:extLst>
          </p:cNvPr>
          <p:cNvSpPr/>
          <p:nvPr userDrawn="1"/>
        </p:nvSpPr>
        <p:spPr>
          <a:xfrm>
            <a:off x="0" y="277575"/>
            <a:ext cx="879872" cy="461664"/>
          </a:xfrm>
          <a:prstGeom prst="rect">
            <a:avLst/>
          </a:prstGeom>
          <a:solidFill>
            <a:srgbClr val="EF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800">
              <a:latin typeface="Noto Sans" panose="020B0502040504020204" pitchFamily="34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FF409E1-27CD-794B-F7CF-B3D939518B8E}"/>
              </a:ext>
            </a:extLst>
          </p:cNvPr>
          <p:cNvSpPr txBox="1"/>
          <p:nvPr userDrawn="1"/>
        </p:nvSpPr>
        <p:spPr>
          <a:xfrm>
            <a:off x="1" y="277575"/>
            <a:ext cx="25688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2-4</a:t>
            </a:r>
            <a:r>
              <a:rPr lang="zh-TW" altLang="en-US" sz="2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規劃方案</a:t>
            </a:r>
            <a:endParaRPr lang="zh-TW" altLang="en-US" sz="2400">
              <a:solidFill>
                <a:schemeClr val="bg1"/>
              </a:solidFill>
              <a:latin typeface="Noto Sans" panose="020B0502040504020204" pitchFamily="34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AC355AA-21E2-79C8-52ED-F080EC6A8E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61151"/>
            <a:ext cx="1133447" cy="465827"/>
          </a:xfrm>
          <a:prstGeom prst="rect">
            <a:avLst/>
          </a:prstGeom>
        </p:spPr>
      </p:pic>
      <p:sp>
        <p:nvSpPr>
          <p:cNvPr id="6" name="頁尾版面配置區 4">
            <a:extLst>
              <a:ext uri="{FF2B5EF4-FFF2-40B4-BE49-F238E27FC236}">
                <a16:creationId xmlns:a16="http://schemas.microsoft.com/office/drawing/2014/main" id="{9C447ED1-1A56-1584-7E58-ECCDE76D5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3729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形 2">
            <a:extLst>
              <a:ext uri="{FF2B5EF4-FFF2-40B4-BE49-F238E27FC236}">
                <a16:creationId xmlns:a16="http://schemas.microsoft.com/office/drawing/2014/main" id="{0C2C1533-D896-6026-6F59-D6F0B17D0A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6ACF5C-537D-BC30-1874-D1C4E9AD6B64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  <a:latin typeface="Noto Sans" panose="020B0502040504020204" pitchFamily="34" charset="0"/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  <a:latin typeface="Noto Sans" panose="020B0502040504020204" pitchFamily="34" charset="0"/>
            </a:endParaRPr>
          </a:p>
        </p:txBody>
      </p:sp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" panose="020B0502040504020204" pitchFamily="34" charset="0"/>
              </a:defRPr>
            </a:lvl1pPr>
          </a:lstStyle>
          <a:p>
            <a:fld id="{734BBAE3-2586-4618-8426-09D11A30C914}" type="datetime1">
              <a:rPr lang="zh-TW" altLang="en-US" smtClean="0"/>
              <a:pPr/>
              <a:t>2025/11/14</a:t>
            </a:fld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586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1CCCF5AA-FF57-75D8-6743-C863CCF379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9139674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9388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fld id="{B51E1D55-63E1-4AAA-8938-F507CC3C5D9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05D1D71-4908-6CB1-D62C-7360F843BDE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668947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89B0A73-FCDD-E85C-300A-40C1FEFA5CCC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93011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7E9F866-977B-29B7-C28E-BA940CBF859D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04FD4CD-96AB-77F8-3DA4-7922825BBB65}"/>
              </a:ext>
            </a:extLst>
          </p:cNvPr>
          <p:cNvSpPr/>
          <p:nvPr userDrawn="1"/>
        </p:nvSpPr>
        <p:spPr>
          <a:xfrm>
            <a:off x="3017520" y="53427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65801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9298E06-CDD4-6023-F437-79C88FDFA5F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060081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C3FB36E4-D945-437C-A095-990B7C559A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BE471C8-7610-0D55-1519-14DD1B84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5F46861-789F-CDE9-3715-1CD0CEDC1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F13C517-4A81-EE43-6776-A0F2C327CCAB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02575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A1EC65-5362-CFB9-9A44-427FB49930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964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525BB61C-24BE-43DA-BACC-BA7591A68E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449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BF62DEDB-6530-5BEB-C0E4-3167928056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750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" name="投影片編號版面配置區 2">
            <a:extLst>
              <a:ext uri="{FF2B5EF4-FFF2-40B4-BE49-F238E27FC236}">
                <a16:creationId xmlns:a16="http://schemas.microsoft.com/office/drawing/2014/main" id="{238696CF-A4AA-6913-B933-27406BCE27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489802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39"/>
          <a:stretch/>
        </p:blipFill>
        <p:spPr>
          <a:xfrm>
            <a:off x="0" y="0"/>
            <a:ext cx="12192000" cy="490766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CBF6390-B67A-91BF-FFF9-E46B1CCB1555}"/>
              </a:ext>
            </a:extLst>
          </p:cNvPr>
          <p:cNvSpPr/>
          <p:nvPr userDrawn="1"/>
        </p:nvSpPr>
        <p:spPr>
          <a:xfrm>
            <a:off x="-27008" y="4863"/>
            <a:ext cx="12219007" cy="660068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6C711CC-3641-DBEF-2759-2A305DBEB55B}"/>
              </a:ext>
            </a:extLst>
          </p:cNvPr>
          <p:cNvSpPr/>
          <p:nvPr userDrawn="1"/>
        </p:nvSpPr>
        <p:spPr>
          <a:xfrm>
            <a:off x="-27007" y="6605551"/>
            <a:ext cx="12219007" cy="247586"/>
          </a:xfrm>
          <a:prstGeom prst="rect">
            <a:avLst/>
          </a:prstGeom>
          <a:solidFill>
            <a:srgbClr val="1422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229B5A92-3C4B-9408-B57E-A548473BA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57"/>
          <a:stretch/>
        </p:blipFill>
        <p:spPr>
          <a:xfrm>
            <a:off x="-23136" y="5984111"/>
            <a:ext cx="12240000" cy="87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5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37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" name="投影片編號版面配置區 2">
            <a:extLst>
              <a:ext uri="{FF2B5EF4-FFF2-40B4-BE49-F238E27FC236}">
                <a16:creationId xmlns:a16="http://schemas.microsoft.com/office/drawing/2014/main" id="{FDE4AACD-7E55-AEC0-6218-2C2ABC5638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981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s-ES" altLang="zh-TW" err="1"/>
              <a:t>Ina</a:t>
            </a:r>
            <a:r>
              <a:rPr lang="es-ES" altLang="zh-TW"/>
              <a:t> Energy </a:t>
            </a:r>
            <a:r>
              <a:rPr lang="es-ES" altLang="zh-TW" err="1"/>
              <a:t>Confidential</a:t>
            </a:r>
            <a:r>
              <a:rPr lang="es-ES" altLang="zh-TW"/>
              <a:t> &amp; </a:t>
            </a:r>
            <a:r>
              <a:rPr lang="es-ES" altLang="zh-TW" err="1"/>
              <a:t>Proprietary</a:t>
            </a:r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05D1D71-4908-6CB1-D62C-7360F843BDE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C0551A72-BDC5-FFED-053E-4932C2F1EE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28375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89B0A73-FCDD-E85C-300A-40C1FEFA5CCC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A7EB2DD3-BD09-7B43-0DE9-40C58C9C70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359240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7E9F866-977B-29B7-C28E-BA940CBF859D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04FD4CD-96AB-77F8-3DA4-7922825BBB65}"/>
              </a:ext>
            </a:extLst>
          </p:cNvPr>
          <p:cNvSpPr/>
          <p:nvPr userDrawn="1"/>
        </p:nvSpPr>
        <p:spPr>
          <a:xfrm>
            <a:off x="3017520" y="53427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2">
            <a:extLst>
              <a:ext uri="{FF2B5EF4-FFF2-40B4-BE49-F238E27FC236}">
                <a16:creationId xmlns:a16="http://schemas.microsoft.com/office/drawing/2014/main" id="{1AA87C92-C85C-42B3-2948-B48F40FB7A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503504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9298E06-CDD4-6023-F437-79C88FDFA5F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C1C70300-4740-7E39-64C1-35F473EB66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382135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0708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C1397B1-9FC9-BAF7-1216-76364AB09437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2">
            <a:extLst>
              <a:ext uri="{FF2B5EF4-FFF2-40B4-BE49-F238E27FC236}">
                <a16:creationId xmlns:a16="http://schemas.microsoft.com/office/drawing/2014/main" id="{EA1011B3-8E57-F837-E1ED-9294AE327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47492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50981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734747C-E3B3-B76E-1EFB-D0108A1A045A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投影片編號版面配置區 2">
            <a:extLst>
              <a:ext uri="{FF2B5EF4-FFF2-40B4-BE49-F238E27FC236}">
                <a16:creationId xmlns:a16="http://schemas.microsoft.com/office/drawing/2014/main" id="{AEA98F3D-A252-D1BE-22E7-0758DB7302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397603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97"/>
          <a:stretch/>
        </p:blipFill>
        <p:spPr>
          <a:xfrm>
            <a:off x="0" y="6748040"/>
            <a:ext cx="12192000" cy="109959"/>
          </a:xfrm>
          <a:prstGeom prst="rect">
            <a:avLst/>
          </a:prstGeom>
        </p:spPr>
      </p:pic>
      <p:sp>
        <p:nvSpPr>
          <p:cNvPr id="2" name="投影片編號版面配置區 2">
            <a:extLst>
              <a:ext uri="{FF2B5EF4-FFF2-40B4-BE49-F238E27FC236}">
                <a16:creationId xmlns:a16="http://schemas.microsoft.com/office/drawing/2014/main" id="{12C9724D-4DAA-0D90-B05D-828EEB2C88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91865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F13C517-4A81-EE43-6776-A0F2C327CCAB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2">
            <a:extLst>
              <a:ext uri="{FF2B5EF4-FFF2-40B4-BE49-F238E27FC236}">
                <a16:creationId xmlns:a16="http://schemas.microsoft.com/office/drawing/2014/main" id="{A1C9F528-22D2-A0FC-9B05-427BD5CCF8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30034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 preserve="1">
  <p:cSld name="DEFAUL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A1EC65-5362-CFB9-9A44-427FB49930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C76F46B8-4781-6C98-6E43-6D66EBBBB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6C6F8103-2D43-7327-9AC2-A31F1E380461}"/>
              </a:ext>
            </a:extLst>
          </p:cNvPr>
          <p:cNvSpPr/>
          <p:nvPr userDrawn="1"/>
        </p:nvSpPr>
        <p:spPr>
          <a:xfrm>
            <a:off x="381000" y="0"/>
            <a:ext cx="10774680" cy="5699760"/>
          </a:xfrm>
          <a:prstGeom prst="roundRect">
            <a:avLst>
              <a:gd name="adj" fmla="val 0"/>
            </a:avLst>
          </a:prstGeom>
          <a:solidFill>
            <a:srgbClr val="F0F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ED5F6FA-231A-5040-222A-460B08E649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9" r="26000" b="19111"/>
          <a:stretch/>
        </p:blipFill>
        <p:spPr>
          <a:xfrm>
            <a:off x="7526884" y="0"/>
            <a:ext cx="4421275" cy="4191000"/>
          </a:xfrm>
          <a:prstGeom prst="rect">
            <a:avLst/>
          </a:prstGeom>
        </p:spPr>
      </p:pic>
      <p:sp>
        <p:nvSpPr>
          <p:cNvPr id="6" name="橢圓 5">
            <a:extLst>
              <a:ext uri="{FF2B5EF4-FFF2-40B4-BE49-F238E27FC236}">
                <a16:creationId xmlns:a16="http://schemas.microsoft.com/office/drawing/2014/main" id="{AE0C5C0F-E75A-2AAE-7DEC-0869454D0462}"/>
              </a:ext>
            </a:extLst>
          </p:cNvPr>
          <p:cNvSpPr/>
          <p:nvPr userDrawn="1"/>
        </p:nvSpPr>
        <p:spPr>
          <a:xfrm>
            <a:off x="7557364" y="-298167"/>
            <a:ext cx="4360314" cy="4360314"/>
          </a:xfrm>
          <a:prstGeom prst="ellipse">
            <a:avLst/>
          </a:prstGeom>
          <a:solidFill>
            <a:schemeClr val="tx2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653957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1_DEFAUL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A1EC65-5362-CFB9-9A44-427FB49930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6163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bg>
      <p:bgPr>
        <a:solidFill>
          <a:srgbClr val="10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E8BFD496-148C-6723-F39A-8AABFDFA5B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13" b="2463"/>
          <a:stretch/>
        </p:blipFill>
        <p:spPr>
          <a:xfrm>
            <a:off x="0" y="6492875"/>
            <a:ext cx="12192000" cy="365125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63DBB2D-39B0-8BFA-C903-4E0F1828D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投影片編號版面配置區 2">
            <a:extLst>
              <a:ext uri="{FF2B5EF4-FFF2-40B4-BE49-F238E27FC236}">
                <a16:creationId xmlns:a16="http://schemas.microsoft.com/office/drawing/2014/main" id="{BD212A87-0124-F2D4-A8C1-EFE6A4D573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89891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1CCCF5AA-FF57-75D8-6743-C863CCF379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040997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39"/>
          <a:stretch/>
        </p:blipFill>
        <p:spPr>
          <a:xfrm>
            <a:off x="0" y="0"/>
            <a:ext cx="12192000" cy="490766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CBF6390-B67A-91BF-FFF9-E46B1CCB1555}"/>
              </a:ext>
            </a:extLst>
          </p:cNvPr>
          <p:cNvSpPr/>
          <p:nvPr userDrawn="1"/>
        </p:nvSpPr>
        <p:spPr>
          <a:xfrm>
            <a:off x="-27008" y="4863"/>
            <a:ext cx="12219007" cy="660068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6C711CC-3641-DBEF-2759-2A305DBEB55B}"/>
              </a:ext>
            </a:extLst>
          </p:cNvPr>
          <p:cNvSpPr/>
          <p:nvPr userDrawn="1"/>
        </p:nvSpPr>
        <p:spPr>
          <a:xfrm>
            <a:off x="-27007" y="6605551"/>
            <a:ext cx="12219007" cy="247586"/>
          </a:xfrm>
          <a:prstGeom prst="rect">
            <a:avLst/>
          </a:prstGeom>
          <a:solidFill>
            <a:srgbClr val="1422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229B5A92-3C4B-9408-B57E-A548473BA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57"/>
          <a:stretch/>
        </p:blipFill>
        <p:spPr>
          <a:xfrm>
            <a:off x="0" y="5984110"/>
            <a:ext cx="12192000" cy="87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69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37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31529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fld id="{B51E1D55-63E1-4AAA-8938-F507CC3C5D9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DED5E38-A209-9BF7-2D05-A9A4297C1DE4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130158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0708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C1397B1-9FC9-BAF7-1216-76364AB09437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60703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50981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734747C-E3B3-B76E-1EFB-D0108A1A045A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86916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01D072D-D700-ED53-F5DA-7E243212755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914067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C6094FF-6278-7AE2-9171-489FFF9CF7C7}"/>
              </a:ext>
            </a:extLst>
          </p:cNvPr>
          <p:cNvSpPr/>
          <p:nvPr userDrawn="1"/>
        </p:nvSpPr>
        <p:spPr>
          <a:xfrm>
            <a:off x="3257006" y="5242560"/>
            <a:ext cx="574765" cy="5573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1052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97"/>
          <a:stretch/>
        </p:blipFill>
        <p:spPr>
          <a:xfrm>
            <a:off x="0" y="6748040"/>
            <a:ext cx="12192000" cy="10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155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1_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形 2">
            <a:extLst>
              <a:ext uri="{FF2B5EF4-FFF2-40B4-BE49-F238E27FC236}">
                <a16:creationId xmlns:a16="http://schemas.microsoft.com/office/drawing/2014/main" id="{0C2C1533-D896-6026-6F59-D6F0B17D0A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357" t="-1" r="53443" b="45020"/>
          <a:stretch/>
        </p:blipFill>
        <p:spPr>
          <a:xfrm>
            <a:off x="0" y="1063250"/>
            <a:ext cx="12192000" cy="5794751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6ACF5C-537D-BC30-1874-D1C4E9AD6B64}"/>
              </a:ext>
            </a:extLst>
          </p:cNvPr>
          <p:cNvSpPr txBox="1"/>
          <p:nvPr userDrawn="1"/>
        </p:nvSpPr>
        <p:spPr>
          <a:xfrm>
            <a:off x="45833" y="6328826"/>
            <a:ext cx="824701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</a:rPr>
              <a:t>INA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</a:rPr>
              <a:t>Energy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</a:rPr>
              <a:t>Corp.,</a:t>
            </a:r>
            <a:r>
              <a:rPr lang="zh-TW" altLang="en-US" sz="1067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TW" sz="1067">
                <a:solidFill>
                  <a:schemeClr val="accent5">
                    <a:lumMod val="50000"/>
                  </a:schemeClr>
                </a:solidFill>
              </a:rPr>
              <a:t>www.inaenergy.com.tw</a:t>
            </a:r>
            <a:endParaRPr lang="zh-TW" altLang="en-US" sz="1067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日期版面配置區 7">
            <a:extLst>
              <a:ext uri="{FF2B5EF4-FFF2-40B4-BE49-F238E27FC236}">
                <a16:creationId xmlns:a16="http://schemas.microsoft.com/office/drawing/2014/main" id="{9CDC3E12-DDC3-7BBB-8C9D-3300587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4BBAE3-2586-4618-8426-09D11A30C914}" type="datetime1">
              <a:rPr lang="zh-TW" altLang="en-US" smtClean="0"/>
              <a:t>2025/11/14</a:t>
            </a:fld>
            <a:endParaRPr lang="zh-TW" altLang="en-US"/>
          </a:p>
        </p:txBody>
      </p:sp>
      <p:sp>
        <p:nvSpPr>
          <p:cNvPr id="9" name="頁尾版面配置區 8">
            <a:extLst>
              <a:ext uri="{FF2B5EF4-FFF2-40B4-BE49-F238E27FC236}">
                <a16:creationId xmlns:a16="http://schemas.microsoft.com/office/drawing/2014/main" id="{0A24A51F-64FB-68CE-1750-62664A65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0" name="投影片編號版面配置區 9">
            <a:extLst>
              <a:ext uri="{FF2B5EF4-FFF2-40B4-BE49-F238E27FC236}">
                <a16:creationId xmlns:a16="http://schemas.microsoft.com/office/drawing/2014/main" id="{D1000F13-16D6-1562-041E-DA988998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545A5-5A67-49B6-82F8-C03DFF2E92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53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578218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D0FC438C-0512-57D4-C9CC-D631728CF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39"/>
          <a:stretch/>
        </p:blipFill>
        <p:spPr>
          <a:xfrm>
            <a:off x="0" y="0"/>
            <a:ext cx="12192000" cy="490766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CBF6390-B67A-91BF-FFF9-E46B1CCB1555}"/>
              </a:ext>
            </a:extLst>
          </p:cNvPr>
          <p:cNvSpPr/>
          <p:nvPr userDrawn="1"/>
        </p:nvSpPr>
        <p:spPr>
          <a:xfrm>
            <a:off x="-27008" y="4863"/>
            <a:ext cx="12219007" cy="660068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日期版面配置區 12">
            <a:extLst>
              <a:ext uri="{FF2B5EF4-FFF2-40B4-BE49-F238E27FC236}">
                <a16:creationId xmlns:a16="http://schemas.microsoft.com/office/drawing/2014/main" id="{C9A1D9F6-5E08-C058-6C54-96CEDA1146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301CD15-248C-0A1A-C6F4-9E5B0A111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6" y="0"/>
            <a:ext cx="11171584" cy="2852737"/>
          </a:xfrm>
          <a:prstGeom prst="rect">
            <a:avLst/>
          </a:prstGeom>
        </p:spPr>
        <p:txBody>
          <a:bodyPr anchor="b"/>
          <a:lstStyle>
            <a:lvl1pPr>
              <a:defRPr sz="6600" b="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2" name="文字版面配置區 2">
            <a:extLst>
              <a:ext uri="{FF2B5EF4-FFF2-40B4-BE49-F238E27FC236}">
                <a16:creationId xmlns:a16="http://schemas.microsoft.com/office/drawing/2014/main" id="{5689C33B-A196-88A4-DF00-9C927155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6C711CC-3641-DBEF-2759-2A305DBEB55B}"/>
              </a:ext>
            </a:extLst>
          </p:cNvPr>
          <p:cNvSpPr/>
          <p:nvPr userDrawn="1"/>
        </p:nvSpPr>
        <p:spPr>
          <a:xfrm>
            <a:off x="-27007" y="6605551"/>
            <a:ext cx="12219007" cy="247586"/>
          </a:xfrm>
          <a:prstGeom prst="rect">
            <a:avLst/>
          </a:prstGeom>
          <a:solidFill>
            <a:srgbClr val="1422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229B5A92-3C4B-9408-B57E-A548473BA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57"/>
          <a:stretch/>
        </p:blipFill>
        <p:spPr>
          <a:xfrm>
            <a:off x="-23136" y="5984111"/>
            <a:ext cx="12240000" cy="87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25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37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(leaf)" userDrawn="1">
  <p:cSld name="Title + 1 column (leaf)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FE4F9AC-9033-06E0-72F3-112FCA82EB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內容版面配置區 20" descr="一張含有 文字 的圖片&#10;&#10;自動產生的描述">
            <a:extLst>
              <a:ext uri="{FF2B5EF4-FFF2-40B4-BE49-F238E27FC236}">
                <a16:creationId xmlns:a16="http://schemas.microsoft.com/office/drawing/2014/main" id="{DBF0558A-3F11-C0CD-AE9B-20ACC9B12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632" y="-643259"/>
            <a:ext cx="1473109" cy="493313"/>
          </a:xfrm>
          <a:prstGeom prst="rect">
            <a:avLst/>
          </a:prstGeom>
        </p:spPr>
      </p:pic>
      <p:sp>
        <p:nvSpPr>
          <p:cNvPr id="12" name="文字版面配置區 11">
            <a:extLst>
              <a:ext uri="{FF2B5EF4-FFF2-40B4-BE49-F238E27FC236}">
                <a16:creationId xmlns:a16="http://schemas.microsoft.com/office/drawing/2014/main" id="{6E80CD81-E6B4-9AD4-F7DC-ECE6C17DD1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96056" y="1278732"/>
            <a:ext cx="3876675" cy="39862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56503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4DA88A1-5C1C-56A0-0415-458B60B52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日期版面配置區 12">
            <a:extLst>
              <a:ext uri="{FF2B5EF4-FFF2-40B4-BE49-F238E27FC236}">
                <a16:creationId xmlns:a16="http://schemas.microsoft.com/office/drawing/2014/main" id="{D85A7957-96E2-14CA-7E4E-DD700DA4D2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14" name="頁尾版面配置區 13">
            <a:extLst>
              <a:ext uri="{FF2B5EF4-FFF2-40B4-BE49-F238E27FC236}">
                <a16:creationId xmlns:a16="http://schemas.microsoft.com/office/drawing/2014/main" id="{1FCB808E-9E29-C99A-6F84-CC836319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15" name="投影片編號版面配置區 14">
            <a:extLst>
              <a:ext uri="{FF2B5EF4-FFF2-40B4-BE49-F238E27FC236}">
                <a16:creationId xmlns:a16="http://schemas.microsoft.com/office/drawing/2014/main" id="{A48C7006-2526-70CC-DAEB-2E451630D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FBFBF"/>
                </a:solidFill>
              </a:defRPr>
            </a:lvl1pPr>
          </a:lstStyle>
          <a:p>
            <a:fld id="{B51E1D55-63E1-4AAA-8938-F507CC3C5D9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BF7357D-3EBF-2357-6B87-6EBAEE366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DED5E38-A209-9BF7-2D05-A9A4297C1DE4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955753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FC509F-033E-8095-6A3A-F8129E34A9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B60030F9-D6CE-C5FC-EA08-86EA05427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620A73-C28C-9BCC-8709-B970D3205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0708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BFA5856-386B-CE11-63EE-AAFF1DB9C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EA214B2-FC1F-C3E5-C37A-304FFDD7E4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385B04D-E4FE-3545-043E-F882EED7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B5DD09F-D45C-AC48-7BCC-59AC1F19C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C1397B1-9FC9-BAF7-1216-76364AB09437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423140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246F8AC2-CA54-3FFB-A482-828883E755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FCE8A04-0841-EA54-B3EC-8698DDFC2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AF4A27-D783-06D2-9615-E5A7E1239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2257282-AA84-687C-4774-73108C47C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50981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94520C-FE57-D394-4AB3-4C251FFEF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3EB1BD8-768F-2316-AD3A-780ADEC6F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C5436BF-36BE-E3E9-E475-577B3B8EB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07F664E-C149-16B6-43AE-D445CDFAD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FEB932E-A506-1A40-B5D0-00E846E6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734747C-E3B3-B76E-1EFB-D0108A1A045A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451199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4736A94E-C26A-DE26-C741-969773A7D1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38671D38-6068-6AA1-E446-5AA51E33F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03864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08B2D2D-B69C-8D7A-2224-367FDC06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rgbClr val="BFBFBF"/>
                </a:solidFill>
              </a:defRPr>
            </a:lvl1pPr>
          </a:lstStyle>
          <a:p>
            <a:r>
              <a:rPr lang="en-US" altLang="zh-TW"/>
              <a:t>Confidential</a:t>
            </a:r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78DF01C-61D5-C051-0B5B-F4BDFFFDC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CA0174-010A-D587-2B7C-4168E4DB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E1D55-63E1-4AAA-8938-F507CC3C5D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01D072D-D700-ED53-F5DA-7E243212755E}"/>
              </a:ext>
            </a:extLst>
          </p:cNvPr>
          <p:cNvSpPr/>
          <p:nvPr userDrawn="1"/>
        </p:nvSpPr>
        <p:spPr>
          <a:xfrm>
            <a:off x="2865120" y="5190309"/>
            <a:ext cx="992777" cy="7141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17740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1C6094FF-6278-7AE2-9171-489FFF9CF7C7}"/>
              </a:ext>
            </a:extLst>
          </p:cNvPr>
          <p:cNvSpPr/>
          <p:nvPr userDrawn="1"/>
        </p:nvSpPr>
        <p:spPr>
          <a:xfrm>
            <a:off x="3257006" y="5242560"/>
            <a:ext cx="574765" cy="5573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4284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8F8662B-5595-CF46-E7AA-EB7C52BB21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97"/>
          <a:stretch/>
        </p:blipFill>
        <p:spPr>
          <a:xfrm>
            <a:off x="0" y="6748040"/>
            <a:ext cx="12192000" cy="10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898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7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5" Type="http://schemas.openxmlformats.org/officeDocument/2006/relationships/slideLayout" Target="../slideLayouts/slideLayout92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8000" y="6356350"/>
            <a:ext cx="10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頁尾版面配置區 1">
            <a:extLst>
              <a:ext uri="{FF2B5EF4-FFF2-40B4-BE49-F238E27FC236}">
                <a16:creationId xmlns:a16="http://schemas.microsoft.com/office/drawing/2014/main" id="{BF8837FA-42D5-438E-F799-3EEA24FF8F6F}"/>
              </a:ext>
            </a:extLst>
          </p:cNvPr>
          <p:cNvSpPr txBox="1">
            <a:spLocks/>
          </p:cNvSpPr>
          <p:nvPr userDrawn="1"/>
        </p:nvSpPr>
        <p:spPr>
          <a:xfrm>
            <a:off x="2986087" y="6492875"/>
            <a:ext cx="6219825" cy="2286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ctr" defTabSz="914400" rtl="0" eaLnBrk="1" latinLnBrk="0" hangingPunct="1">
              <a:defRPr sz="11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>
                <a:solidFill>
                  <a:srgbClr val="C00000"/>
                </a:solidFill>
                <a:latin typeface="Noto Sans" panose="020B0502040504020204" pitchFamily="34" charset="0"/>
              </a:rPr>
              <a:t>Confidential &amp; Proprietary – Ina Energy</a:t>
            </a:r>
            <a:endParaRPr lang="en-US" altLang="zh-TW">
              <a:solidFill>
                <a:prstClr val="black">
                  <a:lumMod val="50000"/>
                  <a:lumOff val="50000"/>
                </a:prstClr>
              </a:solidFill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497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781" r:id="rId8"/>
    <p:sldLayoutId id="2147483948" r:id="rId9"/>
    <p:sldLayoutId id="21474839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15219C2-B72F-91BD-D10F-81E0545FD7C7}"/>
              </a:ext>
            </a:extLst>
          </p:cNvPr>
          <p:cNvSpPr txBox="1">
            <a:spLocks/>
          </p:cNvSpPr>
          <p:nvPr userDrawn="1"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‹#›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5" name="頁尾版面配置區 1">
            <a:extLst>
              <a:ext uri="{FF2B5EF4-FFF2-40B4-BE49-F238E27FC236}">
                <a16:creationId xmlns:a16="http://schemas.microsoft.com/office/drawing/2014/main" id="{0C9D0CD3-98E2-8080-7772-DB3F17ABA5AF}"/>
              </a:ext>
            </a:extLst>
          </p:cNvPr>
          <p:cNvSpPr txBox="1">
            <a:spLocks/>
          </p:cNvSpPr>
          <p:nvPr userDrawn="1"/>
        </p:nvSpPr>
        <p:spPr>
          <a:xfrm>
            <a:off x="2986087" y="6492875"/>
            <a:ext cx="6219825" cy="2286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ctr" defTabSz="914400" rtl="0" eaLnBrk="1" latinLnBrk="0" hangingPunct="1">
              <a:defRPr sz="11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>
              <a:solidFill>
                <a:prstClr val="black">
                  <a:lumMod val="50000"/>
                  <a:lumOff val="50000"/>
                </a:prstClr>
              </a:solidFill>
              <a:latin typeface="Noto Sans" panose="020B0502040504020204" pitchFamily="34" charset="0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EE70D26-A037-DA29-43F4-024BC6AD9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999" y="6492875"/>
            <a:ext cx="54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>
                <a:solidFill>
                  <a:srgbClr val="C00000"/>
                </a:solidFill>
                <a:latin typeface="Noto Sans" panose="020B0502040504020204" pitchFamily="34" charset="0"/>
              </a:rPr>
              <a:t>Confidential &amp; Proprietary – Ina Energy</a:t>
            </a:r>
            <a:endParaRPr lang="en-US" altLang="zh-TW">
              <a:solidFill>
                <a:prstClr val="black">
                  <a:lumMod val="50000"/>
                  <a:lumOff val="50000"/>
                </a:prstClr>
              </a:solidFill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300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4021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330A21CC-2170-599F-A855-BBDF1A26D5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8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14" r:id="rId16"/>
    <p:sldLayoutId id="2147483915" r:id="rId17"/>
    <p:sldLayoutId id="2147483918" r:id="rId18"/>
    <p:sldLayoutId id="2147483919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>
            <a:extLst>
              <a:ext uri="{FF2B5EF4-FFF2-40B4-BE49-F238E27FC236}">
                <a16:creationId xmlns:a16="http://schemas.microsoft.com/office/drawing/2014/main" id="{330A21CC-2170-599F-A855-BBDF1A26D5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6180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  <p:sldLayoutId id="2147483933" r:id="rId13"/>
    <p:sldLayoutId id="2147483934" r:id="rId1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092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75136" y="6356350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662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  <p:sldLayoutId id="2147484006" r:id="rId13"/>
    <p:sldLayoutId id="2147484007" r:id="rId14"/>
    <p:sldLayoutId id="2147484008" r:id="rId15"/>
    <p:sldLayoutId id="2147484009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2078596-9095-4DCC-5BFC-3E64ABC7DB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BFBFBF"/>
                </a:solidFill>
              </a:defRPr>
            </a:lvl1pPr>
          </a:lstStyle>
          <a:p>
            <a:fld id="{9A89B151-67FD-4077-8209-D3FC45B985A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175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33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15219C2-B72F-91BD-D10F-81E0545FD7C7}"/>
              </a:ext>
            </a:extLst>
          </p:cNvPr>
          <p:cNvSpPr txBox="1">
            <a:spLocks/>
          </p:cNvSpPr>
          <p:nvPr userDrawn="1"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‹#›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5" name="頁尾版面配置區 1">
            <a:extLst>
              <a:ext uri="{FF2B5EF4-FFF2-40B4-BE49-F238E27FC236}">
                <a16:creationId xmlns:a16="http://schemas.microsoft.com/office/drawing/2014/main" id="{0C9D0CD3-98E2-8080-7772-DB3F17ABA5AF}"/>
              </a:ext>
            </a:extLst>
          </p:cNvPr>
          <p:cNvSpPr txBox="1">
            <a:spLocks/>
          </p:cNvSpPr>
          <p:nvPr userDrawn="1"/>
        </p:nvSpPr>
        <p:spPr>
          <a:xfrm>
            <a:off x="2986087" y="6492875"/>
            <a:ext cx="6219825" cy="22860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ctr" defTabSz="914400" rtl="0" eaLnBrk="1" latinLnBrk="0" hangingPunct="1">
              <a:defRPr sz="11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>
              <a:solidFill>
                <a:prstClr val="black">
                  <a:lumMod val="50000"/>
                  <a:lumOff val="50000"/>
                </a:prstClr>
              </a:solidFill>
              <a:latin typeface="Noto Sans" panose="020B0502040504020204" pitchFamily="34" charset="0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EE70D26-A037-DA29-43F4-024BC6AD9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999" y="6492875"/>
            <a:ext cx="54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>
                <a:solidFill>
                  <a:srgbClr val="C00000"/>
                </a:solidFill>
                <a:latin typeface="Noto Sans" panose="020B0502040504020204" pitchFamily="34" charset="0"/>
              </a:rPr>
              <a:t>Confidential &amp; Proprietary – Ina Energy</a:t>
            </a:r>
            <a:endParaRPr lang="en-US" altLang="zh-TW">
              <a:solidFill>
                <a:prstClr val="black">
                  <a:lumMod val="50000"/>
                  <a:lumOff val="50000"/>
                </a:prstClr>
              </a:solidFill>
              <a:latin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164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1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7.xml"/><Relationship Id="rId6" Type="http://schemas.openxmlformats.org/officeDocument/2006/relationships/image" Target="../media/image22.jpeg"/><Relationship Id="rId5" Type="http://schemas.openxmlformats.org/officeDocument/2006/relationships/image" Target="../media/image14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7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55.pn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1.wdp"/><Relationship Id="rId11" Type="http://schemas.openxmlformats.org/officeDocument/2006/relationships/image" Target="../media/image53.png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image" Target="../media/image12.png"/><Relationship Id="rId9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7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4F1EBEC-290A-1607-D1B4-247066AFC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000"/>
              <a:t>城市發展電業股份有限公司</a:t>
            </a:r>
            <a:endParaRPr lang="zh-TW" sz="2000" noProof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863D5D6-C551-7B97-ED6D-713C685D4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285" y="2862262"/>
            <a:ext cx="11171583" cy="1500187"/>
          </a:xfrm>
        </p:spPr>
        <p:txBody>
          <a:bodyPr/>
          <a:lstStyle/>
          <a:p>
            <a:r>
              <a:rPr lang="zh-TW" altLang="en-US" sz="3600" b="1" dirty="0">
                <a:solidFill>
                  <a:schemeClr val="tx1"/>
                </a:solidFill>
                <a:ea typeface="Noto Sans TC" panose="020B0200000000000000" pitchFamily="34" charset="-120"/>
              </a:rPr>
              <a:t>屏東縣林邊鄉第六期</a:t>
            </a:r>
            <a:r>
              <a:rPr lang="en-US" altLang="zh-TW" sz="3600" b="1" dirty="0">
                <a:solidFill>
                  <a:schemeClr val="tx1"/>
                </a:solidFill>
                <a:ea typeface="Noto Sans TC" panose="020B0200000000000000" pitchFamily="34" charset="-120"/>
              </a:rPr>
              <a:t>(</a:t>
            </a:r>
            <a:r>
              <a:rPr lang="zh-TW" altLang="en-US" sz="3600" b="1" dirty="0">
                <a:solidFill>
                  <a:schemeClr val="tx1"/>
                </a:solidFill>
                <a:ea typeface="Noto Sans TC" panose="020B0200000000000000" pitchFamily="34" charset="-120"/>
              </a:rPr>
              <a:t>第二階段</a:t>
            </a:r>
            <a:r>
              <a:rPr lang="en-US" altLang="zh-TW" sz="3600" b="1" dirty="0">
                <a:solidFill>
                  <a:schemeClr val="tx1"/>
                </a:solidFill>
                <a:ea typeface="Noto Sans TC" panose="020B0200000000000000" pitchFamily="34" charset="-120"/>
              </a:rPr>
              <a:t>)</a:t>
            </a:r>
            <a:br>
              <a:rPr lang="en-US" altLang="zh-TW" sz="3600" b="1" dirty="0">
                <a:solidFill>
                  <a:schemeClr val="tx1"/>
                </a:solidFill>
                <a:ea typeface="Noto Sans TC" panose="020B0200000000000000" pitchFamily="34" charset="-120"/>
              </a:rPr>
            </a:br>
            <a:r>
              <a:rPr lang="zh-TW" altLang="en-US" sz="3600" b="1" dirty="0">
                <a:solidFill>
                  <a:schemeClr val="tx1"/>
                </a:solidFill>
                <a:ea typeface="Noto Sans TC" panose="020B0200000000000000" pitchFamily="34" charset="-120"/>
              </a:rPr>
              <a:t>太陽光電系統工程施工說明會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33AC9EF-B10E-FF00-743B-56759889A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5" y="140441"/>
            <a:ext cx="2308260" cy="230826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0FF3E4F4-73D1-1711-76DE-41CDD9086B90}"/>
              </a:ext>
            </a:extLst>
          </p:cNvPr>
          <p:cNvSpPr txBox="1"/>
          <p:nvPr/>
        </p:nvSpPr>
        <p:spPr>
          <a:xfrm>
            <a:off x="80034" y="5548008"/>
            <a:ext cx="611204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400" dirty="0">
                <a:solidFill>
                  <a:srgbClr val="FFFFFF"/>
                </a:solidFill>
              </a:rPr>
              <a:t>會議地點：</a:t>
            </a:r>
            <a:endParaRPr lang="en-US" altLang="zh-TW" sz="1400" dirty="0">
              <a:solidFill>
                <a:srgbClr val="FFFFFF"/>
              </a:solidFill>
            </a:endParaRPr>
          </a:p>
          <a:p>
            <a:r>
              <a:rPr lang="zh-TW" altLang="en-US" sz="1400" dirty="0">
                <a:solidFill>
                  <a:srgbClr val="FFFFFF"/>
                </a:solidFill>
              </a:rPr>
              <a:t>屏東縣林邊鄉竹林村下庄路</a:t>
            </a:r>
            <a:r>
              <a:rPr lang="en-US" altLang="zh-TW" sz="1400" dirty="0">
                <a:solidFill>
                  <a:srgbClr val="FFFFFF"/>
                </a:solidFill>
              </a:rPr>
              <a:t>64</a:t>
            </a:r>
            <a:r>
              <a:rPr lang="zh-TW" altLang="en-US" sz="1400" dirty="0">
                <a:solidFill>
                  <a:srgbClr val="FFFFFF"/>
                </a:solidFill>
              </a:rPr>
              <a:t>號</a:t>
            </a:r>
            <a:br>
              <a:rPr lang="en-US" altLang="zh-TW" sz="1400" dirty="0">
                <a:solidFill>
                  <a:srgbClr val="FFFFFF"/>
                </a:solidFill>
              </a:rPr>
            </a:br>
            <a:r>
              <a:rPr lang="zh-TW" altLang="en-US" sz="1400" dirty="0">
                <a:solidFill>
                  <a:srgbClr val="FFFFFF"/>
                </a:solidFill>
              </a:rPr>
              <a:t>林邊鄉下庄天隆宮</a:t>
            </a:r>
            <a:br>
              <a:rPr lang="en-US" altLang="zh-TW" sz="1400" dirty="0">
                <a:solidFill>
                  <a:srgbClr val="FFFFFF"/>
                </a:solidFill>
              </a:rPr>
            </a:br>
            <a:r>
              <a:rPr lang="zh-TW" altLang="en-US" sz="1400" dirty="0">
                <a:solidFill>
                  <a:srgbClr val="FFFFFF"/>
                </a:solidFill>
              </a:rPr>
              <a:t>會議日期：</a:t>
            </a:r>
            <a:endParaRPr lang="en-US" altLang="zh-TW" sz="1400" dirty="0">
              <a:solidFill>
                <a:srgbClr val="FFFFFF"/>
              </a:solidFill>
            </a:endParaRPr>
          </a:p>
          <a:p>
            <a:r>
              <a:rPr lang="en-US" altLang="zh-TW" sz="1400" dirty="0">
                <a:solidFill>
                  <a:srgbClr val="FFFFFF"/>
                </a:solidFill>
              </a:rPr>
              <a:t>2025</a:t>
            </a:r>
            <a:r>
              <a:rPr lang="zh-TW" altLang="en-US" sz="1400" dirty="0">
                <a:solidFill>
                  <a:srgbClr val="FFFFFF"/>
                </a:solidFill>
              </a:rPr>
              <a:t>年</a:t>
            </a:r>
            <a:r>
              <a:rPr lang="en-US" altLang="zh-TW" sz="1400" dirty="0">
                <a:solidFill>
                  <a:srgbClr val="FFFFFF"/>
                </a:solidFill>
              </a:rPr>
              <a:t>12</a:t>
            </a:r>
            <a:r>
              <a:rPr lang="zh-TW" altLang="en-US" sz="1400" dirty="0">
                <a:solidFill>
                  <a:srgbClr val="FFFFFF"/>
                </a:solidFill>
              </a:rPr>
              <a:t>月</a:t>
            </a:r>
            <a:r>
              <a:rPr lang="en-US" altLang="zh-TW" sz="1400" dirty="0">
                <a:solidFill>
                  <a:srgbClr val="FFFFFF"/>
                </a:solidFill>
              </a:rPr>
              <a:t>8</a:t>
            </a:r>
            <a:r>
              <a:rPr lang="zh-TW" altLang="en-US" sz="1400" dirty="0">
                <a:solidFill>
                  <a:srgbClr val="FFFFFF"/>
                </a:solidFill>
              </a:rPr>
              <a:t>日</a:t>
            </a:r>
            <a:r>
              <a:rPr lang="en-US" altLang="zh-TW" sz="1400" dirty="0">
                <a:solidFill>
                  <a:srgbClr val="FFFFFF"/>
                </a:solidFill>
              </a:rPr>
              <a:t>(</a:t>
            </a:r>
            <a:r>
              <a:rPr lang="zh-TW" altLang="en-US" sz="1400" dirty="0">
                <a:solidFill>
                  <a:srgbClr val="FFFFFF"/>
                </a:solidFill>
              </a:rPr>
              <a:t>星期一</a:t>
            </a:r>
            <a:r>
              <a:rPr lang="en-US" altLang="zh-TW" sz="1400" dirty="0">
                <a:solidFill>
                  <a:srgbClr val="FFFFFF"/>
                </a:solidFill>
              </a:rPr>
              <a:t>)</a:t>
            </a:r>
            <a:r>
              <a:rPr lang="zh-TW" altLang="en-US" sz="1400" dirty="0">
                <a:solidFill>
                  <a:srgbClr val="FFFFFF"/>
                </a:solidFill>
              </a:rPr>
              <a:t>下午</a:t>
            </a:r>
            <a:r>
              <a:rPr lang="en-US" altLang="zh-TW" sz="1400" dirty="0">
                <a:solidFill>
                  <a:srgbClr val="FFFFFF"/>
                </a:solidFill>
              </a:rPr>
              <a:t>7</a:t>
            </a:r>
            <a:r>
              <a:rPr lang="zh-TW" altLang="en-US" sz="1400" dirty="0">
                <a:solidFill>
                  <a:srgbClr val="FFFFFF"/>
                </a:solidFill>
              </a:rPr>
              <a:t>時</a:t>
            </a:r>
            <a:r>
              <a:rPr lang="en-US" altLang="zh-TW" sz="1400" dirty="0">
                <a:solidFill>
                  <a:srgbClr val="FFFFFF"/>
                </a:solidFill>
              </a:rPr>
              <a:t>30</a:t>
            </a:r>
            <a:r>
              <a:rPr lang="zh-TW" altLang="en-US" sz="1400" dirty="0">
                <a:solidFill>
                  <a:srgbClr val="FFFFFF"/>
                </a:solidFill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2513024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4721C-DB46-CAC9-B5AC-82E6C10CF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7">
            <a:extLst>
              <a:ext uri="{FF2B5EF4-FFF2-40B4-BE49-F238E27FC236}">
                <a16:creationId xmlns:a16="http://schemas.microsoft.com/office/drawing/2014/main" id="{F3835A84-51F3-FFF1-0C5E-86AAC12C66CB}"/>
              </a:ext>
            </a:extLst>
          </p:cNvPr>
          <p:cNvGrpSpPr/>
          <p:nvPr/>
        </p:nvGrpSpPr>
        <p:grpSpPr>
          <a:xfrm>
            <a:off x="11199408" y="1791908"/>
            <a:ext cx="1985185" cy="1719180"/>
            <a:chOff x="0" y="0"/>
            <a:chExt cx="3619627" cy="3134614"/>
          </a:xfrm>
        </p:grpSpPr>
        <p:sp>
          <p:nvSpPr>
            <p:cNvPr id="6" name="Freeform 18">
              <a:extLst>
                <a:ext uri="{FF2B5EF4-FFF2-40B4-BE49-F238E27FC236}">
                  <a16:creationId xmlns:a16="http://schemas.microsoft.com/office/drawing/2014/main" id="{441BD00E-8663-6CF6-C8A1-3017CBB7BD8C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203864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:a16="http://schemas.microsoft.com/office/drawing/2014/main" id="{27CF8972-820A-2D1A-A967-F9BEEDF677C2}"/>
              </a:ext>
            </a:extLst>
          </p:cNvPr>
          <p:cNvGrpSpPr/>
          <p:nvPr/>
        </p:nvGrpSpPr>
        <p:grpSpPr>
          <a:xfrm>
            <a:off x="9106727" y="-90188"/>
            <a:ext cx="2801010" cy="2425687"/>
            <a:chOff x="0" y="0"/>
            <a:chExt cx="3619627" cy="3134614"/>
          </a:xfrm>
        </p:grpSpPr>
        <p:sp>
          <p:nvSpPr>
            <p:cNvPr id="8" name="Freeform 20">
              <a:extLst>
                <a:ext uri="{FF2B5EF4-FFF2-40B4-BE49-F238E27FC236}">
                  <a16:creationId xmlns:a16="http://schemas.microsoft.com/office/drawing/2014/main" id="{2880A481-EE9A-8F83-FA58-3A523F878B08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ED7D31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9" name="Group 21">
            <a:extLst>
              <a:ext uri="{FF2B5EF4-FFF2-40B4-BE49-F238E27FC236}">
                <a16:creationId xmlns:a16="http://schemas.microsoft.com/office/drawing/2014/main" id="{6473A218-B7CC-F467-60ED-2A007B70392D}"/>
              </a:ext>
            </a:extLst>
          </p:cNvPr>
          <p:cNvGrpSpPr/>
          <p:nvPr/>
        </p:nvGrpSpPr>
        <p:grpSpPr>
          <a:xfrm>
            <a:off x="8829293" y="-637435"/>
            <a:ext cx="1654260" cy="1432597"/>
            <a:chOff x="0" y="0"/>
            <a:chExt cx="3619627" cy="3134614"/>
          </a:xfrm>
        </p:grpSpPr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51F3AB50-108B-FFF3-C925-BFB483CBAE87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BFBFB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13C1701A-5B33-0004-3D10-709E84C8BB8E}"/>
              </a:ext>
            </a:extLst>
          </p:cNvPr>
          <p:cNvGrpSpPr/>
          <p:nvPr/>
        </p:nvGrpSpPr>
        <p:grpSpPr>
          <a:xfrm>
            <a:off x="838200" y="1683913"/>
            <a:ext cx="8109857" cy="4157050"/>
            <a:chOff x="838200" y="1683913"/>
            <a:chExt cx="8109857" cy="4157050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723C1120-4496-6794-D946-6356DCFA9D17}"/>
                </a:ext>
              </a:extLst>
            </p:cNvPr>
            <p:cNvSpPr/>
            <p:nvPr/>
          </p:nvSpPr>
          <p:spPr>
            <a:xfrm>
              <a:off x="838200" y="1683913"/>
              <a:ext cx="8109857" cy="4157050"/>
            </a:xfrm>
            <a:prstGeom prst="roundRect">
              <a:avLst>
                <a:gd name="adj" fmla="val 9821"/>
              </a:avLst>
            </a:prstGeom>
            <a:noFill/>
            <a:ln w="19050">
              <a:solidFill>
                <a:srgbClr val="EF82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  <p:sp>
          <p:nvSpPr>
            <p:cNvPr id="3" name="文字方塊 2">
              <a:extLst>
                <a:ext uri="{FF2B5EF4-FFF2-40B4-BE49-F238E27FC236}">
                  <a16:creationId xmlns:a16="http://schemas.microsoft.com/office/drawing/2014/main" id="{4A8B2C96-E239-5EB0-8CD6-E06F7454F30C}"/>
                </a:ext>
              </a:extLst>
            </p:cNvPr>
            <p:cNvSpPr txBox="1"/>
            <p:nvPr/>
          </p:nvSpPr>
          <p:spPr>
            <a:xfrm>
              <a:off x="1138919" y="1904281"/>
              <a:ext cx="7566542" cy="3731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2000"/>
                <a:t>本簡報係寶晶能源股份有限公司（以下簡稱「本公司」）及其子公司基於現有內外部資訊所編製，僅供參考之用。所載內容未必具備即時性、正確性、完整性或可靠性，亦不構成本公司對未來營運之承諾與保證。</a:t>
              </a:r>
            </a:p>
            <a:p>
              <a:pPr>
                <a:lnSpc>
                  <a:spcPct val="150000"/>
                </a:lnSpc>
              </a:pPr>
              <a:endParaRPr lang="zh-TW" altLang="en-US" sz="2000"/>
            </a:p>
            <a:p>
              <a:pPr>
                <a:lnSpc>
                  <a:spcPct val="150000"/>
                </a:lnSpc>
              </a:pPr>
              <a:r>
                <a:rPr lang="zh-TW" altLang="en-US" sz="2000"/>
                <a:t>本簡報提及計畫與展望僅反映本公司截至目前為止對未來的看法。若有任何引用或延伸使用，請審慎評估與判斷；日後如有變更或調整，公司無義務因實際發生事件主動更新或修訂該等預測性資訊。</a:t>
              </a:r>
            </a:p>
          </p:txBody>
        </p:sp>
      </p:grpSp>
      <p:sp>
        <p:nvSpPr>
          <p:cNvPr id="2" name="標題 5">
            <a:extLst>
              <a:ext uri="{FF2B5EF4-FFF2-40B4-BE49-F238E27FC236}">
                <a16:creationId xmlns:a16="http://schemas.microsoft.com/office/drawing/2014/main" id="{7C5FE02A-86F2-4FC4-6094-1664671AD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TW" altLang="en-US" sz="36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免責聲明</a:t>
            </a:r>
            <a:endParaRPr lang="en-US" sz="36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3" name="投影片編號版面配置區 1">
            <a:extLst>
              <a:ext uri="{FF2B5EF4-FFF2-40B4-BE49-F238E27FC236}">
                <a16:creationId xmlns:a16="http://schemas.microsoft.com/office/drawing/2014/main" id="{4AE33E32-F025-D5AF-72D9-3455CBA5CDB0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14" name="頁尾版面配置區 5">
            <a:extLst>
              <a:ext uri="{FF2B5EF4-FFF2-40B4-BE49-F238E27FC236}">
                <a16:creationId xmlns:a16="http://schemas.microsoft.com/office/drawing/2014/main" id="{F3976DFF-FD4B-33A0-BEC5-B908D71C80FC}"/>
              </a:ext>
            </a:extLst>
          </p:cNvPr>
          <p:cNvSpPr txBox="1">
            <a:spLocks/>
          </p:cNvSpPr>
          <p:nvPr/>
        </p:nvSpPr>
        <p:spPr>
          <a:xfrm>
            <a:off x="3359999" y="6492875"/>
            <a:ext cx="54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050">
                <a:solidFill>
                  <a:schemeClr val="bg2"/>
                </a:solidFill>
                <a:latin typeface="+mn-ea"/>
              </a:rPr>
              <a:t>Confidential &amp; Proprietary – Ina Energy</a:t>
            </a:r>
          </a:p>
        </p:txBody>
      </p:sp>
    </p:spTree>
    <p:extLst>
      <p:ext uri="{BB962C8B-B14F-4D97-AF65-F5344CB8AC3E}">
        <p14:creationId xmlns:p14="http://schemas.microsoft.com/office/powerpoint/2010/main" val="659649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>
            <a:extLst>
              <a:ext uri="{FF2B5EF4-FFF2-40B4-BE49-F238E27FC236}">
                <a16:creationId xmlns:a16="http://schemas.microsoft.com/office/drawing/2014/main" id="{2346748B-6636-8274-3194-8F50A7C16780}"/>
              </a:ext>
            </a:extLst>
          </p:cNvPr>
          <p:cNvSpPr txBox="1"/>
          <p:nvPr/>
        </p:nvSpPr>
        <p:spPr>
          <a:xfrm>
            <a:off x="637147" y="2910923"/>
            <a:ext cx="2580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7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rPr>
              <a:t>目錄</a:t>
            </a:r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67A5F349-BBD9-B83E-93C6-E7E23082AAE4}"/>
              </a:ext>
            </a:extLst>
          </p:cNvPr>
          <p:cNvSpPr/>
          <p:nvPr/>
        </p:nvSpPr>
        <p:spPr>
          <a:xfrm>
            <a:off x="7663034" y="2343162"/>
            <a:ext cx="798082" cy="788694"/>
          </a:xfrm>
          <a:prstGeom prst="ellipse">
            <a:avLst/>
          </a:prstGeom>
          <a:solidFill>
            <a:srgbClr val="FCB83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3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02</a:t>
            </a:r>
            <a:endParaRPr kumimoji="0" lang="zh-TW" altLang="en-US" sz="23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B617E2CE-34A1-B3C8-197B-D95ACB4FA1DB}"/>
              </a:ext>
            </a:extLst>
          </p:cNvPr>
          <p:cNvSpPr/>
          <p:nvPr/>
        </p:nvSpPr>
        <p:spPr>
          <a:xfrm>
            <a:off x="7094992" y="860638"/>
            <a:ext cx="798082" cy="788694"/>
          </a:xfrm>
          <a:prstGeom prst="ellipse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3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01</a:t>
            </a:r>
            <a:endParaRPr kumimoji="0" lang="zh-TW" altLang="en-US" sz="23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48390D2B-4D98-B99C-715F-7C1F0DA1CA47}"/>
              </a:ext>
            </a:extLst>
          </p:cNvPr>
          <p:cNvSpPr/>
          <p:nvPr/>
        </p:nvSpPr>
        <p:spPr>
          <a:xfrm>
            <a:off x="7663034" y="3825686"/>
            <a:ext cx="798082" cy="788694"/>
          </a:xfrm>
          <a:prstGeom prst="ellipse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3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03</a:t>
            </a:r>
            <a:endParaRPr kumimoji="0" lang="zh-TW" altLang="en-US" sz="23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9D1803A1-ED56-F666-B786-91FD14DE8FC3}"/>
              </a:ext>
            </a:extLst>
          </p:cNvPr>
          <p:cNvSpPr txBox="1"/>
          <p:nvPr/>
        </p:nvSpPr>
        <p:spPr>
          <a:xfrm>
            <a:off x="7893074" y="969575"/>
            <a:ext cx="2580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>
                <a:solidFill>
                  <a:schemeClr val="tx1">
                    <a:lumMod val="90000"/>
                    <a:lumOff val="10000"/>
                  </a:schemeClr>
                </a:solidFill>
                <a:latin typeface="+mn-ea"/>
              </a:rPr>
              <a:t>公司簡介</a:t>
            </a: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DB13575A-2902-074A-CC38-7797E6FE887D}"/>
              </a:ext>
            </a:extLst>
          </p:cNvPr>
          <p:cNvSpPr txBox="1"/>
          <p:nvPr/>
        </p:nvSpPr>
        <p:spPr>
          <a:xfrm>
            <a:off x="8461116" y="2506676"/>
            <a:ext cx="2580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>
                <a:solidFill>
                  <a:schemeClr val="tx1">
                    <a:lumMod val="90000"/>
                    <a:lumOff val="10000"/>
                  </a:schemeClr>
                </a:solidFill>
                <a:latin typeface="+mn-ea"/>
              </a:rPr>
              <a:t>專案概要</a:t>
            </a: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DC0A45B3-C51D-F08A-26B0-344A5C98BEE0}"/>
              </a:ext>
            </a:extLst>
          </p:cNvPr>
          <p:cNvSpPr/>
          <p:nvPr/>
        </p:nvSpPr>
        <p:spPr>
          <a:xfrm>
            <a:off x="7094992" y="5220518"/>
            <a:ext cx="798082" cy="788694"/>
          </a:xfrm>
          <a:prstGeom prst="ellipse">
            <a:avLst/>
          </a:prstGeom>
          <a:solidFill>
            <a:srgbClr val="F862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3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04</a:t>
            </a:r>
            <a:endParaRPr kumimoji="0" lang="zh-TW" altLang="en-US" sz="23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4D4D5E0-62A8-DE9D-A200-1A4C8526F389}"/>
              </a:ext>
            </a:extLst>
          </p:cNvPr>
          <p:cNvSpPr txBox="1"/>
          <p:nvPr/>
        </p:nvSpPr>
        <p:spPr>
          <a:xfrm>
            <a:off x="7893074" y="5392896"/>
            <a:ext cx="2580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2400" b="1">
                <a:solidFill>
                  <a:schemeClr val="tx1">
                    <a:lumMod val="90000"/>
                    <a:lumOff val="10000"/>
                  </a:schemeClr>
                </a:solidFill>
                <a:latin typeface="+mn-ea"/>
              </a:rPr>
              <a:t>Q&amp;A</a:t>
            </a:r>
            <a:endParaRPr lang="zh-TW" altLang="en-US" sz="2400" b="1">
              <a:solidFill>
                <a:schemeClr val="tx1">
                  <a:lumMod val="90000"/>
                  <a:lumOff val="10000"/>
                </a:schemeClr>
              </a:solidFill>
              <a:latin typeface="+mn-ea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29715305-F4E8-6B4F-4F9A-70BAB4891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314" y="21482"/>
            <a:ext cx="1326208" cy="552587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B50F8058-008B-E528-76D1-00D191EEDC9E}"/>
              </a:ext>
            </a:extLst>
          </p:cNvPr>
          <p:cNvSpPr txBox="1"/>
          <p:nvPr/>
        </p:nvSpPr>
        <p:spPr>
          <a:xfrm>
            <a:off x="8461116" y="4043777"/>
            <a:ext cx="2580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>
                <a:solidFill>
                  <a:schemeClr val="tx1">
                    <a:lumMod val="90000"/>
                    <a:lumOff val="10000"/>
                  </a:schemeClr>
                </a:solidFill>
                <a:latin typeface="+mn-ea"/>
              </a:rPr>
              <a:t>施工規劃</a:t>
            </a:r>
          </a:p>
        </p:txBody>
      </p:sp>
    </p:spTree>
    <p:extLst>
      <p:ext uri="{BB962C8B-B14F-4D97-AF65-F5344CB8AC3E}">
        <p14:creationId xmlns:p14="http://schemas.microsoft.com/office/powerpoint/2010/main" val="157772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9502C-A4F8-FF71-6A41-B095B687A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2">
            <a:extLst>
              <a:ext uri="{FF2B5EF4-FFF2-40B4-BE49-F238E27FC236}">
                <a16:creationId xmlns:a16="http://schemas.microsoft.com/office/drawing/2014/main" id="{4A894350-0375-092B-80B7-AF5D72C71AAE}"/>
              </a:ext>
            </a:extLst>
          </p:cNvPr>
          <p:cNvSpPr txBox="1">
            <a:spLocks/>
          </p:cNvSpPr>
          <p:nvPr/>
        </p:nvSpPr>
        <p:spPr>
          <a:xfrm>
            <a:off x="606285" y="2852737"/>
            <a:ext cx="11171583" cy="15001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7200" b="1"/>
              <a:t>公司簡介</a:t>
            </a:r>
            <a:endParaRPr lang="zh-TW" sz="7200" b="1"/>
          </a:p>
        </p:txBody>
      </p:sp>
      <p:sp>
        <p:nvSpPr>
          <p:cNvPr id="3" name="投影片編號版面配置區 1">
            <a:extLst>
              <a:ext uri="{FF2B5EF4-FFF2-40B4-BE49-F238E27FC236}">
                <a16:creationId xmlns:a16="http://schemas.microsoft.com/office/drawing/2014/main" id="{D5BE8816-164F-6932-F29A-644CBD381BFD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4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1421618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5605977" y="855412"/>
            <a:ext cx="5943931" cy="5147176"/>
            <a:chOff x="-1089820" y="-641614"/>
            <a:chExt cx="5016299" cy="4343889"/>
          </a:xfrm>
        </p:grpSpPr>
        <p:sp>
          <p:nvSpPr>
            <p:cNvPr id="7" name="Freeform 7"/>
            <p:cNvSpPr/>
            <p:nvPr/>
          </p:nvSpPr>
          <p:spPr>
            <a:xfrm>
              <a:off x="-1089820" y="-641614"/>
              <a:ext cx="5016299" cy="4343889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3"/>
              <a:stretch>
                <a:fillRect l="-15068" r="-15068"/>
              </a:stretch>
            </a:blipFill>
          </p:spPr>
          <p:txBody>
            <a:bodyPr/>
            <a:lstStyle/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467451" y="2132172"/>
            <a:ext cx="5793344" cy="31774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74245" lvl="1" indent="-187122" defTabSz="609630">
              <a:lnSpc>
                <a:spcPct val="150000"/>
              </a:lnSpc>
              <a:buFont typeface="Arial"/>
              <a:buChar char="•"/>
              <a:defRPr/>
            </a:pP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股票代號</a:t>
            </a:r>
            <a:r>
              <a:rPr lang="zh-TW" altLang="en-US" sz="2000">
                <a:solidFill>
                  <a:srgbClr val="0A224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：</a:t>
            </a:r>
            <a:r>
              <a:rPr kumimoji="0" lang="en-US" altLang="zh-TW" sz="2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6987*</a:t>
            </a:r>
          </a:p>
          <a:p>
            <a:pPr marL="374245" lvl="1" indent="-187122" defTabSz="609630">
              <a:lnSpc>
                <a:spcPct val="150000"/>
              </a:lnSpc>
              <a:buFont typeface="Arial"/>
              <a:buChar char="•"/>
              <a:defRPr/>
            </a:pP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成立日期：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2018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年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7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月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10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日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
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資本額</a:t>
            </a:r>
            <a:r>
              <a:rPr lang="zh-TW" altLang="en-US" sz="2000">
                <a:solidFill>
                  <a:srgbClr val="0A224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：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約新台幣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37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億元</a:t>
            </a:r>
            <a:endParaRPr kumimoji="0" lang="en-US" altLang="zh-TW" sz="20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  <a:p>
            <a:pPr marL="374245" lvl="1" indent="-187122" defTabSz="609630">
              <a:lnSpc>
                <a:spcPct val="150000"/>
              </a:lnSpc>
              <a:buFont typeface="Arial"/>
              <a:buChar char="•"/>
              <a:defRPr/>
            </a:pP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員工人數</a:t>
            </a:r>
            <a:r>
              <a:rPr lang="zh-TW" altLang="en-US" sz="2000">
                <a:solidFill>
                  <a:srgbClr val="0A224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：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102+</a:t>
            </a:r>
            <a:b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highlight>
                  <a:srgbClr val="FFFF00"/>
                </a:highlight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</a:b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包含台北總部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54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人、屏東分公司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48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人</a:t>
            </a:r>
            <a:endParaRPr kumimoji="0" lang="en-US" altLang="zh-TW" sz="20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  <a:p>
            <a:pPr marL="374245" lvl="1" indent="-187122" defTabSz="609630">
              <a:lnSpc>
                <a:spcPct val="150000"/>
              </a:lnSpc>
              <a:buFont typeface="Arial"/>
              <a:buChar char="•"/>
              <a:defRPr/>
            </a:pPr>
            <a:r>
              <a:rPr lang="zh-TW" altLang="en-US" sz="2000">
                <a:solidFill>
                  <a:srgbClr val="0A224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海外子公司：澳洲昆士蘭</a:t>
            </a:r>
            <a:endParaRPr kumimoji="0" lang="en-US" altLang="zh-TW" sz="20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  <a:p>
            <a:pPr marL="374245" lvl="1" indent="-187122" defTabSz="609630">
              <a:lnSpc>
                <a:spcPct val="150000"/>
              </a:lnSpc>
              <a:buFont typeface="Arial"/>
              <a:buChar char="•"/>
              <a:defRPr/>
            </a:pP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總部地址</a:t>
            </a:r>
            <a:r>
              <a:rPr lang="zh-TW" altLang="en-US" sz="2000">
                <a:solidFill>
                  <a:srgbClr val="0A2240"/>
                </a:solidFill>
                <a:latin typeface="Noto Sans TC" panose="020B0200000000000000" pitchFamily="34" charset="-120"/>
                <a:ea typeface="Noto Sans TC" panose="020B0200000000000000" pitchFamily="34" charset="-120"/>
              </a:rPr>
              <a:t>：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台北市內湖區行善路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463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號</a:t>
            </a:r>
            <a:r>
              <a:rPr kumimoji="0" lang="en-US" altLang="zh-TW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8</a:t>
            </a:r>
            <a:r>
              <a:rPr kumimoji="0" lang="zh-TW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樓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720A6F7-7007-8292-64A6-AC3838BE57DF}"/>
              </a:ext>
            </a:extLst>
          </p:cNvPr>
          <p:cNvSpPr txBox="1"/>
          <p:nvPr/>
        </p:nvSpPr>
        <p:spPr>
          <a:xfrm>
            <a:off x="642092" y="1172847"/>
            <a:ext cx="496301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ts val="464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  <a:ea typeface="Noto Sans TC"/>
              </a:rPr>
              <a:t>寶晶能源</a:t>
            </a:r>
            <a:endParaRPr kumimoji="0" lang="zh-TW" altLang="en-US" sz="36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ea typeface="Noto Sans TC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5FFD5B-1023-C860-28E3-1B5C7AAFD2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AB5CB60-970E-D400-386D-C2E4B7CB5A8E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5</a:t>
            </a:fld>
            <a:endParaRPr lang="zh-TW" altLang="en-US">
              <a:latin typeface="Noto Sans TC"/>
              <a:ea typeface="Noto Sans T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橢圓 6">
            <a:extLst>
              <a:ext uri="{FF2B5EF4-FFF2-40B4-BE49-F238E27FC236}">
                <a16:creationId xmlns:a16="http://schemas.microsoft.com/office/drawing/2014/main" id="{9BCA342F-80E2-5A8A-445D-6B398BF80491}"/>
              </a:ext>
            </a:extLst>
          </p:cNvPr>
          <p:cNvSpPr/>
          <p:nvPr/>
        </p:nvSpPr>
        <p:spPr>
          <a:xfrm>
            <a:off x="1474017" y="1901913"/>
            <a:ext cx="3212101" cy="3167073"/>
          </a:xfrm>
          <a:prstGeom prst="ellipse">
            <a:avLst/>
          </a:prstGeom>
          <a:noFill/>
          <a:ln w="28575"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46915D2B-F408-2034-893A-DDC858009BE6}"/>
              </a:ext>
            </a:extLst>
          </p:cNvPr>
          <p:cNvGrpSpPr/>
          <p:nvPr/>
        </p:nvGrpSpPr>
        <p:grpSpPr>
          <a:xfrm>
            <a:off x="1250279" y="2757936"/>
            <a:ext cx="3655533" cy="1593474"/>
            <a:chOff x="3558461" y="1909203"/>
            <a:chExt cx="5149504" cy="1593474"/>
          </a:xfrm>
        </p:grpSpPr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CCD9BD6B-125F-DB31-CDB5-0F8B9A9C8EC5}"/>
                </a:ext>
              </a:extLst>
            </p:cNvPr>
            <p:cNvSpPr txBox="1"/>
            <p:nvPr/>
          </p:nvSpPr>
          <p:spPr>
            <a:xfrm>
              <a:off x="3558461" y="1909203"/>
              <a:ext cx="514950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ea"/>
                  <a:sym typeface="Arial" panose="020B0604020202020204" pitchFamily="34" charset="0"/>
                </a:rPr>
                <a:t>創</a:t>
              </a:r>
              <a:r>
                <a:rPr kumimoji="0" lang="zh-TW" altLang="en-US" sz="4000" b="1" i="0" u="none" strike="noStrike" kern="120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Noto Sans TC"/>
                  <a:ea typeface="Noto Sans TC"/>
                  <a:cs typeface="+mn-ea"/>
                  <a:sym typeface="Arial" panose="020B0604020202020204" pitchFamily="34" charset="0"/>
                </a:rPr>
                <a:t>能</a:t>
              </a:r>
              <a:endParaRPr kumimoji="0" lang="en-US" altLang="zh-TW" sz="4000" b="1" i="0" u="none" strike="noStrike" kern="1200" cap="none" spc="0" normalizeH="0" baseline="0" noProof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Noto Sans TC"/>
                <a:ea typeface="Noto Sans TC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線接點 9">
              <a:extLst>
                <a:ext uri="{FF2B5EF4-FFF2-40B4-BE49-F238E27FC236}">
                  <a16:creationId xmlns:a16="http://schemas.microsoft.com/office/drawing/2014/main" id="{9507CB83-C30A-B238-6E64-33AC8B5F3B36}"/>
                </a:ext>
              </a:extLst>
            </p:cNvPr>
            <p:cNvCxnSpPr>
              <a:cxnSpLocks/>
            </p:cNvCxnSpPr>
            <p:nvPr/>
          </p:nvCxnSpPr>
          <p:spPr>
            <a:xfrm>
              <a:off x="5176461" y="2662954"/>
              <a:ext cx="1913502" cy="0"/>
            </a:xfrm>
            <a:prstGeom prst="line">
              <a:avLst/>
            </a:prstGeom>
            <a:ln>
              <a:solidFill>
                <a:srgbClr val="2038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: 圓角 26">
              <a:extLst>
                <a:ext uri="{FF2B5EF4-FFF2-40B4-BE49-F238E27FC236}">
                  <a16:creationId xmlns:a16="http://schemas.microsoft.com/office/drawing/2014/main" id="{2FD7666C-8965-7F0C-1080-7BFF9E711812}"/>
                </a:ext>
              </a:extLst>
            </p:cNvPr>
            <p:cNvSpPr/>
            <p:nvPr/>
          </p:nvSpPr>
          <p:spPr>
            <a:xfrm>
              <a:off x="4619845" y="2662954"/>
              <a:ext cx="3026734" cy="839723"/>
            </a:xfrm>
            <a:prstGeom prst="roundRect">
              <a:avLst>
                <a:gd name="adj" fmla="val 2696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rPr>
                <a:t>是我們的根基</a:t>
              </a: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C14FA202-60F6-64C2-FDE4-160F53990CD1}"/>
              </a:ext>
            </a:extLst>
          </p:cNvPr>
          <p:cNvGrpSpPr/>
          <p:nvPr/>
        </p:nvGrpSpPr>
        <p:grpSpPr>
          <a:xfrm>
            <a:off x="951430" y="1156259"/>
            <a:ext cx="1229218" cy="1173666"/>
            <a:chOff x="360512" y="990679"/>
            <a:chExt cx="1229218" cy="1173666"/>
          </a:xfrm>
        </p:grpSpPr>
        <p:sp>
          <p:nvSpPr>
            <p:cNvPr id="23" name="橢圓 22">
              <a:extLst>
                <a:ext uri="{FF2B5EF4-FFF2-40B4-BE49-F238E27FC236}">
                  <a16:creationId xmlns:a16="http://schemas.microsoft.com/office/drawing/2014/main" id="{EA054AB4-06B7-406F-F204-6F72902FB07E}"/>
                </a:ext>
              </a:extLst>
            </p:cNvPr>
            <p:cNvSpPr/>
            <p:nvPr/>
          </p:nvSpPr>
          <p:spPr>
            <a:xfrm>
              <a:off x="360512" y="1862878"/>
              <a:ext cx="305056" cy="301467"/>
            </a:xfrm>
            <a:prstGeom prst="ellipse">
              <a:avLst/>
            </a:prstGeom>
            <a:solidFill>
              <a:srgbClr val="FCB83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</p:txBody>
        </p:sp>
        <p:sp>
          <p:nvSpPr>
            <p:cNvPr id="24" name="橢圓 23">
              <a:extLst>
                <a:ext uri="{FF2B5EF4-FFF2-40B4-BE49-F238E27FC236}">
                  <a16:creationId xmlns:a16="http://schemas.microsoft.com/office/drawing/2014/main" id="{207BA47A-FDF2-665B-BA6B-8AEE280A267A}"/>
                </a:ext>
              </a:extLst>
            </p:cNvPr>
            <p:cNvSpPr/>
            <p:nvPr/>
          </p:nvSpPr>
          <p:spPr>
            <a:xfrm>
              <a:off x="500084" y="990679"/>
              <a:ext cx="451219" cy="445911"/>
            </a:xfrm>
            <a:prstGeom prst="ellipse">
              <a:avLst/>
            </a:prstGeom>
            <a:solidFill>
              <a:srgbClr val="F8623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</p:txBody>
        </p:sp>
        <p:sp>
          <p:nvSpPr>
            <p:cNvPr id="25" name="橢圓 24">
              <a:extLst>
                <a:ext uri="{FF2B5EF4-FFF2-40B4-BE49-F238E27FC236}">
                  <a16:creationId xmlns:a16="http://schemas.microsoft.com/office/drawing/2014/main" id="{180D854D-B822-3955-1AFD-913BAB24F47D}"/>
                </a:ext>
              </a:extLst>
            </p:cNvPr>
            <p:cNvSpPr/>
            <p:nvPr/>
          </p:nvSpPr>
          <p:spPr>
            <a:xfrm>
              <a:off x="1311551" y="1023155"/>
              <a:ext cx="278179" cy="274906"/>
            </a:xfrm>
            <a:prstGeom prst="ellipse">
              <a:avLst/>
            </a:prstGeom>
            <a:solidFill>
              <a:srgbClr val="E3E4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</p:txBody>
        </p:sp>
        <p:sp>
          <p:nvSpPr>
            <p:cNvPr id="26" name="橢圓 25">
              <a:extLst>
                <a:ext uri="{FF2B5EF4-FFF2-40B4-BE49-F238E27FC236}">
                  <a16:creationId xmlns:a16="http://schemas.microsoft.com/office/drawing/2014/main" id="{A8199311-8CD5-1E2B-C043-1CE5400617F0}"/>
                </a:ext>
              </a:extLst>
            </p:cNvPr>
            <p:cNvSpPr/>
            <p:nvPr/>
          </p:nvSpPr>
          <p:spPr>
            <a:xfrm>
              <a:off x="1126722" y="1683950"/>
              <a:ext cx="204040" cy="201639"/>
            </a:xfrm>
            <a:prstGeom prst="ellipse">
              <a:avLst/>
            </a:prstGeom>
            <a:solidFill>
              <a:srgbClr val="F8623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</p:txBody>
        </p:sp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35A4D688-039F-9ADC-58C0-4EBDE601F941}"/>
              </a:ext>
            </a:extLst>
          </p:cNvPr>
          <p:cNvGrpSpPr/>
          <p:nvPr/>
        </p:nvGrpSpPr>
        <p:grpSpPr>
          <a:xfrm>
            <a:off x="10576752" y="4808324"/>
            <a:ext cx="768430" cy="741798"/>
            <a:chOff x="8643036" y="4891958"/>
            <a:chExt cx="799066" cy="771372"/>
          </a:xfrm>
        </p:grpSpPr>
        <p:grpSp>
          <p:nvGrpSpPr>
            <p:cNvPr id="28" name="群組 27">
              <a:extLst>
                <a:ext uri="{FF2B5EF4-FFF2-40B4-BE49-F238E27FC236}">
                  <a16:creationId xmlns:a16="http://schemas.microsoft.com/office/drawing/2014/main" id="{8794E021-3B5E-F754-D8F6-F08151EBD7DF}"/>
                </a:ext>
              </a:extLst>
            </p:cNvPr>
            <p:cNvGrpSpPr/>
            <p:nvPr/>
          </p:nvGrpSpPr>
          <p:grpSpPr>
            <a:xfrm rot="10800000">
              <a:off x="8643036" y="5093597"/>
              <a:ext cx="799066" cy="569733"/>
              <a:chOff x="492252" y="4382420"/>
              <a:chExt cx="799066" cy="569733"/>
            </a:xfrm>
          </p:grpSpPr>
          <p:sp>
            <p:nvSpPr>
              <p:cNvPr id="29" name="橢圓 28">
                <a:extLst>
                  <a:ext uri="{FF2B5EF4-FFF2-40B4-BE49-F238E27FC236}">
                    <a16:creationId xmlns:a16="http://schemas.microsoft.com/office/drawing/2014/main" id="{4090B740-B935-226C-2A16-3F1AAA7594CE}"/>
                  </a:ext>
                </a:extLst>
              </p:cNvPr>
              <p:cNvSpPr/>
              <p:nvPr/>
            </p:nvSpPr>
            <p:spPr>
              <a:xfrm>
                <a:off x="492252" y="4628412"/>
                <a:ext cx="327595" cy="323741"/>
              </a:xfrm>
              <a:prstGeom prst="ellipse">
                <a:avLst/>
              </a:prstGeom>
              <a:solidFill>
                <a:srgbClr val="FCB83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23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endParaRPr>
              </a:p>
            </p:txBody>
          </p:sp>
          <p:sp>
            <p:nvSpPr>
              <p:cNvPr id="30" name="橢圓 29">
                <a:extLst>
                  <a:ext uri="{FF2B5EF4-FFF2-40B4-BE49-F238E27FC236}">
                    <a16:creationId xmlns:a16="http://schemas.microsoft.com/office/drawing/2014/main" id="{941E9CC1-E702-15EE-F187-43177AC6F5A4}"/>
                  </a:ext>
                </a:extLst>
              </p:cNvPr>
              <p:cNvSpPr/>
              <p:nvPr/>
            </p:nvSpPr>
            <p:spPr>
              <a:xfrm>
                <a:off x="1031989" y="4382420"/>
                <a:ext cx="259329" cy="256278"/>
              </a:xfrm>
              <a:prstGeom prst="ellipse">
                <a:avLst/>
              </a:prstGeom>
              <a:solidFill>
                <a:srgbClr val="E3E4E8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23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endParaRPr>
              </a:p>
            </p:txBody>
          </p:sp>
        </p:grpSp>
        <p:sp>
          <p:nvSpPr>
            <p:cNvPr id="47" name="橢圓 46">
              <a:extLst>
                <a:ext uri="{FF2B5EF4-FFF2-40B4-BE49-F238E27FC236}">
                  <a16:creationId xmlns:a16="http://schemas.microsoft.com/office/drawing/2014/main" id="{BC9F8558-65AA-D940-F79B-FCE64031F0B7}"/>
                </a:ext>
              </a:extLst>
            </p:cNvPr>
            <p:cNvSpPr/>
            <p:nvPr/>
          </p:nvSpPr>
          <p:spPr>
            <a:xfrm>
              <a:off x="8688589" y="4891958"/>
              <a:ext cx="204040" cy="201639"/>
            </a:xfrm>
            <a:prstGeom prst="ellipse">
              <a:avLst/>
            </a:prstGeom>
            <a:solidFill>
              <a:srgbClr val="F8623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</p:txBody>
        </p:sp>
      </p:grpSp>
      <p:sp>
        <p:nvSpPr>
          <p:cNvPr id="6" name="橢圓 5">
            <a:extLst>
              <a:ext uri="{FF2B5EF4-FFF2-40B4-BE49-F238E27FC236}">
                <a16:creationId xmlns:a16="http://schemas.microsoft.com/office/drawing/2014/main" id="{9CD76A3D-0B7C-6A62-B970-896A86AED8B2}"/>
              </a:ext>
            </a:extLst>
          </p:cNvPr>
          <p:cNvSpPr/>
          <p:nvPr/>
        </p:nvSpPr>
        <p:spPr>
          <a:xfrm>
            <a:off x="4419334" y="1901913"/>
            <a:ext cx="3212101" cy="3167073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9C979DFB-42E4-4879-7FB1-0F62AD4FAED9}"/>
              </a:ext>
            </a:extLst>
          </p:cNvPr>
          <p:cNvSpPr/>
          <p:nvPr/>
        </p:nvSpPr>
        <p:spPr>
          <a:xfrm>
            <a:off x="7364651" y="1901913"/>
            <a:ext cx="3212101" cy="3167073"/>
          </a:xfrm>
          <a:prstGeom prst="ellipse">
            <a:avLst/>
          </a:prstGeom>
          <a:noFill/>
          <a:ln w="28575"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7EB9A0F1-5611-8437-0740-12259DDE5127}"/>
              </a:ext>
            </a:extLst>
          </p:cNvPr>
          <p:cNvGrpSpPr/>
          <p:nvPr/>
        </p:nvGrpSpPr>
        <p:grpSpPr>
          <a:xfrm>
            <a:off x="7142934" y="2706793"/>
            <a:ext cx="3655533" cy="1593474"/>
            <a:chOff x="3558461" y="1909203"/>
            <a:chExt cx="5149504" cy="1593474"/>
          </a:xfrm>
        </p:grpSpPr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7BE1BC89-15FB-47CC-5F3A-71AA3834B243}"/>
                </a:ext>
              </a:extLst>
            </p:cNvPr>
            <p:cNvSpPr txBox="1"/>
            <p:nvPr/>
          </p:nvSpPr>
          <p:spPr>
            <a:xfrm>
              <a:off x="3558461" y="1909203"/>
              <a:ext cx="514950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ea"/>
                  <a:sym typeface="Arial" panose="020B0604020202020204" pitchFamily="34" charset="0"/>
                </a:rPr>
                <a:t>創新</a:t>
              </a:r>
              <a:endParaRPr kumimoji="0" lang="en-US" altLang="zh-TW" sz="40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線接點 11">
              <a:extLst>
                <a:ext uri="{FF2B5EF4-FFF2-40B4-BE49-F238E27FC236}">
                  <a16:creationId xmlns:a16="http://schemas.microsoft.com/office/drawing/2014/main" id="{70AE6D2D-DD91-FDD8-4ECB-436E23F6CC07}"/>
                </a:ext>
              </a:extLst>
            </p:cNvPr>
            <p:cNvCxnSpPr>
              <a:cxnSpLocks/>
            </p:cNvCxnSpPr>
            <p:nvPr/>
          </p:nvCxnSpPr>
          <p:spPr>
            <a:xfrm>
              <a:off x="5176461" y="2662954"/>
              <a:ext cx="1913502" cy="0"/>
            </a:xfrm>
            <a:prstGeom prst="line">
              <a:avLst/>
            </a:prstGeom>
            <a:ln>
              <a:solidFill>
                <a:srgbClr val="2038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: 圓角 13">
              <a:extLst>
                <a:ext uri="{FF2B5EF4-FFF2-40B4-BE49-F238E27FC236}">
                  <a16:creationId xmlns:a16="http://schemas.microsoft.com/office/drawing/2014/main" id="{CDB20DD8-B15E-63CA-0997-455A18904CCF}"/>
                </a:ext>
              </a:extLst>
            </p:cNvPr>
            <p:cNvSpPr/>
            <p:nvPr/>
          </p:nvSpPr>
          <p:spPr>
            <a:xfrm>
              <a:off x="4619845" y="2662954"/>
              <a:ext cx="3026734" cy="839723"/>
            </a:xfrm>
            <a:prstGeom prst="roundRect">
              <a:avLst>
                <a:gd name="adj" fmla="val 2696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rPr>
                <a:t>是我們的動力</a:t>
              </a: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358CD468-DD84-C15F-CBD2-7D60710EE1A2}"/>
              </a:ext>
            </a:extLst>
          </p:cNvPr>
          <p:cNvGrpSpPr/>
          <p:nvPr/>
        </p:nvGrpSpPr>
        <p:grpSpPr>
          <a:xfrm>
            <a:off x="4156595" y="2706793"/>
            <a:ext cx="3655533" cy="1838023"/>
            <a:chOff x="3558461" y="1909203"/>
            <a:chExt cx="5149504" cy="1838023"/>
          </a:xfrm>
        </p:grpSpPr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C94F7895-82B4-67C5-7D48-C5A6CE647282}"/>
                </a:ext>
              </a:extLst>
            </p:cNvPr>
            <p:cNvSpPr txBox="1"/>
            <p:nvPr/>
          </p:nvSpPr>
          <p:spPr>
            <a:xfrm>
              <a:off x="3558461" y="1909203"/>
              <a:ext cx="514950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4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ea"/>
                  <a:sym typeface="Arial" panose="020B0604020202020204" pitchFamily="34" charset="0"/>
                </a:rPr>
                <a:t>創生</a:t>
              </a:r>
              <a:endParaRPr kumimoji="0" lang="en-US" altLang="zh-TW" sz="40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id="{7E69E023-5507-7E82-CBCB-979EDC2B0781}"/>
                </a:ext>
              </a:extLst>
            </p:cNvPr>
            <p:cNvCxnSpPr>
              <a:cxnSpLocks/>
            </p:cNvCxnSpPr>
            <p:nvPr/>
          </p:nvCxnSpPr>
          <p:spPr>
            <a:xfrm>
              <a:off x="5234250" y="2714097"/>
              <a:ext cx="1913502" cy="0"/>
            </a:xfrm>
            <a:prstGeom prst="line">
              <a:avLst/>
            </a:prstGeom>
            <a:ln>
              <a:solidFill>
                <a:srgbClr val="2038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矩形: 圓角 18">
              <a:extLst>
                <a:ext uri="{FF2B5EF4-FFF2-40B4-BE49-F238E27FC236}">
                  <a16:creationId xmlns:a16="http://schemas.microsoft.com/office/drawing/2014/main" id="{EE7739B5-A51C-E3F9-BF6C-63CB595B63AD}"/>
                </a:ext>
              </a:extLst>
            </p:cNvPr>
            <p:cNvSpPr/>
            <p:nvPr/>
          </p:nvSpPr>
          <p:spPr>
            <a:xfrm>
              <a:off x="4677634" y="2907503"/>
              <a:ext cx="3026734" cy="839723"/>
            </a:xfrm>
            <a:prstGeom prst="roundRect">
              <a:avLst>
                <a:gd name="adj" fmla="val 2696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rPr>
                <a:t>普惠綠能</a:t>
              </a:r>
              <a:endParaRPr kumimoji="0" lang="en-US" altLang="zh-TW" sz="20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rPr>
                <a:t>x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Noto Sans TC"/>
                  <a:ea typeface="Noto Sans TC"/>
                  <a:cs typeface="+mn-cs"/>
                </a:rPr>
                <a:t>永續家園</a:t>
              </a:r>
            </a:p>
          </p:txBody>
        </p:sp>
      </p:grpSp>
      <p:sp>
        <p:nvSpPr>
          <p:cNvPr id="2" name="TextBox 12">
            <a:extLst>
              <a:ext uri="{FF2B5EF4-FFF2-40B4-BE49-F238E27FC236}">
                <a16:creationId xmlns:a16="http://schemas.microsoft.com/office/drawing/2014/main" id="{A5B0FAB0-BF1F-AC5E-ECD8-EF7263E59EBD}"/>
              </a:ext>
            </a:extLst>
          </p:cNvPr>
          <p:cNvSpPr txBox="1"/>
          <p:nvPr/>
        </p:nvSpPr>
        <p:spPr>
          <a:xfrm>
            <a:off x="2691089" y="817803"/>
            <a:ext cx="6586543" cy="589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ts val="464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經營理念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4501F79-02AF-FCD3-BA6F-4DA37BD0C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3" name="投影片編號版面配置區 1">
            <a:extLst>
              <a:ext uri="{FF2B5EF4-FFF2-40B4-BE49-F238E27FC236}">
                <a16:creationId xmlns:a16="http://schemas.microsoft.com/office/drawing/2014/main" id="{079D8AAA-F650-AF02-8797-D56057CDB69E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6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17020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 descr="一張含有 戶外, 空中攝影, 空中, 俯視圖 的圖片&#10;&#10;自動產生的描述">
            <a:extLst>
              <a:ext uri="{FF2B5EF4-FFF2-40B4-BE49-F238E27FC236}">
                <a16:creationId xmlns:a16="http://schemas.microsoft.com/office/drawing/2014/main" id="{CEADE648-E334-5E7E-5EAE-A4847001E0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12992" b="-2362"/>
          <a:stretch/>
        </p:blipFill>
        <p:spPr>
          <a:xfrm>
            <a:off x="7739757" y="680680"/>
            <a:ext cx="4057649" cy="38096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4" name="圖表 3">
            <a:extLst>
              <a:ext uri="{FF2B5EF4-FFF2-40B4-BE49-F238E27FC236}">
                <a16:creationId xmlns:a16="http://schemas.microsoft.com/office/drawing/2014/main" id="{0A532955-8F9D-36F5-71F5-A7D5F508FC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063826"/>
              </p:ext>
            </p:extLst>
          </p:nvPr>
        </p:nvGraphicFramePr>
        <p:xfrm>
          <a:off x="356930" y="1742743"/>
          <a:ext cx="3079611" cy="4739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文字方塊 14">
            <a:extLst>
              <a:ext uri="{FF2B5EF4-FFF2-40B4-BE49-F238E27FC236}">
                <a16:creationId xmlns:a16="http://schemas.microsoft.com/office/drawing/2014/main" id="{9BBCA0E7-50A8-8332-CF56-EFBE9E9B3936}"/>
              </a:ext>
            </a:extLst>
          </p:cNvPr>
          <p:cNvSpPr txBox="1"/>
          <p:nvPr/>
        </p:nvSpPr>
        <p:spPr>
          <a:xfrm>
            <a:off x="355429" y="189762"/>
            <a:ext cx="730500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TW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ea"/>
              </a:rPr>
              <a:t>大型地面型案場為主力</a:t>
            </a:r>
          </a:p>
          <a:p>
            <a:r>
              <a:rPr kumimoji="0" lang="zh-TW" altLang="en-US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  <a:effectLst/>
                <a:uLnTx/>
                <a:uFillTx/>
                <a:latin typeface="+mn-ea"/>
              </a:rPr>
              <a:t>甫成立一年即獲選「嚴重地層下陷地區土地活化利用暨太陽光電發電」專案輔導業者，積極建設屏東縣四鄉鎮。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15898141-53D1-AB59-E4CE-CA93EB7ED44B}"/>
              </a:ext>
            </a:extLst>
          </p:cNvPr>
          <p:cNvSpPr txBox="1"/>
          <p:nvPr/>
        </p:nvSpPr>
        <p:spPr>
          <a:xfrm>
            <a:off x="6681201" y="-1445328"/>
            <a:ext cx="130711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1600" b="1">
                <a:solidFill>
                  <a:srgbClr val="0A2240"/>
                </a:solidFill>
                <a:latin typeface="+mn-ea"/>
                <a:cs typeface="+mn-ea"/>
                <a:sym typeface="Arial" panose="020B0604020202020204" pitchFamily="34" charset="0"/>
              </a:rPr>
              <a:t>創能與售電</a:t>
            </a:r>
            <a:endParaRPr lang="en-US" altLang="zh-TW" sz="1600" b="1">
              <a:solidFill>
                <a:srgbClr val="0A2240"/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CFC386EB-85BE-4678-C634-10B5F20917D5}"/>
              </a:ext>
            </a:extLst>
          </p:cNvPr>
          <p:cNvSpPr txBox="1"/>
          <p:nvPr/>
        </p:nvSpPr>
        <p:spPr>
          <a:xfrm>
            <a:off x="1308917" y="3381082"/>
            <a:ext cx="3118710" cy="1705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>
                <a:solidFill>
                  <a:srgbClr val="0A2240"/>
                </a:solidFill>
                <a:latin typeface="+mn-ea"/>
              </a:rPr>
              <a:t>自建</a:t>
            </a:r>
            <a:r>
              <a:rPr lang="en-US" altLang="zh-TW">
                <a:solidFill>
                  <a:srgbClr val="0A2240"/>
                </a:solidFill>
                <a:latin typeface="+mn-ea"/>
              </a:rPr>
              <a:t>69kV</a:t>
            </a:r>
            <a:r>
              <a:rPr lang="zh-TW" altLang="en-US">
                <a:solidFill>
                  <a:srgbClr val="0A2240"/>
                </a:solidFill>
                <a:latin typeface="+mn-ea"/>
              </a:rPr>
              <a:t>及</a:t>
            </a:r>
            <a:r>
              <a:rPr lang="en-US" altLang="zh-TW">
                <a:solidFill>
                  <a:srgbClr val="0A2240"/>
                </a:solidFill>
                <a:latin typeface="+mn-ea"/>
              </a:rPr>
              <a:t>161kV</a:t>
            </a:r>
            <a:r>
              <a:rPr lang="zh-TW" altLang="en-US">
                <a:solidFill>
                  <a:srgbClr val="0A2240"/>
                </a:solidFill>
                <a:latin typeface="+mn-ea"/>
              </a:rPr>
              <a:t>升壓站</a:t>
            </a:r>
            <a:endParaRPr lang="en-US" altLang="zh-TW">
              <a:solidFill>
                <a:srgbClr val="0A224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>
                <a:solidFill>
                  <a:srgbClr val="0A2240"/>
                </a:solidFill>
                <a:latin typeface="+mn-ea"/>
              </a:rPr>
              <a:t>600+</a:t>
            </a:r>
            <a:r>
              <a:rPr lang="zh-TW" altLang="en-US">
                <a:solidFill>
                  <a:srgbClr val="0A2240"/>
                </a:solidFill>
                <a:latin typeface="+mn-ea"/>
              </a:rPr>
              <a:t>名地主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>
                <a:solidFill>
                  <a:srgbClr val="0A2240"/>
                </a:solidFill>
                <a:latin typeface="+mn-ea"/>
              </a:rPr>
              <a:t>700+</a:t>
            </a:r>
            <a:r>
              <a:rPr lang="zh-TW" altLang="en-US">
                <a:solidFill>
                  <a:srgbClr val="0A2240"/>
                </a:solidFill>
                <a:latin typeface="+mn-ea"/>
              </a:rPr>
              <a:t>筆私有土地</a:t>
            </a:r>
            <a:endParaRPr lang="en-US" altLang="zh-TW">
              <a:solidFill>
                <a:srgbClr val="0A224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>
                <a:solidFill>
                  <a:srgbClr val="0A2240"/>
                </a:solidFill>
                <a:latin typeface="+mn-ea"/>
              </a:rPr>
              <a:t>20+5</a:t>
            </a:r>
            <a:r>
              <a:rPr lang="zh-TW" altLang="en-US">
                <a:solidFill>
                  <a:srgbClr val="0A2240"/>
                </a:solidFill>
                <a:latin typeface="+mn-ea"/>
              </a:rPr>
              <a:t>年租約</a:t>
            </a:r>
          </a:p>
        </p:txBody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293AA0FD-C30F-1046-8017-B9837C2653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57" t="-24384"/>
          <a:stretch/>
        </p:blipFill>
        <p:spPr>
          <a:xfrm>
            <a:off x="6681201" y="-1137591"/>
            <a:ext cx="1716329" cy="296189"/>
          </a:xfrm>
          <a:prstGeom prst="rect">
            <a:avLst/>
          </a:prstGeom>
        </p:spPr>
      </p:pic>
      <p:graphicFrame>
        <p:nvGraphicFramePr>
          <p:cNvPr id="40" name="表格 39">
            <a:extLst>
              <a:ext uri="{FF2B5EF4-FFF2-40B4-BE49-F238E27FC236}">
                <a16:creationId xmlns:a16="http://schemas.microsoft.com/office/drawing/2014/main" id="{215449C1-F08E-8DE3-B304-DC760537DA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102149"/>
              </p:ext>
            </p:extLst>
          </p:nvPr>
        </p:nvGraphicFramePr>
        <p:xfrm>
          <a:off x="5361170" y="5313198"/>
          <a:ext cx="6408526" cy="1313954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1332796">
                  <a:extLst>
                    <a:ext uri="{9D8B030D-6E8A-4147-A177-3AD203B41FA5}">
                      <a16:colId xmlns:a16="http://schemas.microsoft.com/office/drawing/2014/main" val="64467789"/>
                    </a:ext>
                  </a:extLst>
                </a:gridCol>
                <a:gridCol w="2658071">
                  <a:extLst>
                    <a:ext uri="{9D8B030D-6E8A-4147-A177-3AD203B41FA5}">
                      <a16:colId xmlns:a16="http://schemas.microsoft.com/office/drawing/2014/main" val="1435706803"/>
                    </a:ext>
                  </a:extLst>
                </a:gridCol>
                <a:gridCol w="2417659">
                  <a:extLst>
                    <a:ext uri="{9D8B030D-6E8A-4147-A177-3AD203B41FA5}">
                      <a16:colId xmlns:a16="http://schemas.microsoft.com/office/drawing/2014/main" val="4254564449"/>
                    </a:ext>
                  </a:extLst>
                </a:gridCol>
              </a:tblGrid>
              <a:tr h="24056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近三個月</a:t>
                      </a:r>
                      <a:endParaRPr lang="zh-TW" altLang="en-US" sz="1200" b="0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屏東案場總發電度數</a:t>
                      </a:r>
                      <a:r>
                        <a:rPr lang="en-US" altLang="zh-TW" sz="1200" b="0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(kWh)</a:t>
                      </a:r>
                      <a:endParaRPr lang="en-US" altLang="zh-TW" sz="1200" b="0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每瓩日平均發電度數</a:t>
                      </a:r>
                      <a:endParaRPr lang="zh-TW" altLang="en-US" sz="1200" b="0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3279836270"/>
                  </a:ext>
                </a:extLst>
              </a:tr>
              <a:tr h="3577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2025/5</a:t>
                      </a:r>
                      <a:endParaRPr lang="en-US" altLang="zh-TW" sz="1200" b="0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16,079,040 </a:t>
                      </a:r>
                      <a:endParaRPr lang="en-US" altLang="zh-TW" sz="1200" b="0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4.27</a:t>
                      </a:r>
                      <a:endParaRPr lang="en-US" altLang="zh-TW" sz="1200" b="1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1164403044"/>
                  </a:ext>
                </a:extLst>
              </a:tr>
              <a:tr h="3577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2025/6</a:t>
                      </a:r>
                      <a:endParaRPr lang="en-US" altLang="zh-TW" sz="1200" b="0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16,921,920 </a:t>
                      </a:r>
                      <a:endParaRPr lang="en-US" altLang="zh-TW" sz="1200" b="0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4.64</a:t>
                      </a:r>
                      <a:endParaRPr lang="en-US" altLang="zh-TW" sz="1200" b="1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3337342004"/>
                  </a:ext>
                </a:extLst>
              </a:tr>
              <a:tr h="3577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2025/7</a:t>
                      </a:r>
                      <a:endParaRPr lang="en-US" altLang="zh-TW" sz="1200" b="0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u="none" strike="noStrike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17,145,200 </a:t>
                      </a:r>
                      <a:endParaRPr lang="en-US" altLang="zh-TW" sz="1200" b="0" i="0" u="none" strike="noStrike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203864"/>
                          </a:solidFill>
                          <a:effectLst/>
                          <a:latin typeface="+mn-ea"/>
                          <a:ea typeface="+mn-ea"/>
                        </a:rPr>
                        <a:t>4.55</a:t>
                      </a:r>
                      <a:endParaRPr lang="en-US" altLang="zh-TW" sz="1200" b="1" i="0" u="none" strike="noStrike" dirty="0">
                        <a:solidFill>
                          <a:srgbClr val="203864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763" marR="4763" marT="4763" marB="0" anchor="ctr"/>
                </a:tc>
                <a:extLst>
                  <a:ext uri="{0D108BD9-81ED-4DB2-BD59-A6C34878D82A}">
                    <a16:rowId xmlns:a16="http://schemas.microsoft.com/office/drawing/2014/main" val="3557139960"/>
                  </a:ext>
                </a:extLst>
              </a:tr>
            </a:tbl>
          </a:graphicData>
        </a:graphic>
      </p:graphicFrame>
      <p:sp>
        <p:nvSpPr>
          <p:cNvPr id="42" name="文字方塊 41">
            <a:extLst>
              <a:ext uri="{FF2B5EF4-FFF2-40B4-BE49-F238E27FC236}">
                <a16:creationId xmlns:a16="http://schemas.microsoft.com/office/drawing/2014/main" id="{94CB4783-CBC6-581E-326F-7FB405612E0E}"/>
              </a:ext>
            </a:extLst>
          </p:cNvPr>
          <p:cNvSpPr txBox="1"/>
          <p:nvPr/>
        </p:nvSpPr>
        <p:spPr>
          <a:xfrm>
            <a:off x="1299300" y="2919417"/>
            <a:ext cx="6240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>
                <a:solidFill>
                  <a:srgbClr val="0A2240"/>
                </a:solidFill>
                <a:latin typeface="+mn-ea"/>
              </a:rPr>
              <a:t>區域電網工程</a:t>
            </a:r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09F5AD9A-900B-E085-DEED-FB0F6558AEFC}"/>
              </a:ext>
            </a:extLst>
          </p:cNvPr>
          <p:cNvSpPr txBox="1"/>
          <p:nvPr/>
        </p:nvSpPr>
        <p:spPr>
          <a:xfrm>
            <a:off x="5277498" y="4676417"/>
            <a:ext cx="6240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>
                <a:solidFill>
                  <a:srgbClr val="0A2240"/>
                </a:solidFill>
                <a:latin typeface="+mn-ea"/>
              </a:rPr>
              <a:t>自行維運，堅守發電量</a:t>
            </a:r>
            <a:endParaRPr kumimoji="0" lang="zh-TW" altLang="en-US" sz="2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47" name="文字方塊 46">
            <a:extLst>
              <a:ext uri="{FF2B5EF4-FFF2-40B4-BE49-F238E27FC236}">
                <a16:creationId xmlns:a16="http://schemas.microsoft.com/office/drawing/2014/main" id="{24DF56E9-674B-D3CC-DB98-3C6A41D4E446}"/>
              </a:ext>
            </a:extLst>
          </p:cNvPr>
          <p:cNvSpPr txBox="1"/>
          <p:nvPr/>
        </p:nvSpPr>
        <p:spPr>
          <a:xfrm>
            <a:off x="8882321" y="4740213"/>
            <a:ext cx="2952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100">
                <a:solidFill>
                  <a:srgbClr val="0A2240"/>
                </a:solidFill>
                <a:latin typeface="+mn-ea"/>
              </a:rPr>
              <a:t>112</a:t>
            </a:r>
            <a:r>
              <a:rPr lang="zh-TW" altLang="en-US" sz="1100">
                <a:solidFill>
                  <a:srgbClr val="0A2240"/>
                </a:solidFill>
                <a:latin typeface="+mn-ea"/>
              </a:rPr>
              <a:t>年台電公司公布之屏東縣</a:t>
            </a:r>
            <a:br>
              <a:rPr lang="en-US" altLang="zh-TW" sz="1100">
                <a:solidFill>
                  <a:srgbClr val="0A2240"/>
                </a:solidFill>
                <a:latin typeface="+mn-ea"/>
              </a:rPr>
            </a:br>
            <a:r>
              <a:rPr lang="zh-TW" altLang="en-US" sz="1100">
                <a:solidFill>
                  <a:srgbClr val="0A2240"/>
                </a:solidFill>
                <a:latin typeface="+mn-ea"/>
              </a:rPr>
              <a:t>太陽能每瓩日平均購電量為</a:t>
            </a:r>
            <a:r>
              <a:rPr lang="en-US" altLang="zh-TW" sz="1100">
                <a:solidFill>
                  <a:srgbClr val="0A2240"/>
                </a:solidFill>
                <a:latin typeface="+mn-ea"/>
              </a:rPr>
              <a:t>3.16</a:t>
            </a:r>
            <a:r>
              <a:rPr lang="zh-TW" altLang="en-US" sz="1100">
                <a:solidFill>
                  <a:srgbClr val="0A2240"/>
                </a:solidFill>
                <a:latin typeface="+mn-ea"/>
              </a:rPr>
              <a:t>小時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9CC2F95-6E91-4670-7783-1FE1AC1C4B92}"/>
              </a:ext>
            </a:extLst>
          </p:cNvPr>
          <p:cNvSpPr txBox="1"/>
          <p:nvPr/>
        </p:nvSpPr>
        <p:spPr>
          <a:xfrm>
            <a:off x="1362517" y="1529812"/>
            <a:ext cx="58073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以</a:t>
            </a:r>
            <a:r>
              <a:rPr lang="zh-TW" altLang="en-US" sz="1400" b="1" i="0" u="none" strike="noStrike">
                <a:solidFill>
                  <a:srgbClr val="ED7D31"/>
                </a:solidFill>
                <a:effectLst/>
                <a:latin typeface="Arial" panose="020B0604020202020204" pitchFamily="34" charset="0"/>
              </a:rPr>
              <a:t>電力公司</a:t>
            </a: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自許，堅持品質以長期服務綠電需求</a:t>
            </a:r>
            <a:r>
              <a:rPr lang="zh-TW" altLang="en-US" sz="1400">
                <a:latin typeface="Arial" panose="020B0604020202020204" pitchFamily="34" charset="0"/>
              </a:rPr>
              <a:t>；</a:t>
            </a:r>
            <a:br>
              <a:rPr lang="en-US" altLang="zh-TW" sz="1400">
                <a:latin typeface="Arial" panose="020B0604020202020204" pitchFamily="34" charset="0"/>
              </a:rPr>
            </a:b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成立之初即堅持</a:t>
            </a:r>
            <a:r>
              <a:rPr lang="zh-TW" altLang="en-US" sz="1400" b="1" i="0" u="none" strike="noStrike">
                <a:solidFill>
                  <a:srgbClr val="ED7D31"/>
                </a:solidFill>
                <a:effectLst/>
                <a:latin typeface="Arial" panose="020B0604020202020204" pitchFamily="34" charset="0"/>
              </a:rPr>
              <a:t>自持案場</a:t>
            </a: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，並且僅採用業界</a:t>
            </a:r>
            <a:r>
              <a:rPr lang="zh-TW" altLang="en-US" sz="1400" b="1" i="0" u="none" strike="noStrike">
                <a:solidFill>
                  <a:srgbClr val="ED7D31"/>
                </a:solidFill>
                <a:effectLst/>
                <a:latin typeface="Arial" panose="020B0604020202020204" pitchFamily="34" charset="0"/>
              </a:rPr>
              <a:t>一線品牌</a:t>
            </a: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的模組與逆變器。</a:t>
            </a:r>
            <a:endParaRPr lang="en-US" altLang="zh-TW" sz="1400" b="0" i="0" u="none" strike="noStrike">
              <a:effectLst/>
              <a:latin typeface="Arial" panose="020B0604020202020204" pitchFamily="34" charset="0"/>
            </a:endParaRPr>
          </a:p>
          <a:p>
            <a:pPr rtl="0">
              <a:buNone/>
            </a:pP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目前太陽能電廠均</a:t>
            </a:r>
            <a:r>
              <a:rPr lang="zh-TW" altLang="en-US" sz="1400" b="1" i="0" u="none" strike="noStrike">
                <a:solidFill>
                  <a:srgbClr val="ED7D31"/>
                </a:solidFill>
                <a:effectLst/>
                <a:latin typeface="Arial" panose="020B0604020202020204" pitchFamily="34" charset="0"/>
              </a:rPr>
              <a:t>百分之百持有</a:t>
            </a:r>
            <a:r>
              <a:rPr lang="zh-TW" altLang="en-US" sz="1400" b="0" i="0" u="none" strike="noStrike">
                <a:effectLst/>
                <a:latin typeface="Arial" panose="020B0604020202020204" pitchFamily="34" charset="0"/>
              </a:rPr>
              <a:t>並自行維運，以供給各產業逐年增加的綠電需求。</a:t>
            </a:r>
            <a:endParaRPr lang="zh-TW" altLang="en-US" sz="1400" b="0">
              <a:effectLst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BB1A4F35-133E-812B-B11A-EDF0A86962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6" name="語音泡泡: 圓角矩形 15">
            <a:extLst>
              <a:ext uri="{FF2B5EF4-FFF2-40B4-BE49-F238E27FC236}">
                <a16:creationId xmlns:a16="http://schemas.microsoft.com/office/drawing/2014/main" id="{170C1A24-401A-C604-4036-0D674BC043CF}"/>
              </a:ext>
            </a:extLst>
          </p:cNvPr>
          <p:cNvSpPr/>
          <p:nvPr/>
        </p:nvSpPr>
        <p:spPr>
          <a:xfrm>
            <a:off x="1299301" y="1457036"/>
            <a:ext cx="5945492" cy="1045085"/>
          </a:xfrm>
          <a:prstGeom prst="wedgeRoundRectCallout">
            <a:avLst>
              <a:gd name="adj1" fmla="val 58216"/>
              <a:gd name="adj2" fmla="val 33260"/>
              <a:gd name="adj3" fmla="val 16667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D5CE5297-8757-85ED-FC9E-64DA0369AFA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4" t="23694" r="24158" b="3065"/>
          <a:stretch/>
        </p:blipFill>
        <p:spPr>
          <a:xfrm>
            <a:off x="5369997" y="2657365"/>
            <a:ext cx="2108184" cy="17368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B9EDB15-3F99-A2C1-D745-169F8329A185}"/>
              </a:ext>
            </a:extLst>
          </p:cNvPr>
          <p:cNvSpPr/>
          <p:nvPr/>
        </p:nvSpPr>
        <p:spPr>
          <a:xfrm>
            <a:off x="-83112" y="248663"/>
            <a:ext cx="356929" cy="896463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89A7BCA-94CC-F4C3-BD0D-1E7E46AFF0DC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7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48213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 descr="一張含有 空中攝影, 空中, 水, 戶外 的圖片&#10;&#10;自動產生的描述">
            <a:extLst>
              <a:ext uri="{FF2B5EF4-FFF2-40B4-BE49-F238E27FC236}">
                <a16:creationId xmlns:a16="http://schemas.microsoft.com/office/drawing/2014/main" id="{17CE06E4-6496-7F87-453F-E9FAA978BE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709" y="2980470"/>
            <a:ext cx="4795688" cy="35938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語音泡泡: 圓角矩形 1">
            <a:extLst>
              <a:ext uri="{FF2B5EF4-FFF2-40B4-BE49-F238E27FC236}">
                <a16:creationId xmlns:a16="http://schemas.microsoft.com/office/drawing/2014/main" id="{15630640-11F0-C968-3BA9-8C102CD889EE}"/>
              </a:ext>
            </a:extLst>
          </p:cNvPr>
          <p:cNvSpPr/>
          <p:nvPr/>
        </p:nvSpPr>
        <p:spPr>
          <a:xfrm>
            <a:off x="6432071" y="1430913"/>
            <a:ext cx="2567804" cy="1381996"/>
          </a:xfrm>
          <a:prstGeom prst="wedgeRoundRectCallout">
            <a:avLst>
              <a:gd name="adj1" fmla="val -20782"/>
              <a:gd name="adj2" fmla="val 62029"/>
              <a:gd name="adj3" fmla="val 16667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2BD04FBD-088D-6DCA-F8E0-0D5F3D27B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793352"/>
              </p:ext>
            </p:extLst>
          </p:nvPr>
        </p:nvGraphicFramePr>
        <p:xfrm>
          <a:off x="9209304" y="1261205"/>
          <a:ext cx="3248127" cy="1592580"/>
        </p:xfrm>
        <a:graphic>
          <a:graphicData uri="http://schemas.openxmlformats.org/drawingml/2006/table">
            <a:tbl>
              <a:tblPr firstRow="1" bandRow="1"/>
              <a:tblGrid>
                <a:gridCol w="3248127">
                  <a:extLst>
                    <a:ext uri="{9D8B030D-6E8A-4147-A177-3AD203B41FA5}">
                      <a16:colId xmlns:a16="http://schemas.microsoft.com/office/drawing/2014/main" val="3862603841"/>
                    </a:ext>
                  </a:extLst>
                </a:gridCol>
              </a:tblGrid>
              <a:tr h="2734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zh-TW" altLang="en-US" sz="1800" b="1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4606750"/>
                  </a:ext>
                </a:extLst>
              </a:tr>
              <a:tr h="2491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地點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：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屏東縣林邊鄉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8065386"/>
                  </a:ext>
                </a:extLst>
              </a:tr>
              <a:tr h="2491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面積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：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27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公頃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3118109"/>
                  </a:ext>
                </a:extLst>
              </a:tr>
              <a:tr h="2491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108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塊土地 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68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位地主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3935"/>
                  </a:ext>
                </a:extLst>
              </a:tr>
              <a:tr h="2491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總裝置容量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：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17MW</a:t>
                      </a:r>
                      <a:endParaRPr kumimoji="0" lang="zh-TW" alt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3009969"/>
                  </a:ext>
                </a:extLst>
              </a:tr>
            </a:tbl>
          </a:graphicData>
        </a:graphic>
      </p:graphicFrame>
      <p:pic>
        <p:nvPicPr>
          <p:cNvPr id="15" name="圖片 14">
            <a:extLst>
              <a:ext uri="{FF2B5EF4-FFF2-40B4-BE49-F238E27FC236}">
                <a16:creationId xmlns:a16="http://schemas.microsoft.com/office/drawing/2014/main" id="{F779FCCE-2684-3F1B-B6ED-FE974A4D7B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336" r="1429" b="5489"/>
          <a:stretch/>
        </p:blipFill>
        <p:spPr>
          <a:xfrm>
            <a:off x="354133" y="4095342"/>
            <a:ext cx="3052214" cy="24789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文字方塊 34">
            <a:extLst>
              <a:ext uri="{FF2B5EF4-FFF2-40B4-BE49-F238E27FC236}">
                <a16:creationId xmlns:a16="http://schemas.microsoft.com/office/drawing/2014/main" id="{B6B02FDF-FCBB-B6F8-DA0E-A76B457E5B2F}"/>
              </a:ext>
            </a:extLst>
          </p:cNvPr>
          <p:cNvSpPr txBox="1"/>
          <p:nvPr/>
        </p:nvSpPr>
        <p:spPr>
          <a:xfrm>
            <a:off x="354133" y="1163278"/>
            <a:ext cx="3278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>
                <a:solidFill>
                  <a:srgbClr val="0A2240"/>
                </a:solidFill>
                <a:latin typeface="+mn-ea"/>
              </a:rPr>
              <a:t>全台首案農電共生示範案場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CE3CA3BC-8EE2-7A4D-DDEF-AA3A151586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26" r="8412" b="2"/>
          <a:stretch/>
        </p:blipFill>
        <p:spPr>
          <a:xfrm>
            <a:off x="4017686" y="4095341"/>
            <a:ext cx="2025395" cy="24789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06F7F0BC-8E07-2969-317A-2366973327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773071"/>
              </p:ext>
            </p:extLst>
          </p:nvPr>
        </p:nvGraphicFramePr>
        <p:xfrm>
          <a:off x="276070" y="2136224"/>
          <a:ext cx="3448409" cy="1805940"/>
        </p:xfrm>
        <a:graphic>
          <a:graphicData uri="http://schemas.openxmlformats.org/drawingml/2006/table">
            <a:tbl>
              <a:tblPr firstRow="1" bandRow="1"/>
              <a:tblGrid>
                <a:gridCol w="3448409">
                  <a:extLst>
                    <a:ext uri="{9D8B030D-6E8A-4147-A177-3AD203B41FA5}">
                      <a16:colId xmlns:a16="http://schemas.microsoft.com/office/drawing/2014/main" val="3862603841"/>
                    </a:ext>
                  </a:extLst>
                </a:gridCol>
              </a:tblGrid>
              <a:tr h="26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地點：嘉義縣台糖大林糖廠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A224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8065386"/>
                  </a:ext>
                </a:extLst>
              </a:tr>
              <a:tr h="26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面積：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1.8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公頃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A224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3118109"/>
                  </a:ext>
                </a:extLst>
              </a:tr>
              <a:tr h="26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遮蔽率：三區 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、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35% 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、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A224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3935"/>
                  </a:ext>
                </a:extLst>
              </a:tr>
              <a:tr h="26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總裝置容量：</a:t>
                      </a:r>
                      <a:r>
                        <a:rPr kumimoji="0" lang="en-US" altLang="zh-TW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908.04kW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A224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3009969"/>
                  </a:ext>
                </a:extLst>
              </a:tr>
              <a:tr h="261909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收成作物</a:t>
                      </a:r>
                      <a:r>
                        <a:rPr kumimoji="0" lang="zh-TW" altLang="en-US" sz="1600" b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：</a:t>
                      </a:r>
                      <a:r>
                        <a:rPr kumimoji="0" lang="zh-TW" alt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扁蒲、栗子南瓜、</a:t>
                      </a:r>
                      <a:br>
                        <a:rPr kumimoji="0" lang="en-US" altLang="zh-TW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kumimoji="0" lang="zh-TW" alt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台農</a:t>
                      </a:r>
                      <a:r>
                        <a:rPr kumimoji="0" lang="en-US" altLang="zh-TW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57</a:t>
                      </a:r>
                      <a:r>
                        <a:rPr kumimoji="0" lang="zh-TW" alt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A224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號地瓜等。</a:t>
                      </a:r>
                      <a:endParaRPr kumimoji="0" lang="en-US" altLang="zh-TW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A224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9952207"/>
                  </a:ext>
                </a:extLst>
              </a:tr>
            </a:tbl>
          </a:graphicData>
        </a:graphic>
      </p:graphicFrame>
      <p:sp>
        <p:nvSpPr>
          <p:cNvPr id="13" name="文字方塊 12">
            <a:extLst>
              <a:ext uri="{FF2B5EF4-FFF2-40B4-BE49-F238E27FC236}">
                <a16:creationId xmlns:a16="http://schemas.microsoft.com/office/drawing/2014/main" id="{48405971-4501-CE75-EF06-5A87CD67FB52}"/>
              </a:ext>
            </a:extLst>
          </p:cNvPr>
          <p:cNvSpPr txBox="1"/>
          <p:nvPr/>
        </p:nvSpPr>
        <p:spPr>
          <a:xfrm>
            <a:off x="354133" y="1566711"/>
            <a:ext cx="34313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>
                <a:solidFill>
                  <a:srgbClr val="F08300"/>
                </a:solidFill>
                <a:latin typeface="+mn-ea"/>
              </a:rPr>
              <a:t>大林農電共生薯光計畫</a:t>
            </a:r>
          </a:p>
        </p:txBody>
      </p:sp>
      <p:sp>
        <p:nvSpPr>
          <p:cNvPr id="5" name="文字方塊 34">
            <a:extLst>
              <a:ext uri="{FF2B5EF4-FFF2-40B4-BE49-F238E27FC236}">
                <a16:creationId xmlns:a16="http://schemas.microsoft.com/office/drawing/2014/main" id="{ABE48A89-0640-B006-90CC-7CA832B2F196}"/>
              </a:ext>
            </a:extLst>
          </p:cNvPr>
          <p:cNvSpPr txBox="1"/>
          <p:nvPr/>
        </p:nvSpPr>
        <p:spPr>
          <a:xfrm>
            <a:off x="8849439" y="662226"/>
            <a:ext cx="4036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>
                <a:solidFill>
                  <a:srgbClr val="0A2240"/>
                </a:solidFill>
                <a:latin typeface="+mn-ea"/>
              </a:rPr>
              <a:t>全台最多地主的水面型案場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ECB6F57-0F50-F356-6A79-18DEF33A872A}"/>
              </a:ext>
            </a:extLst>
          </p:cNvPr>
          <p:cNvSpPr txBox="1"/>
          <p:nvPr/>
        </p:nvSpPr>
        <p:spPr>
          <a:xfrm>
            <a:off x="8849439" y="1046415"/>
            <a:ext cx="3794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>
                <a:solidFill>
                  <a:srgbClr val="F08300"/>
                </a:solidFill>
                <a:latin typeface="+mn-ea"/>
              </a:rPr>
              <a:t>林邊四期地勢低窪水域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18E4B847-3515-A8D2-6E08-46C583A2C0CA}"/>
              </a:ext>
            </a:extLst>
          </p:cNvPr>
          <p:cNvSpPr txBox="1"/>
          <p:nvPr/>
        </p:nvSpPr>
        <p:spPr>
          <a:xfrm>
            <a:off x="4127427" y="2631669"/>
            <a:ext cx="168401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>
                <a:solidFill>
                  <a:srgbClr val="0A2240"/>
                </a:solidFill>
                <a:latin typeface="+mn-ea"/>
              </a:rPr>
              <a:t>此案案場與亞洲地區農電共生翹楚</a:t>
            </a:r>
            <a:r>
              <a:rPr lang="en-US" altLang="zh-TW" sz="1600">
                <a:solidFill>
                  <a:srgbClr val="0A2240"/>
                </a:solidFill>
                <a:latin typeface="+mn-ea"/>
              </a:rPr>
              <a:t>—</a:t>
            </a:r>
            <a:r>
              <a:rPr lang="zh-TW" altLang="en-US" sz="1600">
                <a:solidFill>
                  <a:srgbClr val="0A2240"/>
                </a:solidFill>
                <a:latin typeface="+mn-ea"/>
              </a:rPr>
              <a:t>日本公司</a:t>
            </a:r>
            <a:r>
              <a:rPr lang="en-US" altLang="zh-TW" sz="1600" err="1">
                <a:solidFill>
                  <a:srgbClr val="0A2240"/>
                </a:solidFill>
                <a:latin typeface="+mn-ea"/>
              </a:rPr>
              <a:t>Myfarm</a:t>
            </a:r>
            <a:r>
              <a:rPr lang="zh-TW" altLang="en-US" sz="1600">
                <a:solidFill>
                  <a:srgbClr val="0A2240"/>
                </a:solidFill>
                <a:latin typeface="+mn-ea"/>
              </a:rPr>
              <a:t>合作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063EA4F8-E08D-7134-4404-79C311EA3356}"/>
              </a:ext>
            </a:extLst>
          </p:cNvPr>
          <p:cNvSpPr txBox="1"/>
          <p:nvPr/>
        </p:nvSpPr>
        <p:spPr>
          <a:xfrm>
            <a:off x="4127427" y="2293115"/>
            <a:ext cx="16059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>
                <a:solidFill>
                  <a:srgbClr val="0A2240"/>
                </a:solidFill>
                <a:latin typeface="+mn-ea"/>
              </a:rPr>
              <a:t>國際經驗交流</a:t>
            </a:r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6C265A51-A53A-717B-B23B-60A904C17EE7}"/>
              </a:ext>
            </a:extLst>
          </p:cNvPr>
          <p:cNvSpPr txBox="1"/>
          <p:nvPr/>
        </p:nvSpPr>
        <p:spPr>
          <a:xfrm>
            <a:off x="6578710" y="1890287"/>
            <a:ext cx="23329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>
                <a:solidFill>
                  <a:srgbClr val="0A2240"/>
                </a:solidFill>
                <a:latin typeface="+mn-ea"/>
              </a:rPr>
              <a:t>長期浸泡於水下的區域兼具發電功能，一地多用達成能源轉型目標！</a:t>
            </a:r>
          </a:p>
        </p:txBody>
      </p: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C9BFC787-57A4-6EF1-8422-CC8ECED16204}"/>
              </a:ext>
            </a:extLst>
          </p:cNvPr>
          <p:cNvSpPr txBox="1"/>
          <p:nvPr/>
        </p:nvSpPr>
        <p:spPr>
          <a:xfrm>
            <a:off x="6578710" y="1544625"/>
            <a:ext cx="16059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>
                <a:solidFill>
                  <a:srgbClr val="0A2240"/>
                </a:solidFill>
                <a:latin typeface="+mn-ea"/>
              </a:rPr>
              <a:t>創造三贏</a:t>
            </a: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9BABC58A-0A40-6DCC-5CA3-8E0BE989ECD9}"/>
              </a:ext>
            </a:extLst>
          </p:cNvPr>
          <p:cNvGrpSpPr/>
          <p:nvPr/>
        </p:nvGrpSpPr>
        <p:grpSpPr>
          <a:xfrm>
            <a:off x="7713049" y="807020"/>
            <a:ext cx="1189637" cy="946289"/>
            <a:chOff x="10936291" y="728152"/>
            <a:chExt cx="1189637" cy="946289"/>
          </a:xfrm>
        </p:grpSpPr>
        <p:sp>
          <p:nvSpPr>
            <p:cNvPr id="34" name="流程圖: 接點 33">
              <a:extLst>
                <a:ext uri="{FF2B5EF4-FFF2-40B4-BE49-F238E27FC236}">
                  <a16:creationId xmlns:a16="http://schemas.microsoft.com/office/drawing/2014/main" id="{B09A6963-8DB0-3297-597F-CA403B5DC625}"/>
                </a:ext>
              </a:extLst>
            </p:cNvPr>
            <p:cNvSpPr/>
            <p:nvPr/>
          </p:nvSpPr>
          <p:spPr>
            <a:xfrm>
              <a:off x="11176407" y="728152"/>
              <a:ext cx="580203" cy="580534"/>
            </a:xfrm>
            <a:prstGeom prst="flowChartConnector">
              <a:avLst/>
            </a:prstGeom>
            <a:solidFill>
              <a:srgbClr val="FEF4EB"/>
            </a:solidFill>
            <a:ln>
              <a:solidFill>
                <a:srgbClr val="FCB8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>
                <a:latin typeface="+mn-ea"/>
              </a:endParaRPr>
            </a:p>
          </p:txBody>
        </p:sp>
        <p:sp>
          <p:nvSpPr>
            <p:cNvPr id="35" name="流程圖: 接點 34">
              <a:extLst>
                <a:ext uri="{FF2B5EF4-FFF2-40B4-BE49-F238E27FC236}">
                  <a16:creationId xmlns:a16="http://schemas.microsoft.com/office/drawing/2014/main" id="{1CA27286-EAD4-B840-4BAB-6E25106930DF}"/>
                </a:ext>
              </a:extLst>
            </p:cNvPr>
            <p:cNvSpPr/>
            <p:nvPr/>
          </p:nvSpPr>
          <p:spPr>
            <a:xfrm>
              <a:off x="10936291" y="1093907"/>
              <a:ext cx="580203" cy="580534"/>
            </a:xfrm>
            <a:prstGeom prst="flowChartConnector">
              <a:avLst/>
            </a:prstGeom>
            <a:solidFill>
              <a:srgbClr val="FEF4EB"/>
            </a:solidFill>
            <a:ln>
              <a:solidFill>
                <a:srgbClr val="FCB8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>
                <a:latin typeface="+mn-ea"/>
              </a:endParaRPr>
            </a:p>
          </p:txBody>
        </p:sp>
        <p:sp>
          <p:nvSpPr>
            <p:cNvPr id="36" name="流程圖: 接點 35">
              <a:extLst>
                <a:ext uri="{FF2B5EF4-FFF2-40B4-BE49-F238E27FC236}">
                  <a16:creationId xmlns:a16="http://schemas.microsoft.com/office/drawing/2014/main" id="{C743F1AE-3D8E-87CD-8DBF-2AD406820BEB}"/>
                </a:ext>
              </a:extLst>
            </p:cNvPr>
            <p:cNvSpPr/>
            <p:nvPr/>
          </p:nvSpPr>
          <p:spPr>
            <a:xfrm>
              <a:off x="11399587" y="1089496"/>
              <a:ext cx="580203" cy="580534"/>
            </a:xfrm>
            <a:prstGeom prst="flowChartConnector">
              <a:avLst/>
            </a:prstGeom>
            <a:solidFill>
              <a:srgbClr val="FEF4EB"/>
            </a:solidFill>
            <a:ln>
              <a:solidFill>
                <a:srgbClr val="FCB83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>
                <a:latin typeface="+mn-ea"/>
              </a:endParaRPr>
            </a:p>
          </p:txBody>
        </p:sp>
        <p:sp>
          <p:nvSpPr>
            <p:cNvPr id="41" name="文字方塊 40">
              <a:extLst>
                <a:ext uri="{FF2B5EF4-FFF2-40B4-BE49-F238E27FC236}">
                  <a16:creationId xmlns:a16="http://schemas.microsoft.com/office/drawing/2014/main" id="{335C6B86-0008-9FDA-9410-37AA1EF3017C}"/>
                </a:ext>
              </a:extLst>
            </p:cNvPr>
            <p:cNvSpPr txBox="1"/>
            <p:nvPr/>
          </p:nvSpPr>
          <p:spPr>
            <a:xfrm>
              <a:off x="11235657" y="827016"/>
              <a:ext cx="6667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>
                  <a:solidFill>
                    <a:srgbClr val="0A2240"/>
                  </a:solidFill>
                  <a:latin typeface="+mn-ea"/>
                </a:rPr>
                <a:t>地主</a:t>
              </a:r>
            </a:p>
          </p:txBody>
        </p:sp>
        <p:sp>
          <p:nvSpPr>
            <p:cNvPr id="42" name="文字方塊 41">
              <a:extLst>
                <a:ext uri="{FF2B5EF4-FFF2-40B4-BE49-F238E27FC236}">
                  <a16:creationId xmlns:a16="http://schemas.microsoft.com/office/drawing/2014/main" id="{62C388D0-3753-DD32-795B-70350ACBEAEE}"/>
                </a:ext>
              </a:extLst>
            </p:cNvPr>
            <p:cNvSpPr txBox="1"/>
            <p:nvPr/>
          </p:nvSpPr>
          <p:spPr>
            <a:xfrm>
              <a:off x="10997837" y="1245675"/>
              <a:ext cx="6667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>
                  <a:solidFill>
                    <a:srgbClr val="0A2240"/>
                  </a:solidFill>
                  <a:latin typeface="+mn-ea"/>
                </a:rPr>
                <a:t>政府</a:t>
              </a:r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BDD5EBB0-3D0B-361B-EECB-D92846389ACF}"/>
                </a:ext>
              </a:extLst>
            </p:cNvPr>
            <p:cNvSpPr txBox="1"/>
            <p:nvPr/>
          </p:nvSpPr>
          <p:spPr>
            <a:xfrm>
              <a:off x="11459178" y="1238676"/>
              <a:ext cx="6667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>
                  <a:solidFill>
                    <a:srgbClr val="0A2240"/>
                  </a:solidFill>
                  <a:latin typeface="+mn-ea"/>
                </a:rPr>
                <a:t>公司</a:t>
              </a:r>
            </a:p>
          </p:txBody>
        </p:sp>
      </p:grpSp>
      <p:sp>
        <p:nvSpPr>
          <p:cNvPr id="7" name="語音泡泡: 圓角矩形 6">
            <a:extLst>
              <a:ext uri="{FF2B5EF4-FFF2-40B4-BE49-F238E27FC236}">
                <a16:creationId xmlns:a16="http://schemas.microsoft.com/office/drawing/2014/main" id="{719727FA-FBFD-7538-42B7-7F6C347F977A}"/>
              </a:ext>
            </a:extLst>
          </p:cNvPr>
          <p:cNvSpPr/>
          <p:nvPr/>
        </p:nvSpPr>
        <p:spPr>
          <a:xfrm>
            <a:off x="4017686" y="2028376"/>
            <a:ext cx="1895048" cy="1850567"/>
          </a:xfrm>
          <a:prstGeom prst="wedgeRoundRectCallout">
            <a:avLst>
              <a:gd name="adj1" fmla="val -20703"/>
              <a:gd name="adj2" fmla="val 59929"/>
              <a:gd name="adj3" fmla="val 16667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9A2F83C-CB13-0907-AEBC-8C5F7F06AE6A}"/>
              </a:ext>
            </a:extLst>
          </p:cNvPr>
          <p:cNvSpPr txBox="1"/>
          <p:nvPr/>
        </p:nvSpPr>
        <p:spPr>
          <a:xfrm>
            <a:off x="3923697" y="1854411"/>
            <a:ext cx="1605997" cy="30777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zh-TW" altLang="en-US" sz="1400" b="1">
              <a:solidFill>
                <a:srgbClr val="0A2240"/>
              </a:solidFill>
              <a:highlight>
                <a:srgbClr val="FFFFFF"/>
              </a:highlight>
              <a:latin typeface="+mn-ea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8A50FD65-30B8-4E54-C518-F1D075FF20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8044" y="1728172"/>
            <a:ext cx="1684017" cy="487849"/>
          </a:xfrm>
          <a:prstGeom prst="rect">
            <a:avLst/>
          </a:prstGeom>
        </p:spPr>
      </p:pic>
      <p:sp>
        <p:nvSpPr>
          <p:cNvPr id="28" name="文字方塊 27">
            <a:extLst>
              <a:ext uri="{FF2B5EF4-FFF2-40B4-BE49-F238E27FC236}">
                <a16:creationId xmlns:a16="http://schemas.microsoft.com/office/drawing/2014/main" id="{4B17C92C-1869-8504-3C19-A1002776BFA4}"/>
              </a:ext>
            </a:extLst>
          </p:cNvPr>
          <p:cNvSpPr txBox="1"/>
          <p:nvPr/>
        </p:nvSpPr>
        <p:spPr>
          <a:xfrm>
            <a:off x="398257" y="235782"/>
            <a:ext cx="7551888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ts val="464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  <a:ea typeface="Noto Sans TC"/>
              </a:rPr>
              <a:t>案場實績</a:t>
            </a:r>
            <a:endParaRPr kumimoji="0" lang="zh-TW" altLang="en-US" sz="36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ea typeface="Noto Sans TC"/>
              <a:cs typeface="+mn-cs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A6E222DD-A7A3-2D4C-D563-B8AB4A66A9C1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2995EA6A-09E2-8B2C-CB5F-56A5B28DE3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6" name="投影片編號版面配置區 1">
            <a:extLst>
              <a:ext uri="{FF2B5EF4-FFF2-40B4-BE49-F238E27FC236}">
                <a16:creationId xmlns:a16="http://schemas.microsoft.com/office/drawing/2014/main" id="{0667C0D6-4D2D-3038-38E9-55A1C69CED51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8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2879972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AFCDBB22-0EC3-4B1A-E468-16D46944C3AF}"/>
              </a:ext>
            </a:extLst>
          </p:cNvPr>
          <p:cNvSpPr/>
          <p:nvPr/>
        </p:nvSpPr>
        <p:spPr>
          <a:xfrm>
            <a:off x="8218509" y="3361538"/>
            <a:ext cx="3973491" cy="3496462"/>
          </a:xfrm>
          <a:prstGeom prst="rect">
            <a:avLst/>
          </a:prstGeom>
          <a:blipFill>
            <a:blip r:embed="rId3"/>
            <a:stretch>
              <a:fillRect l="-27164" t="-15305" r="-25455" b="-66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0" descr="一張含有 空中攝影, 空中, 水, 戶外 的圖片&#10;&#10;自動產生的描述">
            <a:extLst>
              <a:ext uri="{FF2B5EF4-FFF2-40B4-BE49-F238E27FC236}">
                <a16:creationId xmlns:a16="http://schemas.microsoft.com/office/drawing/2014/main" id="{9A45BC06-FD11-5D1F-9AA6-062B6CEF42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116" y="-29864"/>
            <a:ext cx="4007946" cy="3420000"/>
          </a:xfrm>
          <a:prstGeom prst="rect">
            <a:avLst/>
          </a:prstGeom>
        </p:spPr>
      </p:pic>
      <p:pic>
        <p:nvPicPr>
          <p:cNvPr id="16" name="圖片 15" descr="一張含有 戶外, 空中攝影, 空中, 俯視圖 的圖片&#10;&#10;自動產生的描述">
            <a:extLst>
              <a:ext uri="{FF2B5EF4-FFF2-40B4-BE49-F238E27FC236}">
                <a16:creationId xmlns:a16="http://schemas.microsoft.com/office/drawing/2014/main" id="{5363975A-A11F-6C26-238E-0EB03F0739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02" y="-26599"/>
            <a:ext cx="4084714" cy="3399651"/>
          </a:xfrm>
          <a:prstGeom prst="rect">
            <a:avLst/>
          </a:prstGeom>
        </p:spPr>
      </p:pic>
      <p:pic>
        <p:nvPicPr>
          <p:cNvPr id="2" name="圖片 1" descr="一張含有 草, 室外, 公園, 路面 的圖片&#10;&#10;自動產生的描述">
            <a:extLst>
              <a:ext uri="{FF2B5EF4-FFF2-40B4-BE49-F238E27FC236}">
                <a16:creationId xmlns:a16="http://schemas.microsoft.com/office/drawing/2014/main" id="{CC3210C5-09C2-B9AB-49F1-C402C2DBFAD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08" r="6413" b="13048"/>
          <a:stretch/>
        </p:blipFill>
        <p:spPr>
          <a:xfrm>
            <a:off x="0" y="3396664"/>
            <a:ext cx="4166570" cy="3461335"/>
          </a:xfrm>
          <a:prstGeom prst="rect">
            <a:avLst/>
          </a:prstGeom>
          <a:effectLst/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D142F47-DD36-6A31-36EF-B542CD4E8FC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4" t="23694" r="24158" b="3065"/>
          <a:stretch/>
        </p:blipFill>
        <p:spPr>
          <a:xfrm>
            <a:off x="4090499" y="3361538"/>
            <a:ext cx="4120252" cy="3496462"/>
          </a:xfrm>
          <a:prstGeom prst="rect">
            <a:avLst/>
          </a:prstGeom>
          <a:effectLst/>
        </p:spPr>
      </p:pic>
      <p:sp>
        <p:nvSpPr>
          <p:cNvPr id="4" name="頁尾版面配置區 2">
            <a:extLst>
              <a:ext uri="{FF2B5EF4-FFF2-40B4-BE49-F238E27FC236}">
                <a16:creationId xmlns:a16="http://schemas.microsoft.com/office/drawing/2014/main" id="{05034E00-9E99-2EA3-38FF-262295A04229}"/>
              </a:ext>
            </a:extLst>
          </p:cNvPr>
          <p:cNvSpPr>
            <a:spLocks noGrp="1"/>
          </p:cNvSpPr>
          <p:nvPr/>
        </p:nvSpPr>
        <p:spPr>
          <a:xfrm>
            <a:off x="3856351" y="635682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altLang="zh-TW"/>
              <a:t>INA Energy Corp., www.inaenergy.com.tw</a:t>
            </a:r>
            <a:endParaRPr lang="zh-TW" altLang="en-US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3D80D07A-B784-5999-3567-64E22FE9CC65}"/>
              </a:ext>
            </a:extLst>
          </p:cNvPr>
          <p:cNvSpPr>
            <a:spLocks noGrp="1"/>
          </p:cNvSpPr>
          <p:nvPr/>
        </p:nvSpPr>
        <p:spPr>
          <a:xfrm>
            <a:off x="8428351" y="635682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51E1D55-63E1-4AAA-8938-F507CC3C5D93}" type="slidenum">
              <a:rPr lang="zh-TW" altLang="en-US" smtClean="0"/>
              <a:pPr/>
              <a:t>9</a:t>
            </a:fld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F3851D82-B7ED-07FC-CCBC-48C4530EFE7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24"/>
          <a:stretch/>
        </p:blipFill>
        <p:spPr>
          <a:xfrm>
            <a:off x="0" y="-23335"/>
            <a:ext cx="4109402" cy="3420000"/>
          </a:xfrm>
          <a:prstGeom prst="rect">
            <a:avLst/>
          </a:prstGeom>
          <a:effectLst/>
        </p:spPr>
      </p:pic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8B2EDD39-D755-E083-AAF6-1D9D8BA36BB7}"/>
              </a:ext>
            </a:extLst>
          </p:cNvPr>
          <p:cNvSpPr/>
          <p:nvPr/>
        </p:nvSpPr>
        <p:spPr>
          <a:xfrm>
            <a:off x="2646218" y="-24952"/>
            <a:ext cx="1462648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6377CD6B-8FBA-C6A2-921B-E5ED77309B6A}"/>
              </a:ext>
            </a:extLst>
          </p:cNvPr>
          <p:cNvSpPr/>
          <p:nvPr/>
        </p:nvSpPr>
        <p:spPr>
          <a:xfrm>
            <a:off x="6386944" y="-24952"/>
            <a:ext cx="1806389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14" name="文字方塊 17">
            <a:extLst>
              <a:ext uri="{FF2B5EF4-FFF2-40B4-BE49-F238E27FC236}">
                <a16:creationId xmlns:a16="http://schemas.microsoft.com/office/drawing/2014/main" id="{91F91B0F-2468-73AB-085C-5E88ED1E5879}"/>
              </a:ext>
            </a:extLst>
          </p:cNvPr>
          <p:cNvSpPr txBox="1"/>
          <p:nvPr/>
        </p:nvSpPr>
        <p:spPr>
          <a:xfrm>
            <a:off x="5748867" y="35890"/>
            <a:ext cx="2407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r"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>
                <a:latin typeface="+mn-ea"/>
                <a:ea typeface="+mn-ea"/>
              </a:rPr>
              <a:t>大型地面型案場</a:t>
            </a:r>
          </a:p>
        </p:txBody>
      </p:sp>
      <p:sp>
        <p:nvSpPr>
          <p:cNvPr id="15" name="文字方塊 18">
            <a:extLst>
              <a:ext uri="{FF2B5EF4-FFF2-40B4-BE49-F238E27FC236}">
                <a16:creationId xmlns:a16="http://schemas.microsoft.com/office/drawing/2014/main" id="{699B19A2-7B87-1C59-E4B3-720FC268FCC8}"/>
              </a:ext>
            </a:extLst>
          </p:cNvPr>
          <p:cNvSpPr txBox="1"/>
          <p:nvPr/>
        </p:nvSpPr>
        <p:spPr>
          <a:xfrm>
            <a:off x="2209799" y="35890"/>
            <a:ext cx="181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TW" altLang="en-US"/>
              <a:t>屋頂型案場</a:t>
            </a:r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01E294C5-0ACD-E8DB-BCC2-991C8A788DAD}"/>
              </a:ext>
            </a:extLst>
          </p:cNvPr>
          <p:cNvSpPr/>
          <p:nvPr/>
        </p:nvSpPr>
        <p:spPr>
          <a:xfrm>
            <a:off x="10834254" y="-23858"/>
            <a:ext cx="1357745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13" name="文字方塊 15">
            <a:extLst>
              <a:ext uri="{FF2B5EF4-FFF2-40B4-BE49-F238E27FC236}">
                <a16:creationId xmlns:a16="http://schemas.microsoft.com/office/drawing/2014/main" id="{EF5F813D-F3A2-6C53-F1F0-E4AC4BAD0B4F}"/>
              </a:ext>
            </a:extLst>
          </p:cNvPr>
          <p:cNvSpPr txBox="1"/>
          <p:nvPr/>
        </p:nvSpPr>
        <p:spPr>
          <a:xfrm>
            <a:off x="10380132" y="35890"/>
            <a:ext cx="1811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r"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>
                <a:latin typeface="+mn-ea"/>
                <a:ea typeface="+mn-ea"/>
              </a:rPr>
              <a:t>水面型案場</a:t>
            </a:r>
            <a:endParaRPr lang="en-US" altLang="zh-TW">
              <a:latin typeface="+mn-ea"/>
              <a:ea typeface="+mn-ea"/>
            </a:endParaRPr>
          </a:p>
        </p:txBody>
      </p:sp>
      <p:sp>
        <p:nvSpPr>
          <p:cNvPr id="29" name="矩形: 圓角 28">
            <a:extLst>
              <a:ext uri="{FF2B5EF4-FFF2-40B4-BE49-F238E27FC236}">
                <a16:creationId xmlns:a16="http://schemas.microsoft.com/office/drawing/2014/main" id="{A24F407C-2211-CA12-53B8-C28E58BFDDE9}"/>
              </a:ext>
            </a:extLst>
          </p:cNvPr>
          <p:cNvSpPr/>
          <p:nvPr/>
        </p:nvSpPr>
        <p:spPr>
          <a:xfrm>
            <a:off x="2514600" y="3387385"/>
            <a:ext cx="1568142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527E59CA-97F5-745F-3E60-58B511406CC0}"/>
              </a:ext>
            </a:extLst>
          </p:cNvPr>
          <p:cNvSpPr/>
          <p:nvPr/>
        </p:nvSpPr>
        <p:spPr>
          <a:xfrm>
            <a:off x="6624001" y="3369967"/>
            <a:ext cx="1586749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31" name="矩形: 圓角 30">
            <a:extLst>
              <a:ext uri="{FF2B5EF4-FFF2-40B4-BE49-F238E27FC236}">
                <a16:creationId xmlns:a16="http://schemas.microsoft.com/office/drawing/2014/main" id="{834AF94A-5EC3-1CBF-E0B7-B732261C4659}"/>
              </a:ext>
            </a:extLst>
          </p:cNvPr>
          <p:cNvSpPr/>
          <p:nvPr/>
        </p:nvSpPr>
        <p:spPr>
          <a:xfrm>
            <a:off x="10134395" y="3387385"/>
            <a:ext cx="2057605" cy="478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>
              <a:latin typeface="Bahnschrift SemiBold" panose="020B0502040204020203" pitchFamily="34" charset="0"/>
            </a:endParaRPr>
          </a:p>
        </p:txBody>
      </p:sp>
      <p:sp>
        <p:nvSpPr>
          <p:cNvPr id="18" name="文字方塊 24">
            <a:extLst>
              <a:ext uri="{FF2B5EF4-FFF2-40B4-BE49-F238E27FC236}">
                <a16:creationId xmlns:a16="http://schemas.microsoft.com/office/drawing/2014/main" id="{EC81AB0B-6B71-2160-7D04-6425B8CA3198}"/>
              </a:ext>
            </a:extLst>
          </p:cNvPr>
          <p:cNvSpPr txBox="1"/>
          <p:nvPr/>
        </p:nvSpPr>
        <p:spPr>
          <a:xfrm>
            <a:off x="5813054" y="3438958"/>
            <a:ext cx="240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r"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>
                <a:latin typeface="+mn-ea"/>
                <a:ea typeface="+mn-ea"/>
              </a:rPr>
              <a:t>161kV</a:t>
            </a:r>
            <a:r>
              <a:rPr lang="zh-TW" altLang="en-US">
                <a:latin typeface="+mn-ea"/>
                <a:ea typeface="+mn-ea"/>
              </a:rPr>
              <a:t> 升壓站</a:t>
            </a:r>
          </a:p>
        </p:txBody>
      </p:sp>
      <p:sp>
        <p:nvSpPr>
          <p:cNvPr id="19" name="文字方塊 29">
            <a:extLst>
              <a:ext uri="{FF2B5EF4-FFF2-40B4-BE49-F238E27FC236}">
                <a16:creationId xmlns:a16="http://schemas.microsoft.com/office/drawing/2014/main" id="{5FE91190-FF41-F777-EB5B-CCCF51E540B5}"/>
              </a:ext>
            </a:extLst>
          </p:cNvPr>
          <p:cNvSpPr txBox="1"/>
          <p:nvPr/>
        </p:nvSpPr>
        <p:spPr>
          <a:xfrm>
            <a:off x="1764707" y="3439200"/>
            <a:ext cx="2275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r"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>
                <a:latin typeface="+mn-ea"/>
                <a:ea typeface="+mn-ea"/>
              </a:rPr>
              <a:t>69kV</a:t>
            </a:r>
            <a:r>
              <a:rPr lang="zh-TW" altLang="en-US">
                <a:latin typeface="+mn-ea"/>
                <a:ea typeface="+mn-ea"/>
              </a:rPr>
              <a:t> 升壓站</a:t>
            </a:r>
          </a:p>
        </p:txBody>
      </p:sp>
      <p:sp>
        <p:nvSpPr>
          <p:cNvPr id="22" name="文字方塊 34">
            <a:extLst>
              <a:ext uri="{FF2B5EF4-FFF2-40B4-BE49-F238E27FC236}">
                <a16:creationId xmlns:a16="http://schemas.microsoft.com/office/drawing/2014/main" id="{5BFBDA60-B1AC-A7EA-0575-078C96205260}"/>
              </a:ext>
            </a:extLst>
          </p:cNvPr>
          <p:cNvSpPr txBox="1"/>
          <p:nvPr/>
        </p:nvSpPr>
        <p:spPr>
          <a:xfrm>
            <a:off x="9982966" y="3445232"/>
            <a:ext cx="2218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algn="r">
              <a:defRPr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>
                <a:latin typeface="+mn-ea"/>
                <a:ea typeface="+mn-ea"/>
              </a:rPr>
              <a:t>農電共生示範案場</a:t>
            </a:r>
          </a:p>
        </p:txBody>
      </p:sp>
      <p:sp>
        <p:nvSpPr>
          <p:cNvPr id="8" name="投影片編號版面配置區 6">
            <a:extLst>
              <a:ext uri="{FF2B5EF4-FFF2-40B4-BE49-F238E27FC236}">
                <a16:creationId xmlns:a16="http://schemas.microsoft.com/office/drawing/2014/main" id="{BF30F498-4623-8067-B5D7-E3BEF2125422}"/>
              </a:ext>
            </a:extLst>
          </p:cNvPr>
          <p:cNvSpPr txBox="1">
            <a:spLocks/>
          </p:cNvSpPr>
          <p:nvPr/>
        </p:nvSpPr>
        <p:spPr>
          <a:xfrm>
            <a:off x="11058525" y="6156325"/>
            <a:ext cx="1266825" cy="4819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51E1D55-63E1-4AAA-8938-F507CC3C5D93}" type="slidenum">
              <a:rPr lang="zh-TW" altLang="en-US" sz="2400" smtClean="0">
                <a:solidFill>
                  <a:schemeClr val="bg1"/>
                </a:solidFill>
                <a:latin typeface="Bahnschrift SemiCondensed" panose="020B0502040204020203" pitchFamily="34" charset="0"/>
              </a:rPr>
              <a:pPr algn="ctr"/>
              <a:t>9</a:t>
            </a:fld>
            <a:endParaRPr lang="zh-TW" altLang="en-US" sz="2400">
              <a:solidFill>
                <a:schemeClr val="bg1"/>
              </a:solidFill>
              <a:latin typeface="Bahnschrift SemiCondensed" panose="020B0502040204020203" pitchFamily="34" charset="0"/>
            </a:endParaRPr>
          </a:p>
        </p:txBody>
      </p:sp>
      <p:sp>
        <p:nvSpPr>
          <p:cNvPr id="10" name="頁尾版面配置區 9">
            <a:extLst>
              <a:ext uri="{FF2B5EF4-FFF2-40B4-BE49-F238E27FC236}">
                <a16:creationId xmlns:a16="http://schemas.microsoft.com/office/drawing/2014/main" id="{0591E7E9-A281-F7D5-09B3-4EA554050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184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2" name="直線接點 291">
            <a:extLst>
              <a:ext uri="{FF2B5EF4-FFF2-40B4-BE49-F238E27FC236}">
                <a16:creationId xmlns:a16="http://schemas.microsoft.com/office/drawing/2014/main" id="{EDCB62F2-4B30-4560-BEA3-D3EC2D967854}"/>
              </a:ext>
            </a:extLst>
          </p:cNvPr>
          <p:cNvCxnSpPr>
            <a:cxnSpLocks/>
          </p:cNvCxnSpPr>
          <p:nvPr/>
        </p:nvCxnSpPr>
        <p:spPr>
          <a:xfrm flipH="1">
            <a:off x="2995719" y="2565094"/>
            <a:ext cx="13944" cy="1280706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直線接點 298">
            <a:extLst>
              <a:ext uri="{FF2B5EF4-FFF2-40B4-BE49-F238E27FC236}">
                <a16:creationId xmlns:a16="http://schemas.microsoft.com/office/drawing/2014/main" id="{983CE77F-A071-7323-CD46-AF22A770B6EA}"/>
              </a:ext>
            </a:extLst>
          </p:cNvPr>
          <p:cNvCxnSpPr>
            <a:cxnSpLocks/>
            <a:endCxn id="228" idx="0"/>
          </p:cNvCxnSpPr>
          <p:nvPr/>
        </p:nvCxnSpPr>
        <p:spPr>
          <a:xfrm>
            <a:off x="593653" y="2539324"/>
            <a:ext cx="1" cy="249575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線接點 121">
            <a:extLst>
              <a:ext uri="{FF2B5EF4-FFF2-40B4-BE49-F238E27FC236}">
                <a16:creationId xmlns:a16="http://schemas.microsoft.com/office/drawing/2014/main" id="{19A53510-CE81-5B22-436B-643D21D9D037}"/>
              </a:ext>
            </a:extLst>
          </p:cNvPr>
          <p:cNvCxnSpPr>
            <a:cxnSpLocks/>
          </p:cNvCxnSpPr>
          <p:nvPr/>
        </p:nvCxnSpPr>
        <p:spPr>
          <a:xfrm>
            <a:off x="2187495" y="2539655"/>
            <a:ext cx="9253" cy="1281802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接點 145">
            <a:extLst>
              <a:ext uri="{FF2B5EF4-FFF2-40B4-BE49-F238E27FC236}">
                <a16:creationId xmlns:a16="http://schemas.microsoft.com/office/drawing/2014/main" id="{C56A3369-1DE2-3505-26DF-BACAACC2233E}"/>
              </a:ext>
            </a:extLst>
          </p:cNvPr>
          <p:cNvCxnSpPr>
            <a:cxnSpLocks/>
          </p:cNvCxnSpPr>
          <p:nvPr/>
        </p:nvCxnSpPr>
        <p:spPr>
          <a:xfrm>
            <a:off x="5782003" y="2499469"/>
            <a:ext cx="3861" cy="162198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直線接點 286">
            <a:extLst>
              <a:ext uri="{FF2B5EF4-FFF2-40B4-BE49-F238E27FC236}">
                <a16:creationId xmlns:a16="http://schemas.microsoft.com/office/drawing/2014/main" id="{18145B7D-AD8A-AFD4-2579-F9BFE91CA896}"/>
              </a:ext>
            </a:extLst>
          </p:cNvPr>
          <p:cNvCxnSpPr>
            <a:cxnSpLocks/>
          </p:cNvCxnSpPr>
          <p:nvPr/>
        </p:nvCxnSpPr>
        <p:spPr>
          <a:xfrm>
            <a:off x="3856182" y="1299216"/>
            <a:ext cx="2847" cy="282223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圖片 67" descr="一張含有 圓形, 螢幕擷取畫面, 圖形, 設計 的圖片&#10;&#10;自動產生的描述">
            <a:extLst>
              <a:ext uri="{FF2B5EF4-FFF2-40B4-BE49-F238E27FC236}">
                <a16:creationId xmlns:a16="http://schemas.microsoft.com/office/drawing/2014/main" id="{9C9C9A46-C26C-37F1-0D80-F0AFC48EC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4634" y="-1613750"/>
            <a:ext cx="3918786" cy="3918786"/>
          </a:xfrm>
          <a:prstGeom prst="rect">
            <a:avLst/>
          </a:prstGeom>
        </p:spPr>
      </p:pic>
      <p:cxnSp>
        <p:nvCxnSpPr>
          <p:cNvPr id="271" name="直線接點 270">
            <a:extLst>
              <a:ext uri="{FF2B5EF4-FFF2-40B4-BE49-F238E27FC236}">
                <a16:creationId xmlns:a16="http://schemas.microsoft.com/office/drawing/2014/main" id="{F7ED0255-3D24-46DE-238C-A2922B2A369F}"/>
              </a:ext>
            </a:extLst>
          </p:cNvPr>
          <p:cNvCxnSpPr>
            <a:cxnSpLocks/>
          </p:cNvCxnSpPr>
          <p:nvPr/>
        </p:nvCxnSpPr>
        <p:spPr>
          <a:xfrm>
            <a:off x="6847513" y="2488619"/>
            <a:ext cx="3023" cy="254646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矩形: 圓角 215">
            <a:extLst>
              <a:ext uri="{FF2B5EF4-FFF2-40B4-BE49-F238E27FC236}">
                <a16:creationId xmlns:a16="http://schemas.microsoft.com/office/drawing/2014/main" id="{8DEB5693-D227-D52B-37A1-3FCCEE372129}"/>
              </a:ext>
            </a:extLst>
          </p:cNvPr>
          <p:cNvSpPr/>
          <p:nvPr/>
        </p:nvSpPr>
        <p:spPr>
          <a:xfrm>
            <a:off x="6493283" y="3829378"/>
            <a:ext cx="729055" cy="950254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城市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發展</a:t>
            </a:r>
          </a:p>
        </p:txBody>
      </p:sp>
      <p:sp>
        <p:nvSpPr>
          <p:cNvPr id="7" name="object 14">
            <a:extLst>
              <a:ext uri="{FF2B5EF4-FFF2-40B4-BE49-F238E27FC236}">
                <a16:creationId xmlns:a16="http://schemas.microsoft.com/office/drawing/2014/main" id="{94826187-EC9E-6FB2-6A98-C7A3098EB7EA}"/>
              </a:ext>
            </a:extLst>
          </p:cNvPr>
          <p:cNvSpPr txBox="1"/>
          <p:nvPr/>
        </p:nvSpPr>
        <p:spPr>
          <a:xfrm>
            <a:off x="1469090" y="2973103"/>
            <a:ext cx="1777364" cy="177741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7880" marR="143510" lvl="0" indent="-440690" algn="l" defTabSz="914400" rtl="0" eaLnBrk="1" fontAlgn="auto" latinLnBrk="0" hangingPunct="1">
              <a:lnSpc>
                <a:spcPct val="101099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95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13" name="object 28">
            <a:extLst>
              <a:ext uri="{FF2B5EF4-FFF2-40B4-BE49-F238E27FC236}">
                <a16:creationId xmlns:a16="http://schemas.microsoft.com/office/drawing/2014/main" id="{8E709F36-2432-1364-AA1F-E006C16028FE}"/>
              </a:ext>
            </a:extLst>
          </p:cNvPr>
          <p:cNvSpPr txBox="1"/>
          <p:nvPr/>
        </p:nvSpPr>
        <p:spPr>
          <a:xfrm>
            <a:off x="4360969" y="4246564"/>
            <a:ext cx="617220" cy="1910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1" i="0" u="none" strike="noStrike" kern="1200" cap="none" spc="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Microsoft JhengHei"/>
              </a:rPr>
              <a:t>泓博能源</a:t>
            </a:r>
            <a:endParaRPr kumimoji="0" sz="115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30" name="object 48">
            <a:extLst>
              <a:ext uri="{FF2B5EF4-FFF2-40B4-BE49-F238E27FC236}">
                <a16:creationId xmlns:a16="http://schemas.microsoft.com/office/drawing/2014/main" id="{731F5DEE-AC06-5822-B2B8-B841FA1C4010}"/>
              </a:ext>
            </a:extLst>
          </p:cNvPr>
          <p:cNvSpPr txBox="1"/>
          <p:nvPr/>
        </p:nvSpPr>
        <p:spPr>
          <a:xfrm>
            <a:off x="4368559" y="3874693"/>
            <a:ext cx="600710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5080" lvl="0" indent="16891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1" i="0" u="none" strike="noStrike" kern="120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Microsoft JhengHei"/>
              </a:rPr>
              <a:t>O&amp;M</a:t>
            </a:r>
            <a:endParaRPr kumimoji="0" sz="7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42" name="object 60">
            <a:extLst>
              <a:ext uri="{FF2B5EF4-FFF2-40B4-BE49-F238E27FC236}">
                <a16:creationId xmlns:a16="http://schemas.microsoft.com/office/drawing/2014/main" id="{E6ED2EA4-E47C-0D9A-F3B9-224060E8DAB5}"/>
              </a:ext>
            </a:extLst>
          </p:cNvPr>
          <p:cNvSpPr txBox="1"/>
          <p:nvPr/>
        </p:nvSpPr>
        <p:spPr>
          <a:xfrm>
            <a:off x="2781890" y="3861125"/>
            <a:ext cx="639714" cy="26032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Other projects </a:t>
            </a:r>
            <a:endParaRPr kumimoji="0" sz="8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101" name="object 60">
            <a:extLst>
              <a:ext uri="{FF2B5EF4-FFF2-40B4-BE49-F238E27FC236}">
                <a16:creationId xmlns:a16="http://schemas.microsoft.com/office/drawing/2014/main" id="{600A8C7C-60ED-841B-443A-9EC9C2F8B499}"/>
              </a:ext>
            </a:extLst>
          </p:cNvPr>
          <p:cNvSpPr txBox="1"/>
          <p:nvPr/>
        </p:nvSpPr>
        <p:spPr>
          <a:xfrm>
            <a:off x="1049224" y="3836275"/>
            <a:ext cx="617461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Executive Yuan’s 6.5 GW projects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515C30E9-8811-4C2C-5643-FB4CD6C0D751}"/>
              </a:ext>
            </a:extLst>
          </p:cNvPr>
          <p:cNvSpPr txBox="1"/>
          <p:nvPr/>
        </p:nvSpPr>
        <p:spPr>
          <a:xfrm>
            <a:off x="1062378" y="2881784"/>
            <a:ext cx="16005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Assets  Management</a:t>
            </a:r>
          </a:p>
        </p:txBody>
      </p:sp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6C444EB1-C1C6-E0DD-F562-E287DDE08FFD}"/>
              </a:ext>
            </a:extLst>
          </p:cNvPr>
          <p:cNvCxnSpPr>
            <a:cxnSpLocks/>
          </p:cNvCxnSpPr>
          <p:nvPr/>
        </p:nvCxnSpPr>
        <p:spPr>
          <a:xfrm>
            <a:off x="1401409" y="1289865"/>
            <a:ext cx="8228502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直線接點 52">
            <a:extLst>
              <a:ext uri="{FF2B5EF4-FFF2-40B4-BE49-F238E27FC236}">
                <a16:creationId xmlns:a16="http://schemas.microsoft.com/office/drawing/2014/main" id="{1E2F6256-B1A8-6BC3-20E0-955411517973}"/>
              </a:ext>
            </a:extLst>
          </p:cNvPr>
          <p:cNvCxnSpPr>
            <a:cxnSpLocks/>
          </p:cNvCxnSpPr>
          <p:nvPr/>
        </p:nvCxnSpPr>
        <p:spPr>
          <a:xfrm>
            <a:off x="6289562" y="765292"/>
            <a:ext cx="614" cy="1751902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>
            <a:extLst>
              <a:ext uri="{FF2B5EF4-FFF2-40B4-BE49-F238E27FC236}">
                <a16:creationId xmlns:a16="http://schemas.microsoft.com/office/drawing/2014/main" id="{008696D7-8B99-17A8-6698-14330954EA81}"/>
              </a:ext>
            </a:extLst>
          </p:cNvPr>
          <p:cNvCxnSpPr>
            <a:cxnSpLocks/>
          </p:cNvCxnSpPr>
          <p:nvPr/>
        </p:nvCxnSpPr>
        <p:spPr>
          <a:xfrm>
            <a:off x="9620386" y="1289865"/>
            <a:ext cx="0" cy="614939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接點 58">
            <a:extLst>
              <a:ext uri="{FF2B5EF4-FFF2-40B4-BE49-F238E27FC236}">
                <a16:creationId xmlns:a16="http://schemas.microsoft.com/office/drawing/2014/main" id="{601CF1FE-0CAE-40D8-4900-C920DC34C79C}"/>
              </a:ext>
            </a:extLst>
          </p:cNvPr>
          <p:cNvCxnSpPr>
            <a:cxnSpLocks/>
            <a:endCxn id="226" idx="0"/>
          </p:cNvCxnSpPr>
          <p:nvPr/>
        </p:nvCxnSpPr>
        <p:spPr>
          <a:xfrm flipH="1">
            <a:off x="1393198" y="1278598"/>
            <a:ext cx="8212" cy="255238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接點 60">
            <a:extLst>
              <a:ext uri="{FF2B5EF4-FFF2-40B4-BE49-F238E27FC236}">
                <a16:creationId xmlns:a16="http://schemas.microsoft.com/office/drawing/2014/main" id="{C994CF8A-62D0-7432-A18E-E2D2830E25CA}"/>
              </a:ext>
            </a:extLst>
          </p:cNvPr>
          <p:cNvCxnSpPr>
            <a:cxnSpLocks/>
          </p:cNvCxnSpPr>
          <p:nvPr/>
        </p:nvCxnSpPr>
        <p:spPr>
          <a:xfrm>
            <a:off x="593653" y="2555034"/>
            <a:ext cx="1593842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1" name="矩形: 圓角 70">
            <a:extLst>
              <a:ext uri="{FF2B5EF4-FFF2-40B4-BE49-F238E27FC236}">
                <a16:creationId xmlns:a16="http://schemas.microsoft.com/office/drawing/2014/main" id="{BF2FB7FC-B59A-6042-822E-D2656D821EFF}"/>
              </a:ext>
            </a:extLst>
          </p:cNvPr>
          <p:cNvSpPr/>
          <p:nvPr/>
        </p:nvSpPr>
        <p:spPr>
          <a:xfrm>
            <a:off x="213742" y="2819359"/>
            <a:ext cx="809269" cy="604800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行政院</a:t>
            </a:r>
            <a:r>
              <a:rPr kumimoji="0" lang="en-US" altLang="zh-TW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6.5 GW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專案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72" name="矩形: 圓角 71">
            <a:extLst>
              <a:ext uri="{FF2B5EF4-FFF2-40B4-BE49-F238E27FC236}">
                <a16:creationId xmlns:a16="http://schemas.microsoft.com/office/drawing/2014/main" id="{653D671C-3021-2258-61A9-A91E5A7FFE7F}"/>
              </a:ext>
            </a:extLst>
          </p:cNvPr>
          <p:cNvSpPr/>
          <p:nvPr/>
        </p:nvSpPr>
        <p:spPr>
          <a:xfrm>
            <a:off x="1043745" y="2822266"/>
            <a:ext cx="748250" cy="618718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+mn-cs"/>
              </a:rPr>
              <a:t>屋頂型</a:t>
            </a:r>
            <a:endParaRPr kumimoji="0" lang="en-US" altLang="zh-TW" sz="12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80" name="矩形: 圓角 79">
            <a:extLst>
              <a:ext uri="{FF2B5EF4-FFF2-40B4-BE49-F238E27FC236}">
                <a16:creationId xmlns:a16="http://schemas.microsoft.com/office/drawing/2014/main" id="{77290BE9-24CD-8421-2F7E-425418E8E018}"/>
              </a:ext>
            </a:extLst>
          </p:cNvPr>
          <p:cNvSpPr/>
          <p:nvPr/>
        </p:nvSpPr>
        <p:spPr>
          <a:xfrm>
            <a:off x="1816131" y="2822266"/>
            <a:ext cx="762307" cy="601892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其他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125" name="矩形: 圓角 124">
            <a:extLst>
              <a:ext uri="{FF2B5EF4-FFF2-40B4-BE49-F238E27FC236}">
                <a16:creationId xmlns:a16="http://schemas.microsoft.com/office/drawing/2014/main" id="{84FA81E4-BBAF-C1D8-3DA6-C44304383548}"/>
              </a:ext>
            </a:extLst>
          </p:cNvPr>
          <p:cNvSpPr/>
          <p:nvPr/>
        </p:nvSpPr>
        <p:spPr>
          <a:xfrm>
            <a:off x="2643741" y="2814997"/>
            <a:ext cx="714053" cy="609162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-1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+mn-cs"/>
              </a:rPr>
              <a:t>工程</a:t>
            </a:r>
            <a:endParaRPr kumimoji="0" lang="en-US" altLang="zh-TW" sz="1400" b="1" i="0" u="none" strike="noStrike" kern="1200" cap="none" spc="-1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-1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+mn-cs"/>
              </a:rPr>
              <a:t>承包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28" name="矩形: 圓角 127">
            <a:extLst>
              <a:ext uri="{FF2B5EF4-FFF2-40B4-BE49-F238E27FC236}">
                <a16:creationId xmlns:a16="http://schemas.microsoft.com/office/drawing/2014/main" id="{36555D78-6EBF-F20B-BD56-569E6CD1B954}"/>
              </a:ext>
            </a:extLst>
          </p:cNvPr>
          <p:cNvSpPr/>
          <p:nvPr/>
        </p:nvSpPr>
        <p:spPr>
          <a:xfrm>
            <a:off x="3480565" y="2822266"/>
            <a:ext cx="776727" cy="602685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-1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維運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cxnSp>
        <p:nvCxnSpPr>
          <p:cNvPr id="130" name="直線接點 129">
            <a:extLst>
              <a:ext uri="{FF2B5EF4-FFF2-40B4-BE49-F238E27FC236}">
                <a16:creationId xmlns:a16="http://schemas.microsoft.com/office/drawing/2014/main" id="{424B4723-1EBD-3168-A0E4-CBCAA94F0B6A}"/>
              </a:ext>
            </a:extLst>
          </p:cNvPr>
          <p:cNvCxnSpPr>
            <a:cxnSpLocks/>
          </p:cNvCxnSpPr>
          <p:nvPr/>
        </p:nvCxnSpPr>
        <p:spPr>
          <a:xfrm flipV="1">
            <a:off x="2995719" y="2552851"/>
            <a:ext cx="1760422" cy="2183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1" name="矩形: 圓角 140">
            <a:extLst>
              <a:ext uri="{FF2B5EF4-FFF2-40B4-BE49-F238E27FC236}">
                <a16:creationId xmlns:a16="http://schemas.microsoft.com/office/drawing/2014/main" id="{FA83567D-F45C-3A7A-D2BD-482C3BF23663}"/>
              </a:ext>
            </a:extLst>
          </p:cNvPr>
          <p:cNvSpPr/>
          <p:nvPr/>
        </p:nvSpPr>
        <p:spPr>
          <a:xfrm>
            <a:off x="5458786" y="2814997"/>
            <a:ext cx="742781" cy="609161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4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+mn-cs"/>
              </a:rPr>
              <a:t>AFC</a:t>
            </a:r>
          </a:p>
        </p:txBody>
      </p:sp>
      <p:sp>
        <p:nvSpPr>
          <p:cNvPr id="142" name="矩形: 圓角 141">
            <a:extLst>
              <a:ext uri="{FF2B5EF4-FFF2-40B4-BE49-F238E27FC236}">
                <a16:creationId xmlns:a16="http://schemas.microsoft.com/office/drawing/2014/main" id="{DAB2B8BB-138B-4B50-1C9B-4DBF0DF8A1E9}"/>
              </a:ext>
            </a:extLst>
          </p:cNvPr>
          <p:cNvSpPr/>
          <p:nvPr/>
        </p:nvSpPr>
        <p:spPr>
          <a:xfrm>
            <a:off x="6522468" y="2822267"/>
            <a:ext cx="742781" cy="601892"/>
          </a:xfrm>
          <a:prstGeom prst="roundRect">
            <a:avLst>
              <a:gd name="adj" fmla="val 25121"/>
            </a:avLst>
          </a:prstGeom>
          <a:solidFill>
            <a:srgbClr val="FFB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+mn-ea"/>
                <a:cs typeface="Microsoft JhengHei"/>
              </a:rPr>
              <a:t>光儲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cxnSp>
        <p:nvCxnSpPr>
          <p:cNvPr id="143" name="直線接點 142">
            <a:extLst>
              <a:ext uri="{FF2B5EF4-FFF2-40B4-BE49-F238E27FC236}">
                <a16:creationId xmlns:a16="http://schemas.microsoft.com/office/drawing/2014/main" id="{3FD453F4-D5B9-4902-BC6B-1F401722D136}"/>
              </a:ext>
            </a:extLst>
          </p:cNvPr>
          <p:cNvCxnSpPr>
            <a:cxnSpLocks/>
          </p:cNvCxnSpPr>
          <p:nvPr/>
        </p:nvCxnSpPr>
        <p:spPr>
          <a:xfrm flipV="1">
            <a:off x="5782003" y="2499469"/>
            <a:ext cx="1060930" cy="792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7" name="矩形: 圓角 216">
            <a:extLst>
              <a:ext uri="{FF2B5EF4-FFF2-40B4-BE49-F238E27FC236}">
                <a16:creationId xmlns:a16="http://schemas.microsoft.com/office/drawing/2014/main" id="{64E9D030-28F3-BEA1-6B8A-F4D66DE910A3}"/>
              </a:ext>
            </a:extLst>
          </p:cNvPr>
          <p:cNvSpPr/>
          <p:nvPr/>
        </p:nvSpPr>
        <p:spPr>
          <a:xfrm>
            <a:off x="6496854" y="5026232"/>
            <a:ext cx="725484" cy="950308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寶興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</a:p>
        </p:txBody>
      </p:sp>
      <p:sp>
        <p:nvSpPr>
          <p:cNvPr id="218" name="矩形: 圓角 217">
            <a:extLst>
              <a:ext uri="{FF2B5EF4-FFF2-40B4-BE49-F238E27FC236}">
                <a16:creationId xmlns:a16="http://schemas.microsoft.com/office/drawing/2014/main" id="{C97C1E0D-8850-6BDA-A216-D0B5265A10D5}"/>
              </a:ext>
            </a:extLst>
          </p:cNvPr>
          <p:cNvSpPr/>
          <p:nvPr/>
        </p:nvSpPr>
        <p:spPr>
          <a:xfrm>
            <a:off x="5418928" y="3829377"/>
            <a:ext cx="729055" cy="950309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寶儲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</a:p>
        </p:txBody>
      </p:sp>
      <p:sp>
        <p:nvSpPr>
          <p:cNvPr id="224" name="矩形: 圓角 223">
            <a:extLst>
              <a:ext uri="{FF2B5EF4-FFF2-40B4-BE49-F238E27FC236}">
                <a16:creationId xmlns:a16="http://schemas.microsoft.com/office/drawing/2014/main" id="{4FD1D3FA-3761-F5A7-6338-73BE8DD10B93}"/>
              </a:ext>
            </a:extLst>
          </p:cNvPr>
          <p:cNvSpPr/>
          <p:nvPr/>
        </p:nvSpPr>
        <p:spPr>
          <a:xfrm>
            <a:off x="2634094" y="3836275"/>
            <a:ext cx="723249" cy="951278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寶陞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</a:p>
        </p:txBody>
      </p:sp>
      <p:sp>
        <p:nvSpPr>
          <p:cNvPr id="225" name="矩形: 圓角 224">
            <a:extLst>
              <a:ext uri="{FF2B5EF4-FFF2-40B4-BE49-F238E27FC236}">
                <a16:creationId xmlns:a16="http://schemas.microsoft.com/office/drawing/2014/main" id="{D4DA6405-1BA2-4592-EB86-CA5974DB1709}"/>
              </a:ext>
            </a:extLst>
          </p:cNvPr>
          <p:cNvSpPr/>
          <p:nvPr/>
        </p:nvSpPr>
        <p:spPr>
          <a:xfrm>
            <a:off x="1834006" y="3830982"/>
            <a:ext cx="725483" cy="951277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寶糖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26" name="矩形: 圓角 225">
            <a:extLst>
              <a:ext uri="{FF2B5EF4-FFF2-40B4-BE49-F238E27FC236}">
                <a16:creationId xmlns:a16="http://schemas.microsoft.com/office/drawing/2014/main" id="{55A184F8-2A79-050C-D1BF-BDBCF634775B}"/>
              </a:ext>
            </a:extLst>
          </p:cNvPr>
          <p:cNvSpPr/>
          <p:nvPr/>
        </p:nvSpPr>
        <p:spPr>
          <a:xfrm>
            <a:off x="1033074" y="3830982"/>
            <a:ext cx="720247" cy="951277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寶發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</a:p>
        </p:txBody>
      </p:sp>
      <p:sp>
        <p:nvSpPr>
          <p:cNvPr id="227" name="矩形: 圓角 226">
            <a:extLst>
              <a:ext uri="{FF2B5EF4-FFF2-40B4-BE49-F238E27FC236}">
                <a16:creationId xmlns:a16="http://schemas.microsoft.com/office/drawing/2014/main" id="{EA4ADD7A-1BAE-4029-5049-C36BF357DC51}"/>
              </a:ext>
            </a:extLst>
          </p:cNvPr>
          <p:cNvSpPr/>
          <p:nvPr/>
        </p:nvSpPr>
        <p:spPr>
          <a:xfrm>
            <a:off x="230913" y="3861125"/>
            <a:ext cx="715526" cy="921134"/>
          </a:xfrm>
          <a:prstGeom prst="roundRect">
            <a:avLst>
              <a:gd name="adj" fmla="val 25121"/>
            </a:avLst>
          </a:prstGeom>
          <a:solidFill>
            <a:srgbClr val="ED7D31"/>
          </a:solidFill>
          <a:ln w="38100">
            <a:solidFill>
              <a:srgbClr val="ED7D3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rgbClr val="FFFFFF"/>
                </a:solidFill>
                <a:latin typeface="+mn-ea"/>
              </a:rPr>
              <a:t>城市</a:t>
            </a:r>
            <a:endParaRPr lang="en-US" altLang="zh-TW" sz="1400" b="1">
              <a:solidFill>
                <a:srgbClr val="FFFFFF"/>
              </a:solidFill>
              <a:latin typeface="+mn-ea"/>
            </a:endParaRPr>
          </a:p>
          <a:p>
            <a:pPr algn="ctr"/>
            <a:r>
              <a:rPr lang="zh-TW" altLang="en-US" sz="1400" b="1">
                <a:solidFill>
                  <a:srgbClr val="FFFFFF"/>
                </a:solidFill>
                <a:latin typeface="+mn-ea"/>
              </a:rPr>
              <a:t>發展</a:t>
            </a:r>
          </a:p>
        </p:txBody>
      </p:sp>
      <p:sp>
        <p:nvSpPr>
          <p:cNvPr id="228" name="矩形: 圓角 227">
            <a:extLst>
              <a:ext uri="{FF2B5EF4-FFF2-40B4-BE49-F238E27FC236}">
                <a16:creationId xmlns:a16="http://schemas.microsoft.com/office/drawing/2014/main" id="{02067F6E-CFAE-B249-773D-E9C18C9B5301}"/>
              </a:ext>
            </a:extLst>
          </p:cNvPr>
          <p:cNvSpPr/>
          <p:nvPr/>
        </p:nvSpPr>
        <p:spPr>
          <a:xfrm>
            <a:off x="230912" y="5035079"/>
            <a:ext cx="725483" cy="951277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rgbClr val="0A2240"/>
                </a:solidFill>
                <a:latin typeface="+mn-ea"/>
              </a:rPr>
              <a:t>寶興</a:t>
            </a:r>
            <a:endParaRPr lang="en-US" altLang="zh-TW" sz="1400" b="1">
              <a:solidFill>
                <a:srgbClr val="0A2240"/>
              </a:solidFill>
              <a:latin typeface="+mn-ea"/>
            </a:endParaRPr>
          </a:p>
          <a:p>
            <a:pPr algn="ctr"/>
            <a:r>
              <a:rPr lang="zh-TW" altLang="en-US" sz="1400" b="1">
                <a:solidFill>
                  <a:srgbClr val="0A2240"/>
                </a:solidFill>
                <a:latin typeface="+mn-ea"/>
              </a:rPr>
              <a:t>能源</a:t>
            </a:r>
          </a:p>
        </p:txBody>
      </p:sp>
      <p:cxnSp>
        <p:nvCxnSpPr>
          <p:cNvPr id="284" name="直線接點 283">
            <a:extLst>
              <a:ext uri="{FF2B5EF4-FFF2-40B4-BE49-F238E27FC236}">
                <a16:creationId xmlns:a16="http://schemas.microsoft.com/office/drawing/2014/main" id="{B821C528-FC2A-7444-7873-380E243CB0FA}"/>
              </a:ext>
            </a:extLst>
          </p:cNvPr>
          <p:cNvCxnSpPr>
            <a:cxnSpLocks/>
          </p:cNvCxnSpPr>
          <p:nvPr/>
        </p:nvCxnSpPr>
        <p:spPr>
          <a:xfrm>
            <a:off x="4757245" y="2552851"/>
            <a:ext cx="0" cy="133754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7" name="矩形 426">
            <a:extLst>
              <a:ext uri="{FF2B5EF4-FFF2-40B4-BE49-F238E27FC236}">
                <a16:creationId xmlns:a16="http://schemas.microsoft.com/office/drawing/2014/main" id="{C6E68F23-4F71-0C85-3DD8-84596414E51C}"/>
              </a:ext>
            </a:extLst>
          </p:cNvPr>
          <p:cNvSpPr/>
          <p:nvPr/>
        </p:nvSpPr>
        <p:spPr>
          <a:xfrm>
            <a:off x="4949241" y="278553"/>
            <a:ext cx="2721504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寶晶能源股份有公司</a:t>
            </a:r>
            <a:endParaRPr kumimoji="0" lang="en-US" altLang="zh-TW" sz="20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cxnSp>
        <p:nvCxnSpPr>
          <p:cNvPr id="62" name="直線接點 61">
            <a:extLst>
              <a:ext uri="{FF2B5EF4-FFF2-40B4-BE49-F238E27FC236}">
                <a16:creationId xmlns:a16="http://schemas.microsoft.com/office/drawing/2014/main" id="{485F8047-27F7-E865-7CB3-A31B2CDF916E}"/>
              </a:ext>
            </a:extLst>
          </p:cNvPr>
          <p:cNvCxnSpPr>
            <a:cxnSpLocks/>
          </p:cNvCxnSpPr>
          <p:nvPr/>
        </p:nvCxnSpPr>
        <p:spPr>
          <a:xfrm>
            <a:off x="8231659" y="1295539"/>
            <a:ext cx="0" cy="3895369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矩形: 圓角 72">
            <a:extLst>
              <a:ext uri="{FF2B5EF4-FFF2-40B4-BE49-F238E27FC236}">
                <a16:creationId xmlns:a16="http://schemas.microsoft.com/office/drawing/2014/main" id="{3426BA34-6BD1-FB6B-1ECF-9816B72D6792}"/>
              </a:ext>
            </a:extLst>
          </p:cNvPr>
          <p:cNvSpPr/>
          <p:nvPr/>
        </p:nvSpPr>
        <p:spPr>
          <a:xfrm>
            <a:off x="7699320" y="2700897"/>
            <a:ext cx="1068335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寶隆</a:t>
            </a:r>
          </a:p>
        </p:txBody>
      </p:sp>
      <p:sp>
        <p:nvSpPr>
          <p:cNvPr id="74" name="矩形: 圓角 73">
            <a:extLst>
              <a:ext uri="{FF2B5EF4-FFF2-40B4-BE49-F238E27FC236}">
                <a16:creationId xmlns:a16="http://schemas.microsoft.com/office/drawing/2014/main" id="{A028180A-9400-3B2C-175B-EAE4DEDBC6D0}"/>
              </a:ext>
            </a:extLst>
          </p:cNvPr>
          <p:cNvSpPr/>
          <p:nvPr/>
        </p:nvSpPr>
        <p:spPr>
          <a:xfrm>
            <a:off x="7708838" y="3663135"/>
            <a:ext cx="1058818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寶樹</a:t>
            </a:r>
          </a:p>
        </p:txBody>
      </p:sp>
      <p:sp>
        <p:nvSpPr>
          <p:cNvPr id="75" name="矩形: 圓角 74">
            <a:extLst>
              <a:ext uri="{FF2B5EF4-FFF2-40B4-BE49-F238E27FC236}">
                <a16:creationId xmlns:a16="http://schemas.microsoft.com/office/drawing/2014/main" id="{2BB48D8D-CA52-5AFA-EE88-308A2B613C62}"/>
              </a:ext>
            </a:extLst>
          </p:cNvPr>
          <p:cNvSpPr/>
          <p:nvPr/>
        </p:nvSpPr>
        <p:spPr>
          <a:xfrm>
            <a:off x="7719353" y="4660644"/>
            <a:ext cx="1044643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寶亞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B1A2A058-ED62-4CE2-92B7-B49415E7C474}"/>
              </a:ext>
            </a:extLst>
          </p:cNvPr>
          <p:cNvSpPr/>
          <p:nvPr/>
        </p:nvSpPr>
        <p:spPr>
          <a:xfrm>
            <a:off x="644271" y="1592189"/>
            <a:ext cx="1552471" cy="551515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太陽能專案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0C42378C-5282-DE1A-9F98-1ABE73858CE4}"/>
              </a:ext>
            </a:extLst>
          </p:cNvPr>
          <p:cNvSpPr/>
          <p:nvPr/>
        </p:nvSpPr>
        <p:spPr>
          <a:xfrm>
            <a:off x="2797255" y="1619864"/>
            <a:ext cx="2190357" cy="521246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資產管理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6A66E5CA-7DCA-577D-9C9A-6206A610292B}"/>
              </a:ext>
            </a:extLst>
          </p:cNvPr>
          <p:cNvSpPr/>
          <p:nvPr/>
        </p:nvSpPr>
        <p:spPr>
          <a:xfrm>
            <a:off x="5393384" y="1653843"/>
            <a:ext cx="1952275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儲能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cxnSp>
        <p:nvCxnSpPr>
          <p:cNvPr id="58" name="直線接點 57">
            <a:extLst>
              <a:ext uri="{FF2B5EF4-FFF2-40B4-BE49-F238E27FC236}">
                <a16:creationId xmlns:a16="http://schemas.microsoft.com/office/drawing/2014/main" id="{041F525F-D823-B530-D38E-4A1837B64042}"/>
              </a:ext>
            </a:extLst>
          </p:cNvPr>
          <p:cNvCxnSpPr>
            <a:cxnSpLocks/>
            <a:stCxn id="193" idx="1"/>
            <a:endCxn id="56" idx="3"/>
          </p:cNvCxnSpPr>
          <p:nvPr/>
        </p:nvCxnSpPr>
        <p:spPr>
          <a:xfrm flipH="1">
            <a:off x="10153518" y="1912046"/>
            <a:ext cx="562031" cy="3112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矩形: 圓角 192">
            <a:extLst>
              <a:ext uri="{FF2B5EF4-FFF2-40B4-BE49-F238E27FC236}">
                <a16:creationId xmlns:a16="http://schemas.microsoft.com/office/drawing/2014/main" id="{0B0D50D8-B171-E22B-4DA7-15F9A0B6E59C}"/>
              </a:ext>
            </a:extLst>
          </p:cNvPr>
          <p:cNvSpPr/>
          <p:nvPr/>
        </p:nvSpPr>
        <p:spPr>
          <a:xfrm>
            <a:off x="10715549" y="1609254"/>
            <a:ext cx="1249658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rgbClr val="0A2240"/>
                </a:solidFill>
                <a:latin typeface="+mn-ea"/>
              </a:rPr>
              <a:t>寶富電力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id="{FDD843B3-576F-7756-7649-3D6AE28F023A}"/>
              </a:ext>
            </a:extLst>
          </p:cNvPr>
          <p:cNvSpPr/>
          <p:nvPr/>
        </p:nvSpPr>
        <p:spPr>
          <a:xfrm>
            <a:off x="9106303" y="1663697"/>
            <a:ext cx="1047215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9370" marR="0" lvl="0" indent="0" algn="ctr" defTabSz="914400" rtl="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售</a:t>
            </a: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+mn-cs"/>
              </a:rPr>
              <a:t>電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94" name="矩形: 圓角 193">
            <a:extLst>
              <a:ext uri="{FF2B5EF4-FFF2-40B4-BE49-F238E27FC236}">
                <a16:creationId xmlns:a16="http://schemas.microsoft.com/office/drawing/2014/main" id="{F49F0B6C-182B-D04A-497F-83B650E30030}"/>
              </a:ext>
            </a:extLst>
          </p:cNvPr>
          <p:cNvSpPr/>
          <p:nvPr/>
        </p:nvSpPr>
        <p:spPr>
          <a:xfrm>
            <a:off x="10696759" y="2532464"/>
            <a:ext cx="1249658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rgbClr val="0A2240"/>
                </a:solidFill>
                <a:latin typeface="+mn-ea"/>
              </a:rPr>
              <a:t>寶威科技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D7D54719-432B-B006-4CEE-2E060204877A}"/>
              </a:ext>
            </a:extLst>
          </p:cNvPr>
          <p:cNvCxnSpPr>
            <a:cxnSpLocks/>
            <a:stCxn id="194" idx="1"/>
            <a:endCxn id="231" idx="3"/>
          </p:cNvCxnSpPr>
          <p:nvPr/>
        </p:nvCxnSpPr>
        <p:spPr>
          <a:xfrm flipH="1" flipV="1">
            <a:off x="10160519" y="2832870"/>
            <a:ext cx="536240" cy="2386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矩形 230">
            <a:extLst>
              <a:ext uri="{FF2B5EF4-FFF2-40B4-BE49-F238E27FC236}">
                <a16:creationId xmlns:a16="http://schemas.microsoft.com/office/drawing/2014/main" id="{90898028-5112-6F03-88BE-E1F0EE0D4442}"/>
              </a:ext>
            </a:extLst>
          </p:cNvPr>
          <p:cNvSpPr/>
          <p:nvPr/>
        </p:nvSpPr>
        <p:spPr>
          <a:xfrm>
            <a:off x="9108141" y="2581409"/>
            <a:ext cx="1052378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9370" marR="0" lvl="0" indent="0" algn="ctr" defTabSz="914400" rtl="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EMS 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3B3946DA-109C-AC6C-C692-C0F630DF7D1F}"/>
              </a:ext>
            </a:extLst>
          </p:cNvPr>
          <p:cNvGrpSpPr/>
          <p:nvPr/>
        </p:nvGrpSpPr>
        <p:grpSpPr>
          <a:xfrm>
            <a:off x="9108141" y="3366669"/>
            <a:ext cx="2838269" cy="605583"/>
            <a:chOff x="9108141" y="3478859"/>
            <a:chExt cx="2838269" cy="605583"/>
          </a:xfrm>
        </p:grpSpPr>
        <p:sp>
          <p:nvSpPr>
            <p:cNvPr id="195" name="矩形: 圓角 194">
              <a:extLst>
                <a:ext uri="{FF2B5EF4-FFF2-40B4-BE49-F238E27FC236}">
                  <a16:creationId xmlns:a16="http://schemas.microsoft.com/office/drawing/2014/main" id="{C48BDB63-F942-DBE0-CBBF-267644575084}"/>
                </a:ext>
              </a:extLst>
            </p:cNvPr>
            <p:cNvSpPr/>
            <p:nvPr/>
          </p:nvSpPr>
          <p:spPr>
            <a:xfrm>
              <a:off x="10696752" y="3478859"/>
              <a:ext cx="1249658" cy="605583"/>
            </a:xfrm>
            <a:prstGeom prst="roundRect">
              <a:avLst>
                <a:gd name="adj" fmla="val 25121"/>
              </a:avLst>
            </a:prstGeom>
            <a:solidFill>
              <a:srgbClr val="BFBFBF"/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+mn-ea"/>
                  <a:cs typeface="+mn-cs"/>
                </a:rPr>
                <a:t>寶樹林業</a:t>
              </a:r>
            </a:p>
          </p:txBody>
        </p:sp>
        <p:cxnSp>
          <p:nvCxnSpPr>
            <p:cNvPr id="8" name="直線接點 7">
              <a:extLst>
                <a:ext uri="{FF2B5EF4-FFF2-40B4-BE49-F238E27FC236}">
                  <a16:creationId xmlns:a16="http://schemas.microsoft.com/office/drawing/2014/main" id="{3717D169-252C-75C8-FCF7-8B28177D3DD9}"/>
                </a:ext>
              </a:extLst>
            </p:cNvPr>
            <p:cNvCxnSpPr>
              <a:cxnSpLocks/>
              <a:stCxn id="195" idx="1"/>
              <a:endCxn id="232" idx="3"/>
            </p:cNvCxnSpPr>
            <p:nvPr/>
          </p:nvCxnSpPr>
          <p:spPr>
            <a:xfrm flipH="1" flipV="1">
              <a:off x="10160520" y="3779191"/>
              <a:ext cx="536232" cy="246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2" name="矩形 231">
              <a:extLst>
                <a:ext uri="{FF2B5EF4-FFF2-40B4-BE49-F238E27FC236}">
                  <a16:creationId xmlns:a16="http://schemas.microsoft.com/office/drawing/2014/main" id="{CB9B6F84-CAC3-22D4-E04F-042A13537127}"/>
                </a:ext>
              </a:extLst>
            </p:cNvPr>
            <p:cNvSpPr/>
            <p:nvPr/>
          </p:nvSpPr>
          <p:spPr>
            <a:xfrm>
              <a:off x="9108141" y="3527730"/>
              <a:ext cx="1052379" cy="502921"/>
            </a:xfrm>
            <a:prstGeom prst="rect">
              <a:avLst/>
            </a:prstGeom>
            <a:solidFill>
              <a:srgbClr val="F083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937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894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4EC"/>
                  </a:solidFill>
                  <a:effectLst/>
                  <a:uLnTx/>
                  <a:uFillTx/>
                  <a:latin typeface="+mn-ea"/>
                  <a:cs typeface="Microsoft JhengHei"/>
                </a:rPr>
                <a:t>碳權交易</a:t>
              </a:r>
              <a:endParaRPr kumimoji="0" lang="en-US" altLang="zh-TW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endParaRP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4C47F153-3450-1B6B-61C7-AF33012092B2}"/>
              </a:ext>
            </a:extLst>
          </p:cNvPr>
          <p:cNvGrpSpPr/>
          <p:nvPr/>
        </p:nvGrpSpPr>
        <p:grpSpPr>
          <a:xfrm>
            <a:off x="9118657" y="4200874"/>
            <a:ext cx="2837538" cy="605583"/>
            <a:chOff x="9118657" y="4365468"/>
            <a:chExt cx="2837538" cy="605583"/>
          </a:xfrm>
        </p:grpSpPr>
        <p:sp>
          <p:nvSpPr>
            <p:cNvPr id="196" name="矩形: 圓角 195">
              <a:extLst>
                <a:ext uri="{FF2B5EF4-FFF2-40B4-BE49-F238E27FC236}">
                  <a16:creationId xmlns:a16="http://schemas.microsoft.com/office/drawing/2014/main" id="{BFE97767-E471-0BEE-AD78-1CC233DD2CB6}"/>
                </a:ext>
              </a:extLst>
            </p:cNvPr>
            <p:cNvSpPr/>
            <p:nvPr/>
          </p:nvSpPr>
          <p:spPr>
            <a:xfrm>
              <a:off x="10706537" y="4365468"/>
              <a:ext cx="1249658" cy="605583"/>
            </a:xfrm>
            <a:prstGeom prst="roundRect">
              <a:avLst>
                <a:gd name="adj" fmla="val 25121"/>
              </a:avLst>
            </a:prstGeom>
            <a:solidFill>
              <a:srgbClr val="BFBFBF"/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+mn-ea"/>
                  <a:cs typeface="+mn-cs"/>
                </a:rPr>
                <a:t>寶鯨風能</a:t>
              </a:r>
            </a:p>
          </p:txBody>
        </p:sp>
        <p:cxnSp>
          <p:nvCxnSpPr>
            <p:cNvPr id="9" name="直線接點 8">
              <a:extLst>
                <a:ext uri="{FF2B5EF4-FFF2-40B4-BE49-F238E27FC236}">
                  <a16:creationId xmlns:a16="http://schemas.microsoft.com/office/drawing/2014/main" id="{BF46EE6F-388D-C7B9-F838-9AE931343C64}"/>
                </a:ext>
              </a:extLst>
            </p:cNvPr>
            <p:cNvCxnSpPr>
              <a:cxnSpLocks/>
              <a:stCxn id="196" idx="1"/>
              <a:endCxn id="234" idx="3"/>
            </p:cNvCxnSpPr>
            <p:nvPr/>
          </p:nvCxnSpPr>
          <p:spPr>
            <a:xfrm flipH="1">
              <a:off x="10199938" y="4668260"/>
              <a:ext cx="506599" cy="1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4" name="矩形 233">
              <a:extLst>
                <a:ext uri="{FF2B5EF4-FFF2-40B4-BE49-F238E27FC236}">
                  <a16:creationId xmlns:a16="http://schemas.microsoft.com/office/drawing/2014/main" id="{2F9ED7FD-C524-2E8E-0737-FFB996E2FD19}"/>
                </a:ext>
              </a:extLst>
            </p:cNvPr>
            <p:cNvSpPr/>
            <p:nvPr/>
          </p:nvSpPr>
          <p:spPr>
            <a:xfrm>
              <a:off x="9118657" y="4416800"/>
              <a:ext cx="1081281" cy="502921"/>
            </a:xfrm>
            <a:prstGeom prst="rect">
              <a:avLst/>
            </a:prstGeom>
            <a:solidFill>
              <a:srgbClr val="F083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937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894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4EC"/>
                  </a:solidFill>
                  <a:effectLst/>
                  <a:uLnTx/>
                  <a:uFillTx/>
                  <a:latin typeface="+mn-ea"/>
                  <a:cs typeface="Microsoft JhengHei"/>
                </a:rPr>
                <a:t>風能</a:t>
              </a:r>
              <a:endParaRPr kumimoji="0" lang="en-US" altLang="zh-TW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endParaRP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56E92198-7D65-F4B0-E94A-C9C73F22E84D}"/>
              </a:ext>
            </a:extLst>
          </p:cNvPr>
          <p:cNvGrpSpPr/>
          <p:nvPr/>
        </p:nvGrpSpPr>
        <p:grpSpPr>
          <a:xfrm>
            <a:off x="9108141" y="5035079"/>
            <a:ext cx="2838269" cy="605583"/>
            <a:chOff x="9108141" y="5260896"/>
            <a:chExt cx="2838269" cy="605583"/>
          </a:xfrm>
        </p:grpSpPr>
        <p:sp>
          <p:nvSpPr>
            <p:cNvPr id="197" name="矩形: 圓角 196">
              <a:extLst>
                <a:ext uri="{FF2B5EF4-FFF2-40B4-BE49-F238E27FC236}">
                  <a16:creationId xmlns:a16="http://schemas.microsoft.com/office/drawing/2014/main" id="{9E18186C-36E3-A243-5C58-C4720A8CCF0C}"/>
                </a:ext>
              </a:extLst>
            </p:cNvPr>
            <p:cNvSpPr/>
            <p:nvPr/>
          </p:nvSpPr>
          <p:spPr>
            <a:xfrm>
              <a:off x="10696752" y="5260896"/>
              <a:ext cx="1249658" cy="605583"/>
            </a:xfrm>
            <a:prstGeom prst="roundRect">
              <a:avLst>
                <a:gd name="adj" fmla="val 25121"/>
              </a:avLst>
            </a:prstGeom>
            <a:solidFill>
              <a:srgbClr val="BFBFBF"/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0A2240"/>
                  </a:solidFill>
                  <a:effectLst/>
                  <a:uLnTx/>
                  <a:uFillTx/>
                  <a:latin typeface="+mn-ea"/>
                  <a:cs typeface="+mn-cs"/>
                </a:rPr>
                <a:t>寶陞能源</a:t>
              </a:r>
            </a:p>
          </p:txBody>
        </p:sp>
        <p:cxnSp>
          <p:nvCxnSpPr>
            <p:cNvPr id="10" name="直線接點 9">
              <a:extLst>
                <a:ext uri="{FF2B5EF4-FFF2-40B4-BE49-F238E27FC236}">
                  <a16:creationId xmlns:a16="http://schemas.microsoft.com/office/drawing/2014/main" id="{10BCA2CB-8BA7-64DF-2E8C-7B974678B817}"/>
                </a:ext>
              </a:extLst>
            </p:cNvPr>
            <p:cNvCxnSpPr>
              <a:cxnSpLocks/>
              <a:stCxn id="197" idx="1"/>
              <a:endCxn id="237" idx="3"/>
            </p:cNvCxnSpPr>
            <p:nvPr/>
          </p:nvCxnSpPr>
          <p:spPr>
            <a:xfrm flipH="1" flipV="1">
              <a:off x="10215765" y="5557329"/>
              <a:ext cx="480987" cy="6359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7" name="矩形 236">
              <a:extLst>
                <a:ext uri="{FF2B5EF4-FFF2-40B4-BE49-F238E27FC236}">
                  <a16:creationId xmlns:a16="http://schemas.microsoft.com/office/drawing/2014/main" id="{0F02AEF1-AF69-A731-C17F-4F6F76D62BDF}"/>
                </a:ext>
              </a:extLst>
            </p:cNvPr>
            <p:cNvSpPr/>
            <p:nvPr/>
          </p:nvSpPr>
          <p:spPr>
            <a:xfrm>
              <a:off x="9108141" y="5305868"/>
              <a:ext cx="1107624" cy="502921"/>
            </a:xfrm>
            <a:prstGeom prst="rect">
              <a:avLst/>
            </a:prstGeom>
            <a:solidFill>
              <a:srgbClr val="F083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937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894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4EC"/>
                  </a:solidFill>
                  <a:effectLst/>
                  <a:uLnTx/>
                  <a:uFillTx/>
                  <a:latin typeface="+mn-ea"/>
                  <a:cs typeface="Microsoft JhengHei"/>
                </a:rPr>
                <a:t>代理業務</a:t>
              </a:r>
              <a:endParaRPr kumimoji="0" lang="en-US" altLang="zh-TW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endParaRPr>
            </a:p>
          </p:txBody>
        </p:sp>
      </p:grpSp>
      <p:sp>
        <p:nvSpPr>
          <p:cNvPr id="66" name="矩形 65">
            <a:extLst>
              <a:ext uri="{FF2B5EF4-FFF2-40B4-BE49-F238E27FC236}">
                <a16:creationId xmlns:a16="http://schemas.microsoft.com/office/drawing/2014/main" id="{2680E5B3-C700-4435-A38C-C401B4F56C44}"/>
              </a:ext>
            </a:extLst>
          </p:cNvPr>
          <p:cNvSpPr/>
          <p:nvPr/>
        </p:nvSpPr>
        <p:spPr>
          <a:xfrm>
            <a:off x="7699321" y="1660586"/>
            <a:ext cx="1064676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9370" marR="0" lvl="0" indent="0" algn="ctr" defTabSz="914400" rtl="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農林專案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21" name="矩形: 圓角 220">
            <a:extLst>
              <a:ext uri="{FF2B5EF4-FFF2-40B4-BE49-F238E27FC236}">
                <a16:creationId xmlns:a16="http://schemas.microsoft.com/office/drawing/2014/main" id="{21CFC4AB-915D-EC33-86DA-F62A1A186DEE}"/>
              </a:ext>
            </a:extLst>
          </p:cNvPr>
          <p:cNvSpPr/>
          <p:nvPr/>
        </p:nvSpPr>
        <p:spPr>
          <a:xfrm>
            <a:off x="4391367" y="3829377"/>
            <a:ext cx="743555" cy="951277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寶農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企業</a:t>
            </a:r>
          </a:p>
        </p:txBody>
      </p:sp>
      <p:sp>
        <p:nvSpPr>
          <p:cNvPr id="127" name="矩形: 圓角 126">
            <a:extLst>
              <a:ext uri="{FF2B5EF4-FFF2-40B4-BE49-F238E27FC236}">
                <a16:creationId xmlns:a16="http://schemas.microsoft.com/office/drawing/2014/main" id="{93570060-9A2F-4272-6FBB-0EA7DB129C26}"/>
              </a:ext>
            </a:extLst>
          </p:cNvPr>
          <p:cNvSpPr/>
          <p:nvPr/>
        </p:nvSpPr>
        <p:spPr>
          <a:xfrm>
            <a:off x="4382424" y="2824946"/>
            <a:ext cx="740011" cy="604800"/>
          </a:xfrm>
          <a:prstGeom prst="roundRect">
            <a:avLst>
              <a:gd name="adj" fmla="val 2512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Microsoft JhengHei"/>
              </a:rPr>
              <a:t>農業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pic>
        <p:nvPicPr>
          <p:cNvPr id="82" name="圖片 81">
            <a:extLst>
              <a:ext uri="{FF2B5EF4-FFF2-40B4-BE49-F238E27FC236}">
                <a16:creationId xmlns:a16="http://schemas.microsoft.com/office/drawing/2014/main" id="{DC758D72-50F9-D242-B31A-3EFD780351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11255037" y="-134218"/>
            <a:ext cx="846960" cy="1176945"/>
          </a:xfrm>
          <a:prstGeom prst="rect">
            <a:avLst/>
          </a:prstGeom>
        </p:spPr>
      </p:pic>
      <p:pic>
        <p:nvPicPr>
          <p:cNvPr id="84" name="圖片 83">
            <a:extLst>
              <a:ext uri="{FF2B5EF4-FFF2-40B4-BE49-F238E27FC236}">
                <a16:creationId xmlns:a16="http://schemas.microsoft.com/office/drawing/2014/main" id="{B268D882-D453-5479-81A8-6D3DA8A4CF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11084638" y="-288685"/>
            <a:ext cx="846960" cy="1176945"/>
          </a:xfrm>
          <a:prstGeom prst="rect">
            <a:avLst/>
          </a:prstGeom>
        </p:spPr>
      </p:pic>
      <p:sp>
        <p:nvSpPr>
          <p:cNvPr id="86" name="矩形 85">
            <a:extLst>
              <a:ext uri="{FF2B5EF4-FFF2-40B4-BE49-F238E27FC236}">
                <a16:creationId xmlns:a16="http://schemas.microsoft.com/office/drawing/2014/main" id="{DD700042-268A-D08F-BB14-5B50E1221D8A}"/>
              </a:ext>
            </a:extLst>
          </p:cNvPr>
          <p:cNvSpPr/>
          <p:nvPr/>
        </p:nvSpPr>
        <p:spPr>
          <a:xfrm>
            <a:off x="3357343" y="5428632"/>
            <a:ext cx="376457" cy="128697"/>
          </a:xfrm>
          <a:prstGeom prst="rect">
            <a:avLst/>
          </a:prstGeom>
          <a:solidFill>
            <a:srgbClr val="FE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DBAC0E0C-31E9-AC78-EEC7-F9A6A44EF958}"/>
              </a:ext>
            </a:extLst>
          </p:cNvPr>
          <p:cNvSpPr/>
          <p:nvPr/>
        </p:nvSpPr>
        <p:spPr>
          <a:xfrm>
            <a:off x="10681940" y="5869282"/>
            <a:ext cx="1249658" cy="605583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b="1">
                <a:solidFill>
                  <a:srgbClr val="0A2240"/>
                </a:solidFill>
                <a:latin typeface="+mn-ea"/>
              </a:rPr>
              <a:t>Ina Energy Australia Pty., Ltd</a:t>
            </a:r>
            <a:r>
              <a:rPr lang="en-US" altLang="zh-TW" sz="1400" b="1">
                <a:solidFill>
                  <a:srgbClr val="0A2240"/>
                </a:solidFill>
                <a:latin typeface="+mn-ea"/>
              </a:rPr>
              <a:t>.</a:t>
            </a:r>
            <a:endParaRPr lang="zh-TW" altLang="en-US" sz="1400" b="1">
              <a:solidFill>
                <a:srgbClr val="0A2240"/>
              </a:solidFill>
              <a:latin typeface="+mn-ea"/>
            </a:endParaRPr>
          </a:p>
        </p:txBody>
      </p: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7B57D418-3F11-1ABE-BC1F-D770A427AEB9}"/>
              </a:ext>
            </a:extLst>
          </p:cNvPr>
          <p:cNvCxnSpPr>
            <a:cxnSpLocks/>
            <a:stCxn id="23" idx="1"/>
            <a:endCxn id="25" idx="3"/>
          </p:cNvCxnSpPr>
          <p:nvPr/>
        </p:nvCxnSpPr>
        <p:spPr>
          <a:xfrm flipH="1" flipV="1">
            <a:off x="10200953" y="6165715"/>
            <a:ext cx="480987" cy="6359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id="{4820043E-6CDC-40C7-04DB-70C576A3DD68}"/>
              </a:ext>
            </a:extLst>
          </p:cNvPr>
          <p:cNvSpPr/>
          <p:nvPr/>
        </p:nvSpPr>
        <p:spPr>
          <a:xfrm>
            <a:off x="9093329" y="5914254"/>
            <a:ext cx="1107624" cy="502921"/>
          </a:xfrm>
          <a:prstGeom prst="rect">
            <a:avLst/>
          </a:prstGeom>
          <a:solidFill>
            <a:srgbClr val="F08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9370" marR="0" lvl="0" indent="0" algn="ctr" defTabSz="914400" rtl="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FF4EC"/>
                </a:solidFill>
                <a:effectLst/>
                <a:uLnTx/>
                <a:uFillTx/>
                <a:latin typeface="+mn-ea"/>
                <a:cs typeface="Microsoft JhengHei"/>
              </a:rPr>
              <a:t>澳洲</a:t>
            </a:r>
            <a:endParaRPr kumimoji="0" lang="en-US" altLang="zh-TW" sz="14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Microsoft JhengHei"/>
            </a:endParaRPr>
          </a:p>
        </p:txBody>
      </p:sp>
      <p:sp>
        <p:nvSpPr>
          <p:cNvPr id="37" name="投影片編號版面配置區 1">
            <a:extLst>
              <a:ext uri="{FF2B5EF4-FFF2-40B4-BE49-F238E27FC236}">
                <a16:creationId xmlns:a16="http://schemas.microsoft.com/office/drawing/2014/main" id="{ED311725-7925-5010-466D-395B6070824A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10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26" name="矩形: 圓角 25">
            <a:extLst>
              <a:ext uri="{FF2B5EF4-FFF2-40B4-BE49-F238E27FC236}">
                <a16:creationId xmlns:a16="http://schemas.microsoft.com/office/drawing/2014/main" id="{9A97D45E-92D5-CE0D-E274-17919A2FAC9A}"/>
              </a:ext>
            </a:extLst>
          </p:cNvPr>
          <p:cNvSpPr/>
          <p:nvPr/>
        </p:nvSpPr>
        <p:spPr>
          <a:xfrm>
            <a:off x="3489833" y="3836275"/>
            <a:ext cx="735706" cy="951278"/>
          </a:xfrm>
          <a:prstGeom prst="roundRect">
            <a:avLst>
              <a:gd name="adj" fmla="val 25121"/>
            </a:avLst>
          </a:prstGeom>
          <a:solidFill>
            <a:srgbClr val="BFBFB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寶</a:t>
            </a:r>
            <a:r>
              <a:rPr lang="zh-TW" altLang="en-US" sz="1400" b="1">
                <a:solidFill>
                  <a:srgbClr val="0A2240"/>
                </a:solidFill>
                <a:latin typeface="+mn-ea"/>
              </a:rPr>
              <a:t>運</a:t>
            </a: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能源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43765C89-05EC-1A06-A124-7F4390332E85}"/>
              </a:ext>
            </a:extLst>
          </p:cNvPr>
          <p:cNvSpPr txBox="1"/>
          <p:nvPr/>
        </p:nvSpPr>
        <p:spPr>
          <a:xfrm>
            <a:off x="398257" y="235782"/>
            <a:ext cx="2398998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ts val="464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  <a:ea typeface="Noto Sans TC"/>
              </a:rPr>
              <a:t>集團架構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ea typeface="Noto Sans TC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2E6ECBB-F02C-060B-AA4E-3A768F31C300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頁尾版面配置區 5">
            <a:extLst>
              <a:ext uri="{FF2B5EF4-FFF2-40B4-BE49-F238E27FC236}">
                <a16:creationId xmlns:a16="http://schemas.microsoft.com/office/drawing/2014/main" id="{97311D21-9FC2-EB68-40D2-D4A8A605204C}"/>
              </a:ext>
            </a:extLst>
          </p:cNvPr>
          <p:cNvSpPr txBox="1">
            <a:spLocks/>
          </p:cNvSpPr>
          <p:nvPr/>
        </p:nvSpPr>
        <p:spPr>
          <a:xfrm>
            <a:off x="3359999" y="6492875"/>
            <a:ext cx="54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050">
                <a:solidFill>
                  <a:schemeClr val="bg2"/>
                </a:solidFill>
                <a:latin typeface="+mn-ea"/>
              </a:rPr>
              <a:t>Confidential &amp; Proprietary – Ina Energy</a:t>
            </a: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526C8D6A-026B-8ACD-09DB-D56F043E10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418" y="3740007"/>
            <a:ext cx="963251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81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37CE6-A1F7-C11B-DA54-6E3888599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CC3DC8E2-A7A7-DD96-CB44-8C3A71E022E2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11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3747C24-6427-AFA1-2406-6D3C30965907}"/>
              </a:ext>
            </a:extLst>
          </p:cNvPr>
          <p:cNvSpPr txBox="1"/>
          <p:nvPr/>
        </p:nvSpPr>
        <p:spPr>
          <a:xfrm>
            <a:off x="7168367" y="2828835"/>
            <a:ext cx="4381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7200" b="1"/>
              <a:t>專案概要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3B619B85-D443-1F35-4CE6-6B21AC2F1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7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F4107B-F680-0BE0-A9D9-090F0B959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DF7DBAB-A5A0-E5CA-83B4-887E2E71E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E0F38A4B-A1FF-0A4B-0D48-6F9BF790544C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AEBC71E-77F7-B516-9EB5-1E50DBFB6D8C}"/>
              </a:ext>
            </a:extLst>
          </p:cNvPr>
          <p:cNvSpPr txBox="1"/>
          <p:nvPr/>
        </p:nvSpPr>
        <p:spPr>
          <a:xfrm>
            <a:off x="398256" y="235782"/>
            <a:ext cx="9846756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時程規劃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0000"/>
                  <a:lumOff val="10000"/>
                </a:schemeClr>
              </a:solidFill>
              <a:effectLst/>
              <a:uLnTx/>
              <a:uFillTx/>
              <a:ea typeface="Noto Sans TC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EDF2E5E-83BA-CB7B-4DD4-0B34EF3C6EB6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12</a:t>
            </a:fld>
            <a:endParaRPr lang="zh-TW" altLang="en-US">
              <a:latin typeface="Noto Sans TC"/>
              <a:ea typeface="Noto Sans TC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E9FB8BE6-24D8-7267-7980-55D1D8904550}"/>
              </a:ext>
            </a:extLst>
          </p:cNvPr>
          <p:cNvGrpSpPr/>
          <p:nvPr/>
        </p:nvGrpSpPr>
        <p:grpSpPr>
          <a:xfrm>
            <a:off x="315266" y="3765142"/>
            <a:ext cx="11791009" cy="2144634"/>
            <a:chOff x="163866" y="3765142"/>
            <a:chExt cx="11791009" cy="2144634"/>
          </a:xfrm>
        </p:grpSpPr>
        <p:sp>
          <p:nvSpPr>
            <p:cNvPr id="9" name="圓角矩形 11">
              <a:extLst>
                <a:ext uri="{FF2B5EF4-FFF2-40B4-BE49-F238E27FC236}">
                  <a16:creationId xmlns:a16="http://schemas.microsoft.com/office/drawing/2014/main" id="{7978DBC6-D3DE-EA73-FADE-5C7CC7E5DE7E}"/>
                </a:ext>
              </a:extLst>
            </p:cNvPr>
            <p:cNvSpPr/>
            <p:nvPr/>
          </p:nvSpPr>
          <p:spPr>
            <a:xfrm>
              <a:off x="163866" y="5366851"/>
              <a:ext cx="1785938" cy="54292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TW"/>
                <a:t>2020~2023</a:t>
              </a:r>
              <a:r>
                <a:rPr kumimoji="1" lang="zh-TW" altLang="en-US"/>
                <a:t>年</a:t>
              </a:r>
            </a:p>
          </p:txBody>
        </p:sp>
        <p:sp>
          <p:nvSpPr>
            <p:cNvPr id="10" name="圓角矩形 15">
              <a:extLst>
                <a:ext uri="{FF2B5EF4-FFF2-40B4-BE49-F238E27FC236}">
                  <a16:creationId xmlns:a16="http://schemas.microsoft.com/office/drawing/2014/main" id="{8A2B0483-EAE4-5401-A22A-BA20B2BC0E8A}"/>
                </a:ext>
              </a:extLst>
            </p:cNvPr>
            <p:cNvSpPr/>
            <p:nvPr/>
          </p:nvSpPr>
          <p:spPr>
            <a:xfrm>
              <a:off x="163866" y="3765142"/>
              <a:ext cx="1785938" cy="142200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TW" altLang="en-US" dirty="0"/>
                <a:t>土地整合</a:t>
              </a:r>
              <a:br>
                <a:rPr kumimoji="1" lang="en-US" altLang="zh-TW" dirty="0"/>
              </a:br>
              <a:r>
                <a:rPr kumimoji="1" lang="zh-TW" altLang="en-US" dirty="0"/>
                <a:t>取得併審</a:t>
              </a:r>
              <a:endParaRPr kumimoji="1" lang="en-US" altLang="zh-TW" dirty="0"/>
            </a:p>
          </p:txBody>
        </p:sp>
        <p:sp>
          <p:nvSpPr>
            <p:cNvPr id="11" name="圓角矩形 12">
              <a:extLst>
                <a:ext uri="{FF2B5EF4-FFF2-40B4-BE49-F238E27FC236}">
                  <a16:creationId xmlns:a16="http://schemas.microsoft.com/office/drawing/2014/main" id="{82D900CD-C836-68E0-4525-B97B2E5C7164}"/>
                </a:ext>
              </a:extLst>
            </p:cNvPr>
            <p:cNvSpPr/>
            <p:nvPr/>
          </p:nvSpPr>
          <p:spPr>
            <a:xfrm>
              <a:off x="2905549" y="5366851"/>
              <a:ext cx="2455200" cy="54292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TW"/>
                <a:t>2024</a:t>
              </a:r>
              <a:r>
                <a:rPr kumimoji="1" lang="zh-TW" altLang="en-US"/>
                <a:t>年</a:t>
              </a:r>
            </a:p>
          </p:txBody>
        </p:sp>
        <p:sp>
          <p:nvSpPr>
            <p:cNvPr id="12" name="圓角矩形 16">
              <a:extLst>
                <a:ext uri="{FF2B5EF4-FFF2-40B4-BE49-F238E27FC236}">
                  <a16:creationId xmlns:a16="http://schemas.microsoft.com/office/drawing/2014/main" id="{091E5296-6625-55B1-2E61-7BFD533E0DEB}"/>
                </a:ext>
              </a:extLst>
            </p:cNvPr>
            <p:cNvSpPr/>
            <p:nvPr/>
          </p:nvSpPr>
          <p:spPr>
            <a:xfrm>
              <a:off x="2960009" y="3765142"/>
              <a:ext cx="2453222" cy="142307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br>
                <a:rPr kumimoji="1" lang="en-US" altLang="zh-TW" dirty="0"/>
              </a:br>
              <a:r>
                <a:rPr kumimoji="1" lang="en-US" altLang="zh-TW" dirty="0"/>
                <a:t>3</a:t>
              </a:r>
              <a:r>
                <a:rPr kumimoji="1" lang="zh-TW" altLang="en-US" dirty="0"/>
                <a:t>月 地政機關同意書</a:t>
              </a:r>
              <a:endParaRPr kumimoji="1" lang="en-US" altLang="zh-TW" dirty="0"/>
            </a:p>
            <a:p>
              <a:r>
                <a:rPr kumimoji="1" lang="en-US" altLang="zh-TW" dirty="0"/>
                <a:t>5</a:t>
              </a:r>
              <a:r>
                <a:rPr kumimoji="1" lang="zh-TW" altLang="en-US" dirty="0"/>
                <a:t>月主管機關同意函</a:t>
              </a:r>
              <a:endParaRPr kumimoji="1" lang="en-US" altLang="zh-TW" dirty="0"/>
            </a:p>
            <a:p>
              <a:r>
                <a:rPr kumimoji="1" lang="en-US" altLang="zh-TW" dirty="0"/>
                <a:t>7</a:t>
              </a:r>
              <a:r>
                <a:rPr kumimoji="1" lang="zh-TW" altLang="en-US" dirty="0"/>
                <a:t>月 台電初步協商 </a:t>
              </a:r>
              <a:br>
                <a:rPr kumimoji="1" lang="en-US" altLang="zh-TW" dirty="0"/>
              </a:br>
              <a:r>
                <a:rPr kumimoji="1" lang="en-US" altLang="zh-TW" dirty="0"/>
                <a:t>8</a:t>
              </a:r>
              <a:r>
                <a:rPr kumimoji="1" lang="zh-TW" altLang="en-US" dirty="0"/>
                <a:t>月 籌設許可</a:t>
              </a:r>
              <a:br>
                <a:rPr kumimoji="1" lang="en-US" altLang="zh-TW" dirty="0"/>
              </a:br>
              <a:endParaRPr kumimoji="1" lang="zh-TW" altLang="en-US" dirty="0"/>
            </a:p>
          </p:txBody>
        </p:sp>
        <p:sp>
          <p:nvSpPr>
            <p:cNvPr id="13" name="圓角矩形 13">
              <a:extLst>
                <a:ext uri="{FF2B5EF4-FFF2-40B4-BE49-F238E27FC236}">
                  <a16:creationId xmlns:a16="http://schemas.microsoft.com/office/drawing/2014/main" id="{7319254B-2FC4-4DF7-8A81-AD4E7096D87E}"/>
                </a:ext>
              </a:extLst>
            </p:cNvPr>
            <p:cNvSpPr/>
            <p:nvPr/>
          </p:nvSpPr>
          <p:spPr>
            <a:xfrm>
              <a:off x="6397025" y="5366850"/>
              <a:ext cx="2332674" cy="54292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TW" dirty="0"/>
                <a:t>2025</a:t>
              </a:r>
              <a:r>
                <a:rPr kumimoji="1" lang="zh-TW" altLang="en-US" dirty="0"/>
                <a:t>年</a:t>
              </a:r>
            </a:p>
          </p:txBody>
        </p:sp>
        <p:sp>
          <p:nvSpPr>
            <p:cNvPr id="14" name="圓角矩形 17">
              <a:extLst>
                <a:ext uri="{FF2B5EF4-FFF2-40B4-BE49-F238E27FC236}">
                  <a16:creationId xmlns:a16="http://schemas.microsoft.com/office/drawing/2014/main" id="{60B8CDE4-1C99-E201-B6B3-CA0BE2A93413}"/>
                </a:ext>
              </a:extLst>
            </p:cNvPr>
            <p:cNvSpPr/>
            <p:nvPr/>
          </p:nvSpPr>
          <p:spPr>
            <a:xfrm>
              <a:off x="6387740" y="3765142"/>
              <a:ext cx="2341959" cy="142307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en-US" altLang="zh-TW" dirty="0"/>
                <a:t>2</a:t>
              </a:r>
              <a:r>
                <a:rPr kumimoji="1" lang="zh-TW" altLang="en-US" dirty="0"/>
                <a:t>月 簽訂購售電契約</a:t>
              </a:r>
              <a:endParaRPr kumimoji="1" lang="en-US" altLang="zh-TW" dirty="0"/>
            </a:p>
          </p:txBody>
        </p:sp>
        <p:sp>
          <p:nvSpPr>
            <p:cNvPr id="15" name="圓角矩形 14">
              <a:extLst>
                <a:ext uri="{FF2B5EF4-FFF2-40B4-BE49-F238E27FC236}">
                  <a16:creationId xmlns:a16="http://schemas.microsoft.com/office/drawing/2014/main" id="{48DB52CB-51E4-5198-199A-36FFD9EEFBC0}"/>
                </a:ext>
              </a:extLst>
            </p:cNvPr>
            <p:cNvSpPr/>
            <p:nvPr/>
          </p:nvSpPr>
          <p:spPr>
            <a:xfrm>
              <a:off x="9704208" y="5366849"/>
              <a:ext cx="2250667" cy="54292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TW"/>
                <a:t>2026</a:t>
              </a:r>
              <a:r>
                <a:rPr kumimoji="1" lang="zh-TW" altLang="en-US"/>
                <a:t>年</a:t>
              </a:r>
            </a:p>
          </p:txBody>
        </p:sp>
        <p:sp>
          <p:nvSpPr>
            <p:cNvPr id="16" name="圓角矩形 18">
              <a:extLst>
                <a:ext uri="{FF2B5EF4-FFF2-40B4-BE49-F238E27FC236}">
                  <a16:creationId xmlns:a16="http://schemas.microsoft.com/office/drawing/2014/main" id="{F2E682DE-5658-C22B-A245-BC32AB5798CC}"/>
                </a:ext>
              </a:extLst>
            </p:cNvPr>
            <p:cNvSpPr/>
            <p:nvPr/>
          </p:nvSpPr>
          <p:spPr>
            <a:xfrm>
              <a:off x="9704208" y="3765142"/>
              <a:ext cx="2250667" cy="142200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TW" dirty="0"/>
                <a:t>3</a:t>
              </a:r>
              <a:r>
                <a:rPr kumimoji="1" lang="zh-TW" altLang="en-US" dirty="0"/>
                <a:t>月取得施工許可</a:t>
              </a:r>
              <a:endParaRPr kumimoji="1" lang="en-US" altLang="zh-TW" dirty="0"/>
            </a:p>
            <a:p>
              <a:pPr algn="ctr"/>
              <a:r>
                <a:rPr kumimoji="1" lang="en-US" altLang="zh-TW" dirty="0"/>
                <a:t>7</a:t>
              </a:r>
              <a:r>
                <a:rPr kumimoji="1" lang="zh-TW" altLang="en-US" dirty="0"/>
                <a:t>月 完工併網</a:t>
              </a:r>
              <a:br>
                <a:rPr kumimoji="1" lang="en-US" altLang="zh-TW" dirty="0"/>
              </a:br>
              <a:r>
                <a:rPr kumimoji="1" lang="en-US" altLang="zh-TW" dirty="0"/>
                <a:t>11</a:t>
              </a:r>
              <a:r>
                <a:rPr kumimoji="1" lang="zh-TW" altLang="en-US" dirty="0"/>
                <a:t>月取得電業執照</a:t>
              </a:r>
            </a:p>
          </p:txBody>
        </p:sp>
        <p:sp>
          <p:nvSpPr>
            <p:cNvPr id="17" name="向右箭號 23">
              <a:extLst>
                <a:ext uri="{FF2B5EF4-FFF2-40B4-BE49-F238E27FC236}">
                  <a16:creationId xmlns:a16="http://schemas.microsoft.com/office/drawing/2014/main" id="{7F728FA0-0DB3-A292-C527-35257ADE6B5B}"/>
                </a:ext>
              </a:extLst>
            </p:cNvPr>
            <p:cNvSpPr/>
            <p:nvPr/>
          </p:nvSpPr>
          <p:spPr>
            <a:xfrm>
              <a:off x="2094136" y="4242586"/>
              <a:ext cx="757237" cy="457391"/>
            </a:xfrm>
            <a:prstGeom prst="rightArrow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sp>
          <p:nvSpPr>
            <p:cNvPr id="18" name="向右箭號 24">
              <a:extLst>
                <a:ext uri="{FF2B5EF4-FFF2-40B4-BE49-F238E27FC236}">
                  <a16:creationId xmlns:a16="http://schemas.microsoft.com/office/drawing/2014/main" id="{52DEE35F-44E0-BF8F-BA37-A571B248D8A7}"/>
                </a:ext>
              </a:extLst>
            </p:cNvPr>
            <p:cNvSpPr/>
            <p:nvPr/>
          </p:nvSpPr>
          <p:spPr>
            <a:xfrm>
              <a:off x="5521867" y="4242585"/>
              <a:ext cx="757237" cy="457391"/>
            </a:xfrm>
            <a:prstGeom prst="rightArrow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  <p:sp>
          <p:nvSpPr>
            <p:cNvPr id="19" name="向右箭號 25">
              <a:extLst>
                <a:ext uri="{FF2B5EF4-FFF2-40B4-BE49-F238E27FC236}">
                  <a16:creationId xmlns:a16="http://schemas.microsoft.com/office/drawing/2014/main" id="{A98DC975-4C75-ACC2-160D-E88B231C99A7}"/>
                </a:ext>
              </a:extLst>
            </p:cNvPr>
            <p:cNvSpPr/>
            <p:nvPr/>
          </p:nvSpPr>
          <p:spPr>
            <a:xfrm>
              <a:off x="8876386" y="4242585"/>
              <a:ext cx="757237" cy="457391"/>
            </a:xfrm>
            <a:prstGeom prst="rightArrow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/>
            </a:p>
          </p:txBody>
        </p:sp>
      </p:grpSp>
      <p:pic>
        <p:nvPicPr>
          <p:cNvPr id="20" name="圖片 19" descr="一張含有 螢幕擷取畫面, 圖形, 標誌, 平面設計 的圖片&#10;&#10;AI 產生的內容可能不正確。">
            <a:extLst>
              <a:ext uri="{FF2B5EF4-FFF2-40B4-BE49-F238E27FC236}">
                <a16:creationId xmlns:a16="http://schemas.microsoft.com/office/drawing/2014/main" id="{2115753A-1369-7F0F-4689-8B65600265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8140" b="57423"/>
          <a:stretch>
            <a:fillRect/>
          </a:stretch>
        </p:blipFill>
        <p:spPr>
          <a:xfrm>
            <a:off x="-97622" y="1322174"/>
            <a:ext cx="2615551" cy="2147380"/>
          </a:xfrm>
          <a:prstGeom prst="rect">
            <a:avLst/>
          </a:prstGeom>
        </p:spPr>
      </p:pic>
      <p:pic>
        <p:nvPicPr>
          <p:cNvPr id="24" name="圖片 23" descr="一張含有 螢幕擷取畫面, 圖形, 標誌, 平面設計 的圖片&#10;&#10;AI 產生的內容可能不正確。">
            <a:extLst>
              <a:ext uri="{FF2B5EF4-FFF2-40B4-BE49-F238E27FC236}">
                <a16:creationId xmlns:a16="http://schemas.microsoft.com/office/drawing/2014/main" id="{9DB2154C-B106-D3BC-40BA-5F93E32D19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80" t="44851" r="50832" b="15645"/>
          <a:stretch>
            <a:fillRect/>
          </a:stretch>
        </p:blipFill>
        <p:spPr>
          <a:xfrm>
            <a:off x="6279104" y="1242073"/>
            <a:ext cx="2481870" cy="2307583"/>
          </a:xfrm>
          <a:prstGeom prst="rect">
            <a:avLst/>
          </a:prstGeom>
        </p:spPr>
      </p:pic>
      <p:pic>
        <p:nvPicPr>
          <p:cNvPr id="32" name="圖片 31" descr="一張含有 螢幕擷取畫面, 圖形, 標誌, 平面設計 的圖片&#10;&#10;AI 產生的內容可能不正確。">
            <a:extLst>
              <a:ext uri="{FF2B5EF4-FFF2-40B4-BE49-F238E27FC236}">
                <a16:creationId xmlns:a16="http://schemas.microsoft.com/office/drawing/2014/main" id="{988BCD0F-F531-7A39-EFDC-51E93FAE7B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808" t="5523" r="8988" b="58014"/>
          <a:stretch>
            <a:fillRect/>
          </a:stretch>
        </p:blipFill>
        <p:spPr>
          <a:xfrm>
            <a:off x="3449894" y="1587211"/>
            <a:ext cx="1972974" cy="1933688"/>
          </a:xfrm>
          <a:prstGeom prst="rect">
            <a:avLst/>
          </a:prstGeom>
        </p:spPr>
      </p:pic>
      <p:pic>
        <p:nvPicPr>
          <p:cNvPr id="33" name="圖片 32" descr="一張含有 螢幕擷取畫面, 符號, 圖形, 美工圖案 的圖片&#10;&#10;AI 產生的內容可能不正確。">
            <a:extLst>
              <a:ext uri="{FF2B5EF4-FFF2-40B4-BE49-F238E27FC236}">
                <a16:creationId xmlns:a16="http://schemas.microsoft.com/office/drawing/2014/main" id="{8C904796-995C-9ABF-AF8F-5B8C0987D5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7950" y="1242073"/>
            <a:ext cx="2630184" cy="2630184"/>
          </a:xfrm>
          <a:prstGeom prst="rect">
            <a:avLst/>
          </a:prstGeom>
        </p:spPr>
      </p:pic>
      <p:sp>
        <p:nvSpPr>
          <p:cNvPr id="34" name="流程圖: 接點 33">
            <a:extLst>
              <a:ext uri="{FF2B5EF4-FFF2-40B4-BE49-F238E27FC236}">
                <a16:creationId xmlns:a16="http://schemas.microsoft.com/office/drawing/2014/main" id="{F62AA789-B5F3-8D94-EFC4-D9C7D67F4D6D}"/>
              </a:ext>
            </a:extLst>
          </p:cNvPr>
          <p:cNvSpPr/>
          <p:nvPr/>
        </p:nvSpPr>
        <p:spPr>
          <a:xfrm>
            <a:off x="5332699" y="3549656"/>
            <a:ext cx="681135" cy="681135"/>
          </a:xfrm>
          <a:prstGeom prst="flowChartConnector">
            <a:avLst/>
          </a:prstGeom>
          <a:solidFill>
            <a:srgbClr val="FFFFFF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700"/>
          </a:p>
        </p:txBody>
      </p:sp>
      <p:sp>
        <p:nvSpPr>
          <p:cNvPr id="35" name="TextBox 12">
            <a:extLst>
              <a:ext uri="{FF2B5EF4-FFF2-40B4-BE49-F238E27FC236}">
                <a16:creationId xmlns:a16="http://schemas.microsoft.com/office/drawing/2014/main" id="{F8FB9F89-F0DC-2AA1-FBCD-D8514C17B5DF}"/>
              </a:ext>
            </a:extLst>
          </p:cNvPr>
          <p:cNvSpPr txBox="1"/>
          <p:nvPr/>
        </p:nvSpPr>
        <p:spPr>
          <a:xfrm>
            <a:off x="5110029" y="3718418"/>
            <a:ext cx="922467" cy="2852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87123" lvl="1" algn="ctr" defTabSz="609630">
              <a:lnSpc>
                <a:spcPct val="150000"/>
              </a:lnSpc>
              <a:defRPr/>
            </a:pPr>
            <a:r>
              <a:rPr lang="zh-TW" altLang="en-US" sz="1400" b="1" dirty="0">
                <a:solidFill>
                  <a:srgbClr val="ED7D31"/>
                </a:solidFill>
                <a:latin typeface="+mn-ea"/>
              </a:rPr>
              <a:t>已取得</a:t>
            </a:r>
            <a:endParaRPr lang="en-US" sz="1400" b="1" dirty="0">
              <a:solidFill>
                <a:srgbClr val="ED7D31"/>
              </a:solidFill>
              <a:latin typeface="+mn-ea"/>
            </a:endParaRPr>
          </a:p>
        </p:txBody>
      </p:sp>
      <p:sp>
        <p:nvSpPr>
          <p:cNvPr id="36" name="流程圖: 接點 35">
            <a:extLst>
              <a:ext uri="{FF2B5EF4-FFF2-40B4-BE49-F238E27FC236}">
                <a16:creationId xmlns:a16="http://schemas.microsoft.com/office/drawing/2014/main" id="{3BAE2E51-16FE-C69B-8D6F-6F1C6D79509E}"/>
              </a:ext>
            </a:extLst>
          </p:cNvPr>
          <p:cNvSpPr/>
          <p:nvPr/>
        </p:nvSpPr>
        <p:spPr>
          <a:xfrm>
            <a:off x="1784299" y="3515502"/>
            <a:ext cx="681135" cy="681135"/>
          </a:xfrm>
          <a:prstGeom prst="flowChartConnector">
            <a:avLst/>
          </a:prstGeom>
          <a:solidFill>
            <a:srgbClr val="FFFFFF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700"/>
          </a:p>
        </p:txBody>
      </p:sp>
      <p:sp>
        <p:nvSpPr>
          <p:cNvPr id="37" name="TextBox 12">
            <a:extLst>
              <a:ext uri="{FF2B5EF4-FFF2-40B4-BE49-F238E27FC236}">
                <a16:creationId xmlns:a16="http://schemas.microsoft.com/office/drawing/2014/main" id="{0625431B-EEB3-0039-1180-F5C46AF512F3}"/>
              </a:ext>
            </a:extLst>
          </p:cNvPr>
          <p:cNvSpPr txBox="1"/>
          <p:nvPr/>
        </p:nvSpPr>
        <p:spPr>
          <a:xfrm>
            <a:off x="1561629" y="3684264"/>
            <a:ext cx="922467" cy="2852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87123" lvl="1" algn="ctr" defTabSz="609630">
              <a:lnSpc>
                <a:spcPct val="150000"/>
              </a:lnSpc>
              <a:defRPr/>
            </a:pPr>
            <a:r>
              <a:rPr lang="zh-TW" altLang="en-US" sz="1400" b="1">
                <a:solidFill>
                  <a:srgbClr val="ED7D31"/>
                </a:solidFill>
                <a:latin typeface="+mn-ea"/>
              </a:rPr>
              <a:t>已取得</a:t>
            </a:r>
            <a:endParaRPr lang="en-US" sz="1400" b="1">
              <a:solidFill>
                <a:srgbClr val="ED7D31"/>
              </a:solidFill>
              <a:latin typeface="+mn-ea"/>
            </a:endParaRPr>
          </a:p>
        </p:txBody>
      </p:sp>
      <p:sp>
        <p:nvSpPr>
          <p:cNvPr id="3" name="流程圖: 接點 2">
            <a:extLst>
              <a:ext uri="{FF2B5EF4-FFF2-40B4-BE49-F238E27FC236}">
                <a16:creationId xmlns:a16="http://schemas.microsoft.com/office/drawing/2014/main" id="{85905C43-6336-C16C-C09D-F7E32FEFF45A}"/>
              </a:ext>
            </a:extLst>
          </p:cNvPr>
          <p:cNvSpPr/>
          <p:nvPr/>
        </p:nvSpPr>
        <p:spPr>
          <a:xfrm>
            <a:off x="8589064" y="3549656"/>
            <a:ext cx="681135" cy="681135"/>
          </a:xfrm>
          <a:prstGeom prst="flowChartConnector">
            <a:avLst/>
          </a:prstGeom>
          <a:solidFill>
            <a:srgbClr val="FFFFFF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70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C5466E6D-BE1F-D594-1C3D-8C742AE6307D}"/>
              </a:ext>
            </a:extLst>
          </p:cNvPr>
          <p:cNvSpPr txBox="1"/>
          <p:nvPr/>
        </p:nvSpPr>
        <p:spPr>
          <a:xfrm>
            <a:off x="8366394" y="3718418"/>
            <a:ext cx="922467" cy="2852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87123" lvl="1" algn="ctr" defTabSz="609630">
              <a:lnSpc>
                <a:spcPct val="150000"/>
              </a:lnSpc>
              <a:defRPr/>
            </a:pPr>
            <a:r>
              <a:rPr lang="zh-TW" altLang="en-US" sz="1400" b="1" dirty="0">
                <a:solidFill>
                  <a:srgbClr val="ED7D31"/>
                </a:solidFill>
                <a:latin typeface="+mn-ea"/>
              </a:rPr>
              <a:t>已取得</a:t>
            </a:r>
            <a:endParaRPr lang="en-US" sz="1400" b="1" dirty="0">
              <a:solidFill>
                <a:srgbClr val="ED7D3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6338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2660016-A9FB-D4E5-F4BF-9ED94AC9C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E1D55-63E1-4AAA-8938-F507CC3C5D93}" type="slidenum">
              <a:rPr lang="zh-TW" altLang="en-US" smtClean="0"/>
              <a:pPr/>
              <a:t>13</a:t>
            </a:fld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B07B572F-376B-CFD0-B831-149B74D49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6A859166-9E9E-863D-8CF5-7201AD009EB6}"/>
              </a:ext>
            </a:extLst>
          </p:cNvPr>
          <p:cNvSpPr/>
          <p:nvPr/>
        </p:nvSpPr>
        <p:spPr>
          <a:xfrm>
            <a:off x="0" y="178093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11" name="投影片編號版面配置區 1">
            <a:extLst>
              <a:ext uri="{FF2B5EF4-FFF2-40B4-BE49-F238E27FC236}">
                <a16:creationId xmlns:a16="http://schemas.microsoft.com/office/drawing/2014/main" id="{3D3D9311-8134-E5A0-2EE6-1884209A5724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1E1D55-63E1-4AAA-8938-F507CC3C5D9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BFBFBF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756E5E5-4A21-2F03-B5F8-C133536EE922}"/>
              </a:ext>
            </a:extLst>
          </p:cNvPr>
          <p:cNvSpPr txBox="1"/>
          <p:nvPr/>
        </p:nvSpPr>
        <p:spPr>
          <a:xfrm>
            <a:off x="356929" y="163070"/>
            <a:ext cx="8453696" cy="552652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marL="0" marR="0" lvl="0" indent="0" algn="l" defTabSz="609630" rtl="0" eaLnBrk="1" fontAlgn="auto" latinLnBrk="0" hangingPunct="1">
              <a:lnSpc>
                <a:spcPts val="464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>
                <a:solidFill>
                  <a:srgbClr val="004876"/>
                </a:solidFill>
                <a:latin typeface="Noto Sans TC"/>
                <a:ea typeface="Noto Sans TC" panose="020B0200000000000000" pitchFamily="34" charset="-120"/>
              </a:rPr>
              <a:t>城市發展電業林邊</a:t>
            </a:r>
            <a:r>
              <a:rPr kumimoji="0" lang="zh-TW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4876"/>
                </a:solidFill>
                <a:effectLst/>
                <a:uLnTx/>
                <a:uFillTx/>
                <a:latin typeface="Noto Sans TC"/>
                <a:ea typeface="Noto Sans TC" panose="020B0200000000000000" pitchFamily="34" charset="-120"/>
                <a:cs typeface="+mn-cs"/>
              </a:rPr>
              <a:t>第六期</a:t>
            </a:r>
            <a:r>
              <a:rPr kumimoji="0" lang="zh-TW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4876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發電廠址</a:t>
            </a: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68C04B6E-C540-9570-4E7D-D36F420AE1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560021"/>
              </p:ext>
            </p:extLst>
          </p:nvPr>
        </p:nvGraphicFramePr>
        <p:xfrm>
          <a:off x="314324" y="774114"/>
          <a:ext cx="11534775" cy="5921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7415">
                  <a:extLst>
                    <a:ext uri="{9D8B030D-6E8A-4147-A177-3AD203B41FA5}">
                      <a16:colId xmlns:a16="http://schemas.microsoft.com/office/drawing/2014/main" val="1474852321"/>
                    </a:ext>
                  </a:extLst>
                </a:gridCol>
                <a:gridCol w="811555">
                  <a:extLst>
                    <a:ext uri="{9D8B030D-6E8A-4147-A177-3AD203B41FA5}">
                      <a16:colId xmlns:a16="http://schemas.microsoft.com/office/drawing/2014/main" val="3461682280"/>
                    </a:ext>
                  </a:extLst>
                </a:gridCol>
                <a:gridCol w="3509273">
                  <a:extLst>
                    <a:ext uri="{9D8B030D-6E8A-4147-A177-3AD203B41FA5}">
                      <a16:colId xmlns:a16="http://schemas.microsoft.com/office/drawing/2014/main" val="1567021386"/>
                    </a:ext>
                  </a:extLst>
                </a:gridCol>
                <a:gridCol w="724946">
                  <a:extLst>
                    <a:ext uri="{9D8B030D-6E8A-4147-A177-3AD203B41FA5}">
                      <a16:colId xmlns:a16="http://schemas.microsoft.com/office/drawing/2014/main" val="4041861507"/>
                    </a:ext>
                  </a:extLst>
                </a:gridCol>
                <a:gridCol w="869069">
                  <a:extLst>
                    <a:ext uri="{9D8B030D-6E8A-4147-A177-3AD203B41FA5}">
                      <a16:colId xmlns:a16="http://schemas.microsoft.com/office/drawing/2014/main" val="3614136573"/>
                    </a:ext>
                  </a:extLst>
                </a:gridCol>
                <a:gridCol w="1249614">
                  <a:extLst>
                    <a:ext uri="{9D8B030D-6E8A-4147-A177-3AD203B41FA5}">
                      <a16:colId xmlns:a16="http://schemas.microsoft.com/office/drawing/2014/main" val="2194961343"/>
                    </a:ext>
                  </a:extLst>
                </a:gridCol>
                <a:gridCol w="2612903">
                  <a:extLst>
                    <a:ext uri="{9D8B030D-6E8A-4147-A177-3AD203B41FA5}">
                      <a16:colId xmlns:a16="http://schemas.microsoft.com/office/drawing/2014/main" val="2358524194"/>
                    </a:ext>
                  </a:extLst>
                </a:gridCol>
              </a:tblGrid>
              <a:tr h="306880">
                <a:tc>
                  <a:txBody>
                    <a:bodyPr/>
                    <a:lstStyle/>
                    <a:p>
                      <a:pPr algn="ctr"/>
                      <a:endParaRPr lang="zh-TW" altLang="en-US" sz="1050"/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50"/>
                        <a:t>太陽光電案場 </a:t>
                      </a:r>
                      <a:r>
                        <a:rPr lang="en-US" altLang="zh-TW" sz="1050"/>
                        <a:t>–</a:t>
                      </a:r>
                      <a:r>
                        <a:rPr lang="zh-TW" altLang="en-US" sz="1050"/>
                        <a:t>城市發展林邊第六期</a:t>
                      </a:r>
                      <a:r>
                        <a:rPr lang="en-US" altLang="zh-TW" sz="1050"/>
                        <a:t>(</a:t>
                      </a:r>
                      <a:r>
                        <a:rPr lang="zh-TW" altLang="en-US" sz="1050"/>
                        <a:t>籌設許可</a:t>
                      </a:r>
                      <a:r>
                        <a:rPr lang="en-US" altLang="zh-TW" sz="1050"/>
                        <a:t>)</a:t>
                      </a:r>
                      <a:endParaRPr lang="zh-TW" altLang="en-US" sz="105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TW" altLang="en-US" sz="1050" dirty="0"/>
                        <a:t>太陽光電案場 </a:t>
                      </a:r>
                      <a:r>
                        <a:rPr lang="en-US" altLang="zh-TW" sz="1050" dirty="0"/>
                        <a:t>–</a:t>
                      </a:r>
                      <a:r>
                        <a:rPr lang="zh-TW" altLang="en-US" sz="1050" dirty="0"/>
                        <a:t>城市發展林邊第六期第二階段</a:t>
                      </a:r>
                      <a:r>
                        <a:rPr lang="en-US" altLang="zh-TW" sz="1050" dirty="0"/>
                        <a:t>(</a:t>
                      </a:r>
                      <a:r>
                        <a:rPr lang="zh-TW" altLang="en-US" sz="1050" dirty="0"/>
                        <a:t>施工許可</a:t>
                      </a:r>
                      <a:r>
                        <a:rPr lang="en-US" altLang="zh-TW" sz="1050" dirty="0"/>
                        <a:t>)</a:t>
                      </a:r>
                      <a:endParaRPr lang="zh-TW" altLang="en-US" dirty="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034337"/>
                  </a:ext>
                </a:extLst>
              </a:tr>
              <a:tr h="352853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投資方</a:t>
                      </a:r>
                    </a:p>
                  </a:txBody>
                  <a:tcPr marL="54161" marR="54161" marT="27081" marB="27081" anchor="ctr"/>
                </a:tc>
                <a:tc gridSpan="6">
                  <a:txBody>
                    <a:bodyPr/>
                    <a:lstStyle/>
                    <a:p>
                      <a:pPr algn="l"/>
                      <a:r>
                        <a:rPr lang="zh-TW" altLang="en-US" sz="1000"/>
                        <a:t>城市發展電業</a:t>
                      </a:r>
                      <a:r>
                        <a:rPr lang="en-US" altLang="zh-TW" sz="1000"/>
                        <a:t>100%</a:t>
                      </a:r>
                      <a:r>
                        <a:rPr lang="zh-TW" altLang="en-US" sz="1000"/>
                        <a:t>持有</a:t>
                      </a: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900143"/>
                  </a:ext>
                </a:extLst>
              </a:tr>
              <a:tr h="1264775">
                <a:tc rowSpan="3"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發電廠址</a:t>
                      </a:r>
                      <a:endParaRPr lang="en-US" altLang="zh-TW" sz="1000" b="1"/>
                    </a:p>
                    <a:p>
                      <a:pPr algn="l"/>
                      <a:endParaRPr lang="en-US" altLang="zh-TW" sz="1000" b="1"/>
                    </a:p>
                    <a:p>
                      <a:pPr algn="l"/>
                      <a:endParaRPr lang="en-US" altLang="zh-TW" sz="1000" b="1"/>
                    </a:p>
                    <a:p>
                      <a:pPr algn="l"/>
                      <a:endParaRPr lang="en-US" altLang="zh-TW" sz="1000" b="1"/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/>
                        <a:t>林邊鄉</a:t>
                      </a:r>
                    </a:p>
                    <a:p>
                      <a:pPr algn="ctr"/>
                      <a:endParaRPr lang="en-US" altLang="zh-TW" sz="1000"/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dirty="0"/>
                        <a:t>鎮安段</a:t>
                      </a:r>
                      <a:r>
                        <a:rPr lang="en-US" altLang="zh-TW" sz="1000" dirty="0"/>
                        <a:t>:</a:t>
                      </a:r>
                    </a:p>
                    <a:p>
                      <a:pPr algn="l"/>
                      <a:r>
                        <a:rPr lang="en-US" altLang="zh-TW" sz="1000" dirty="0"/>
                        <a:t>873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876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1011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1012</a:t>
                      </a:r>
                      <a:r>
                        <a:rPr lang="zh-TW" altLang="en-US" sz="1000" dirty="0"/>
                        <a:t> </a:t>
                      </a:r>
                      <a:r>
                        <a:rPr lang="en-US" altLang="zh-TW" sz="1000" dirty="0"/>
                        <a:t>(</a:t>
                      </a:r>
                      <a:r>
                        <a:rPr lang="zh-TW" altLang="en-US" sz="1000" dirty="0"/>
                        <a:t>共</a:t>
                      </a:r>
                      <a:r>
                        <a:rPr lang="en-US" altLang="zh-TW" sz="1000" dirty="0"/>
                        <a:t>4</a:t>
                      </a:r>
                      <a:r>
                        <a:rPr lang="zh-TW" altLang="en-US" sz="1000" dirty="0"/>
                        <a:t>筆土地</a:t>
                      </a:r>
                      <a:r>
                        <a:rPr lang="en-US" altLang="zh-TW" sz="1000" dirty="0"/>
                        <a:t>)</a:t>
                      </a:r>
                    </a:p>
                    <a:p>
                      <a:pPr algn="l"/>
                      <a:r>
                        <a:rPr lang="zh-TW" altLang="en-US" sz="1000" dirty="0"/>
                        <a:t>內庄段</a:t>
                      </a:r>
                      <a:r>
                        <a:rPr lang="en-US" altLang="zh-TW" sz="1000" dirty="0"/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/>
                        <a:t>187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779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790 (</a:t>
                      </a:r>
                      <a:r>
                        <a:rPr lang="zh-TW" altLang="en-US" sz="1000" dirty="0"/>
                        <a:t>共</a:t>
                      </a:r>
                      <a:r>
                        <a:rPr lang="en-US" altLang="zh-TW" sz="1000" dirty="0"/>
                        <a:t>3</a:t>
                      </a:r>
                      <a:r>
                        <a:rPr lang="zh-TW" altLang="en-US" sz="1000" dirty="0"/>
                        <a:t>筆土地</a:t>
                      </a:r>
                      <a:r>
                        <a:rPr lang="en-US" altLang="zh-TW" sz="1000" dirty="0"/>
                        <a:t>)</a:t>
                      </a:r>
                    </a:p>
                    <a:p>
                      <a:pPr algn="l"/>
                      <a:r>
                        <a:rPr lang="zh-TW" altLang="en-US" sz="1000" dirty="0"/>
                        <a:t>鎮林段</a:t>
                      </a:r>
                      <a:r>
                        <a:rPr lang="en-US" altLang="zh-TW" sz="1000" dirty="0"/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/>
                        <a:t>259-1</a:t>
                      </a:r>
                      <a:r>
                        <a:rPr lang="zh-TW" altLang="en-US" sz="1000" dirty="0"/>
                        <a:t> </a:t>
                      </a:r>
                      <a:r>
                        <a:rPr lang="en-US" altLang="zh-TW" sz="1000" dirty="0"/>
                        <a:t>(</a:t>
                      </a:r>
                      <a:r>
                        <a:rPr lang="zh-TW" altLang="en-US" sz="1000" dirty="0"/>
                        <a:t>共</a:t>
                      </a:r>
                      <a:r>
                        <a:rPr lang="en-US" altLang="zh-TW" sz="1000" dirty="0"/>
                        <a:t>1</a:t>
                      </a:r>
                      <a:r>
                        <a:rPr lang="zh-TW" altLang="en-US" sz="1000" dirty="0"/>
                        <a:t>筆土地</a:t>
                      </a:r>
                      <a:r>
                        <a:rPr lang="en-US" altLang="zh-TW" sz="1000" dirty="0"/>
                        <a:t>)</a:t>
                      </a:r>
                    </a:p>
                    <a:p>
                      <a:pPr algn="l"/>
                      <a:r>
                        <a:rPr lang="zh-TW" altLang="en-US" sz="1000" dirty="0"/>
                        <a:t>下庄段</a:t>
                      </a:r>
                      <a:r>
                        <a:rPr lang="en-US" altLang="zh-TW" sz="1000" dirty="0"/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/>
                        <a:t>573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558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644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661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664</a:t>
                      </a:r>
                      <a:r>
                        <a:rPr lang="zh-TW" altLang="en-US" sz="1000" dirty="0"/>
                        <a:t>、</a:t>
                      </a:r>
                      <a:r>
                        <a:rPr lang="en-US" altLang="zh-TW" sz="1000" dirty="0"/>
                        <a:t>664-5</a:t>
                      </a:r>
                      <a:r>
                        <a:rPr lang="zh-TW" altLang="en-US" sz="1000" dirty="0"/>
                        <a:t> </a:t>
                      </a:r>
                      <a:r>
                        <a:rPr lang="en-US" altLang="zh-TW" sz="1000" dirty="0"/>
                        <a:t>(</a:t>
                      </a:r>
                      <a:r>
                        <a:rPr lang="zh-TW" altLang="en-US" sz="1000" dirty="0"/>
                        <a:t>共</a:t>
                      </a:r>
                      <a:r>
                        <a:rPr lang="en-US" altLang="zh-TW" sz="1000" dirty="0"/>
                        <a:t>6</a:t>
                      </a:r>
                      <a:r>
                        <a:rPr lang="zh-TW" altLang="en-US" sz="1000" dirty="0"/>
                        <a:t>筆土地</a:t>
                      </a:r>
                      <a:r>
                        <a:rPr lang="en-US" altLang="zh-TW" sz="1000" dirty="0"/>
                        <a:t>)</a:t>
                      </a:r>
                    </a:p>
                  </a:txBody>
                  <a:tcPr marL="54161" marR="54161" marT="27081" marB="2708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林邊鄉</a:t>
                      </a:r>
                      <a:endParaRPr lang="en-US" altLang="zh-TW" sz="1000"/>
                    </a:p>
                  </a:txBody>
                  <a:tcPr marL="54161" marR="54161" marT="27081" marB="27081" anchor="ctr"/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zh-TW" altLang="en-US" sz="1000" dirty="0"/>
                        <a:t>下庄段</a:t>
                      </a:r>
                      <a:r>
                        <a:rPr lang="en-US" altLang="zh-TW" sz="1000" dirty="0"/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/>
                        <a:t>558</a:t>
                      </a:r>
                      <a:r>
                        <a:rPr lang="zh-TW" altLang="en-US" sz="1000" dirty="0"/>
                        <a:t>、 </a:t>
                      </a:r>
                      <a:r>
                        <a:rPr lang="en-US" altLang="zh-TW" sz="1000" dirty="0"/>
                        <a:t>661</a:t>
                      </a:r>
                      <a:r>
                        <a:rPr lang="zh-TW" altLang="en-US" sz="1000" dirty="0"/>
                        <a:t>、 </a:t>
                      </a:r>
                      <a:r>
                        <a:rPr lang="en-US" altLang="zh-TW" sz="1000" dirty="0"/>
                        <a:t>664</a:t>
                      </a:r>
                      <a:r>
                        <a:rPr lang="zh-TW" altLang="en-US" sz="1000" dirty="0"/>
                        <a:t>、 </a:t>
                      </a:r>
                      <a:r>
                        <a:rPr lang="en-US" altLang="zh-TW" sz="1000" dirty="0"/>
                        <a:t>664-5(</a:t>
                      </a:r>
                      <a:r>
                        <a:rPr lang="zh-TW" altLang="en-US" sz="1000" dirty="0"/>
                        <a:t>共</a:t>
                      </a:r>
                      <a:r>
                        <a:rPr lang="en-US" altLang="zh-TW" sz="1000" dirty="0"/>
                        <a:t>4</a:t>
                      </a:r>
                      <a:r>
                        <a:rPr lang="zh-TW" altLang="en-US" sz="1000" dirty="0"/>
                        <a:t>筆土地</a:t>
                      </a:r>
                      <a:r>
                        <a:rPr lang="en-US" altLang="zh-TW" sz="1000" dirty="0"/>
                        <a:t>)</a:t>
                      </a:r>
                      <a:endParaRPr lang="zh-TW" altLang="en-US" dirty="0"/>
                    </a:p>
                  </a:txBody>
                  <a:tcPr marL="54161" marR="54161" marT="27081" marB="27081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1822681"/>
                  </a:ext>
                </a:extLst>
              </a:tr>
              <a:tr h="4652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/>
                        <a:t>東港鎮</a:t>
                      </a:r>
                      <a:endParaRPr lang="zh-TW" altLang="en-US"/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zh-TW" altLang="en-US" sz="1000"/>
                        <a:t>大潭新庄段</a:t>
                      </a:r>
                      <a:r>
                        <a:rPr lang="en-US" altLang="zh-TW" sz="1000"/>
                        <a:t>:</a:t>
                      </a:r>
                      <a:br>
                        <a:rPr lang="en-US" altLang="zh-TW" sz="1000"/>
                      </a:br>
                      <a:r>
                        <a:rPr lang="en-US" altLang="zh-TW" sz="1000"/>
                        <a:t>147-9</a:t>
                      </a:r>
                      <a:r>
                        <a:rPr lang="zh-TW" altLang="en-US" sz="1000"/>
                        <a:t>、</a:t>
                      </a:r>
                      <a:r>
                        <a:rPr lang="en-US" altLang="zh-TW" sz="1000"/>
                        <a:t>147-10</a:t>
                      </a:r>
                      <a:r>
                        <a:rPr lang="zh-TW" altLang="en-US" sz="1000"/>
                        <a:t>、</a:t>
                      </a:r>
                      <a:r>
                        <a:rPr lang="en-US" altLang="zh-TW" sz="1000"/>
                        <a:t>174</a:t>
                      </a:r>
                      <a:r>
                        <a:rPr lang="zh-TW" altLang="en-US" sz="1000"/>
                        <a:t> </a:t>
                      </a:r>
                      <a:r>
                        <a:rPr lang="en-US" altLang="zh-TW" sz="1000"/>
                        <a:t>(</a:t>
                      </a:r>
                      <a:r>
                        <a:rPr lang="zh-TW" altLang="en-US" sz="1000"/>
                        <a:t>共</a:t>
                      </a:r>
                      <a:r>
                        <a:rPr lang="en-US" altLang="zh-TW" sz="1000"/>
                        <a:t>3</a:t>
                      </a:r>
                      <a:r>
                        <a:rPr lang="zh-TW" altLang="en-US" sz="1000"/>
                        <a:t>筆土地</a:t>
                      </a:r>
                      <a:r>
                        <a:rPr lang="en-US" altLang="zh-TW" sz="1000"/>
                        <a:t>)</a:t>
                      </a:r>
                    </a:p>
                  </a:txBody>
                  <a:tcPr marL="54161" marR="54161" marT="27081" marB="2708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zh-TW" alt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東港</a:t>
                      </a:r>
                      <a:r>
                        <a:rPr lang="zh-TW" altLang="en-US" sz="1000"/>
                        <a:t>鎮</a:t>
                      </a:r>
                      <a:endParaRPr lang="en-US" altLang="zh-TW" sz="1000"/>
                    </a:p>
                  </a:txBody>
                  <a:tcPr marL="54161" marR="54161" marT="27081" marB="27081" anchor="ctr"/>
                </a:tc>
                <a:tc gridSpan="3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54161" marR="54161" marT="27081" marB="27081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405260"/>
                  </a:ext>
                </a:extLst>
              </a:tr>
              <a:tr h="21668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共計</a:t>
                      </a:r>
                      <a:r>
                        <a:rPr lang="en-US" altLang="zh-TW" sz="1000"/>
                        <a:t>17</a:t>
                      </a:r>
                      <a:r>
                        <a:rPr lang="zh-TW" altLang="en-US" sz="1000"/>
                        <a:t>筆土地</a:t>
                      </a:r>
                      <a:endParaRPr lang="en-US" altLang="zh-TW" sz="100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TW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共計</a:t>
                      </a:r>
                      <a:r>
                        <a:rPr lang="en-US" altLang="zh-TW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TW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筆土地</a:t>
                      </a:r>
                      <a:endParaRPr lang="zh-TW" altLang="en-US" dirty="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650553"/>
                  </a:ext>
                </a:extLst>
              </a:tr>
              <a:tr h="659286">
                <a:tc rowSpan="3"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使用面積</a:t>
                      </a:r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/>
                        <a:t>林邊鄉</a:t>
                      </a:r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鎮安段</a:t>
                      </a:r>
                      <a:r>
                        <a:rPr lang="en-US" altLang="zh-TW" sz="1000" dirty="0"/>
                        <a:t>:10038.67</a:t>
                      </a:r>
                      <a:r>
                        <a:rPr lang="zh-TW" altLang="en-US" sz="1000" dirty="0"/>
                        <a:t> ㎡</a:t>
                      </a:r>
                      <a:endParaRPr lang="en-US" altLang="zh-TW" sz="10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內庄段</a:t>
                      </a:r>
                      <a:r>
                        <a:rPr lang="en-US" altLang="zh-TW" sz="1000" dirty="0"/>
                        <a:t>:10973.43 </a:t>
                      </a:r>
                      <a:r>
                        <a:rPr lang="zh-TW" altLang="en-US" sz="1000" dirty="0"/>
                        <a:t>㎡</a:t>
                      </a:r>
                      <a:endParaRPr lang="en-US" altLang="zh-TW" sz="10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鎮林段</a:t>
                      </a:r>
                      <a:r>
                        <a:rPr lang="en-US" altLang="zh-TW" sz="1000" dirty="0"/>
                        <a:t>:2704.69</a:t>
                      </a:r>
                      <a:r>
                        <a:rPr lang="zh-TW" altLang="en-US" sz="1000" dirty="0"/>
                        <a:t> ㎡</a:t>
                      </a:r>
                      <a:endParaRPr lang="en-US" altLang="zh-TW" sz="10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下庄段</a:t>
                      </a:r>
                      <a:r>
                        <a:rPr lang="en-US" altLang="zh-TW" sz="1000" dirty="0"/>
                        <a:t>:10700.77</a:t>
                      </a:r>
                      <a:r>
                        <a:rPr lang="zh-TW" altLang="en-US" sz="1000" dirty="0"/>
                        <a:t> ㎡</a:t>
                      </a:r>
                      <a:endParaRPr lang="en-US" altLang="zh-TW" sz="1000" dirty="0"/>
                    </a:p>
                  </a:txBody>
                  <a:tcPr marL="54161" marR="54161" marT="27081" marB="2708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林邊鄉</a:t>
                      </a:r>
                      <a:endParaRPr lang="en-US" altLang="zh-TW" sz="1000"/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>
                          <a:solidFill>
                            <a:schemeClr val="tx1"/>
                          </a:solidFill>
                        </a:rPr>
                        <a:t>下庄</a:t>
                      </a:r>
                      <a:r>
                        <a:rPr lang="zh-TW" altLang="en-US" sz="1000" dirty="0"/>
                        <a:t>段</a:t>
                      </a:r>
                      <a:r>
                        <a:rPr lang="en-US" altLang="zh-TW" sz="1000" dirty="0"/>
                        <a:t>:7446.58</a:t>
                      </a:r>
                      <a:r>
                        <a:rPr lang="zh-TW" altLang="en-US" sz="1000" dirty="0"/>
                        <a:t> ㎡</a:t>
                      </a:r>
                      <a:endParaRPr lang="zh-TW" altLang="en-US" dirty="0"/>
                    </a:p>
                  </a:txBody>
                  <a:tcPr marL="54161" marR="54161" marT="27081" marB="27081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三民段</a:t>
                      </a:r>
                      <a:r>
                        <a:rPr lang="en-US" altLang="zh-TW" sz="1000"/>
                        <a:t>:3943.78</a:t>
                      </a:r>
                      <a:r>
                        <a:rPr lang="zh-TW" altLang="en-US" sz="1000"/>
                        <a:t> ㎡</a:t>
                      </a:r>
                      <a:br>
                        <a:rPr lang="en-US" altLang="zh-TW" sz="1000"/>
                      </a:br>
                      <a:r>
                        <a:rPr lang="zh-TW" altLang="en-US" sz="1000"/>
                        <a:t>內寮村段</a:t>
                      </a:r>
                      <a:r>
                        <a:rPr lang="en-US" altLang="zh-TW" sz="1000"/>
                        <a:t>:3761.96</a:t>
                      </a:r>
                      <a:r>
                        <a:rPr lang="zh-TW" altLang="en-US" sz="1000"/>
                        <a:t> ㎡</a:t>
                      </a:r>
                      <a:endParaRPr lang="en-US" altLang="zh-TW" sz="100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新開村段</a:t>
                      </a:r>
                      <a:r>
                        <a:rPr lang="en-US" altLang="zh-TW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:1620.79</a:t>
                      </a:r>
                      <a:r>
                        <a:rPr lang="zh-TW" altLang="en-US" sz="10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TW" altLang="en-US" sz="1000"/>
                        <a:t>㎡</a:t>
                      </a:r>
                      <a:endParaRPr lang="en-US" altLang="zh-TW" sz="10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zh-TW" altLang="en-US" sz="10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61" marR="54161" marT="27081" marB="27081"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說明</a:t>
                      </a:r>
                      <a:r>
                        <a:rPr lang="en-US" altLang="zh-TW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zh-TW" altLang="en-US" sz="1000">
                          <a:effectLst/>
                        </a:rPr>
                        <a:t>此次施工許可申請地塊於下庄段皆屬於竹林村範圍</a:t>
                      </a:r>
                      <a:r>
                        <a:rPr lang="zh-TW" altLang="en-US" sz="1000"/>
                        <a:t>。</a:t>
                      </a:r>
                      <a:endParaRPr lang="en-US" altLang="zh-TW" sz="1000" dirty="0">
                        <a:solidFill>
                          <a:srgbClr val="FF0000"/>
                        </a:solidFill>
                      </a:endParaRPr>
                    </a:p>
                    <a:p>
                      <a:endParaRPr lang="zh-TW" altLang="en-US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61" marR="54161" marT="27081" marB="27081"/>
                </a:tc>
                <a:extLst>
                  <a:ext uri="{0D108BD9-81ED-4DB2-BD59-A6C34878D82A}">
                    <a16:rowId xmlns:a16="http://schemas.microsoft.com/office/drawing/2014/main" val="655842338"/>
                  </a:ext>
                </a:extLst>
              </a:tr>
              <a:tr h="20881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東港鎮</a:t>
                      </a:r>
                    </a:p>
                  </a:txBody>
                  <a:tcPr marL="54161" marR="54161" marT="27081" marB="2708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大潭新庄段</a:t>
                      </a:r>
                      <a:r>
                        <a:rPr lang="en-US" altLang="zh-TW" sz="1000" dirty="0"/>
                        <a:t>:11168.73</a:t>
                      </a:r>
                      <a:r>
                        <a:rPr lang="zh-TW" altLang="en-US" sz="1000" dirty="0"/>
                        <a:t> ㎡</a:t>
                      </a:r>
                      <a:endParaRPr lang="en-US" altLang="zh-TW" sz="1000" dirty="0"/>
                    </a:p>
                  </a:txBody>
                  <a:tcPr marL="54161" marR="54161" marT="27081" marB="2708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東港鎮</a:t>
                      </a:r>
                      <a:endParaRPr lang="en-US" altLang="zh-TW" sz="1000"/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endParaRPr lang="zh-TW" altLang="en-US" sz="1000" dirty="0"/>
                    </a:p>
                  </a:txBody>
                  <a:tcPr marL="54161" marR="54161" marT="27081" marB="27081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920386"/>
                  </a:ext>
                </a:extLst>
              </a:tr>
              <a:tr h="25510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/>
                        <a:t>共計</a:t>
                      </a:r>
                      <a:r>
                        <a:rPr lang="en-US" altLang="zh-TW" sz="1000"/>
                        <a:t>:45586.29</a:t>
                      </a:r>
                      <a:r>
                        <a:rPr lang="zh-TW" altLang="en-US" sz="1000"/>
                        <a:t>  ㎡</a:t>
                      </a: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TW" altLang="en-US" sz="1000" dirty="0"/>
                        <a:t>共計</a:t>
                      </a:r>
                      <a:r>
                        <a:rPr lang="en-US" altLang="zh-TW" sz="1000" dirty="0"/>
                        <a:t>:7446.58</a:t>
                      </a:r>
                      <a:r>
                        <a:rPr lang="zh-TW" altLang="en-US" sz="1000" dirty="0"/>
                        <a:t>  ㎡</a:t>
                      </a:r>
                      <a:endParaRPr lang="zh-TW" altLang="en-US" dirty="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1647592"/>
                  </a:ext>
                </a:extLst>
              </a:tr>
              <a:tr h="20516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設置容量</a:t>
                      </a:r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/>
                        <a:t>5249.42</a:t>
                      </a:r>
                      <a:r>
                        <a:rPr lang="zh-TW" altLang="en-US" sz="1000"/>
                        <a:t> </a:t>
                      </a:r>
                      <a:r>
                        <a:rPr lang="en-US" altLang="zh-TW" sz="1000"/>
                        <a:t>kW</a:t>
                      </a:r>
                      <a:endParaRPr lang="zh-TW" altLang="en-US" sz="10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TW" sz="1000" dirty="0"/>
                        <a:t>960.86</a:t>
                      </a:r>
                      <a:r>
                        <a:rPr lang="zh-TW" altLang="en-US" sz="1000" dirty="0"/>
                        <a:t>  </a:t>
                      </a:r>
                      <a:r>
                        <a:rPr lang="en-US" altLang="zh-TW" sz="1000" dirty="0"/>
                        <a:t>kW</a:t>
                      </a:r>
                      <a:endParaRPr lang="zh-TW" altLang="en-US" dirty="0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6873790"/>
                  </a:ext>
                </a:extLst>
              </a:tr>
              <a:tr h="205169">
                <a:tc rowSpan="3"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模組類型</a:t>
                      </a:r>
                    </a:p>
                  </a:txBody>
                  <a:tcPr marL="54161" marR="54161" marT="27081" marB="27081" anchor="ctr"/>
                </a:tc>
                <a:tc rowSpan="3" gridSpan="2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zh-TW" altLang="en-US" sz="1000" dirty="0"/>
                        <a:t>單晶太陽電池組</a:t>
                      </a:r>
                      <a:br>
                        <a:rPr lang="en-US" altLang="zh-TW" sz="1000" dirty="0"/>
                      </a:br>
                      <a:r>
                        <a:rPr lang="zh-TW" altLang="en-US" sz="1000" dirty="0"/>
                        <a:t>單一模組容量：</a:t>
                      </a:r>
                      <a:r>
                        <a:rPr lang="en-US" altLang="zh-TW" sz="1000" dirty="0"/>
                        <a:t>535W</a:t>
                      </a:r>
                      <a:br>
                        <a:rPr lang="en-US" altLang="zh-TW" sz="1000" dirty="0"/>
                      </a:br>
                      <a:r>
                        <a:rPr lang="zh-TW" altLang="en-US" sz="1000" dirty="0"/>
                        <a:t>模組數量：</a:t>
                      </a:r>
                      <a:r>
                        <a:rPr lang="en-US" altLang="zh-TW" sz="1000" dirty="0"/>
                        <a:t>9812</a:t>
                      </a:r>
                      <a:r>
                        <a:rPr lang="zh-TW" altLang="en-US" sz="1000" dirty="0"/>
                        <a:t>片</a:t>
                      </a:r>
                    </a:p>
                  </a:txBody>
                  <a:tcPr marL="54161" marR="54161" marT="27081" marB="27081" anchor="ctr"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r>
                        <a:rPr lang="zh-TW" altLang="en-US" sz="1000" b="1" dirty="0"/>
                        <a:t>模組類型</a:t>
                      </a:r>
                      <a:endParaRPr lang="zh-TW" altLang="en-US" dirty="0"/>
                    </a:p>
                  </a:txBody>
                  <a:tcPr marL="54161" marR="54161" marT="27081" marB="27081" anchor="ctr"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zh-TW" altLang="en-US" sz="1000" dirty="0"/>
                        <a:t>單晶太陽電池組</a:t>
                      </a: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150759"/>
                  </a:ext>
                </a:extLst>
              </a:tr>
              <a:tr h="4080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單一模組容量：</a:t>
                      </a:r>
                      <a:r>
                        <a:rPr lang="en-US" altLang="zh-TW" sz="1000" dirty="0"/>
                        <a:t>535W</a:t>
                      </a:r>
                      <a:br>
                        <a:rPr lang="en-US" altLang="zh-TW" sz="1000" dirty="0"/>
                      </a:br>
                      <a:r>
                        <a:rPr lang="zh-TW" altLang="en-US" sz="1000" dirty="0"/>
                        <a:t>模組數量： </a:t>
                      </a:r>
                      <a:r>
                        <a:rPr lang="en-US" altLang="zh-TW" sz="1000" dirty="0"/>
                        <a:t>1796</a:t>
                      </a:r>
                      <a:r>
                        <a:rPr lang="zh-TW" altLang="en-US" sz="1000" dirty="0"/>
                        <a:t>片</a:t>
                      </a: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222282"/>
                  </a:ext>
                </a:extLst>
              </a:tr>
              <a:tr h="4892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共計</a:t>
                      </a:r>
                      <a:r>
                        <a:rPr lang="en-US" altLang="zh-TW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:1796</a:t>
                      </a:r>
                      <a:r>
                        <a:rPr lang="zh-TW" altLang="en-US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片</a:t>
                      </a: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198242"/>
                  </a:ext>
                </a:extLst>
              </a:tr>
              <a:tr h="574043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zh-TW" altLang="en-US" sz="1000" b="1" dirty="0"/>
                        <a:t>電力調節器</a:t>
                      </a:r>
                      <a:endParaRPr lang="en-US" altLang="zh-TW" sz="1000" b="1" dirty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altLang="zh-TW" sz="1000" b="1" dirty="0"/>
                        <a:t>(Inverter)</a:t>
                      </a:r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r>
                        <a:rPr lang="en-US" altLang="zh-TW" sz="1000" dirty="0"/>
                        <a:t>HUAWEI SUN2000-100KTL-M1,43</a:t>
                      </a:r>
                      <a:r>
                        <a:rPr lang="zh-TW" altLang="en-US" sz="1000" dirty="0"/>
                        <a:t>台</a:t>
                      </a:r>
                      <a:br>
                        <a:rPr lang="en-US" altLang="zh-TW" sz="1000" dirty="0"/>
                      </a:br>
                      <a:r>
                        <a:rPr lang="en-US" altLang="zh-TW" sz="1000" dirty="0"/>
                        <a:t>HUAWEI SUN2000-60KTL-M0,7</a:t>
                      </a:r>
                      <a:r>
                        <a:rPr lang="zh-TW" altLang="en-US" sz="1000" dirty="0"/>
                        <a:t>台</a:t>
                      </a:r>
                      <a:endParaRPr lang="en-US" altLang="zh-TW" sz="1000" dirty="0"/>
                    </a:p>
                    <a:p>
                      <a:r>
                        <a:rPr lang="en-US" altLang="zh-TW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SMA-Sunny Highpower150-20</a:t>
                      </a:r>
                      <a:r>
                        <a:rPr lang="en-US" altLang="zh-TW" sz="1000" dirty="0"/>
                        <a:t>,</a:t>
                      </a:r>
                      <a:r>
                        <a:rPr lang="en-US" altLang="zh-TW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zh-TW" altLang="en-US" sz="1000" dirty="0"/>
                        <a:t>台</a:t>
                      </a:r>
                      <a:endParaRPr lang="en-US" altLang="zh-TW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zh-TW" altLang="en-US" sz="10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電力調節器</a:t>
                      </a:r>
                      <a:endParaRPr lang="en-US" altLang="zh-TW" sz="1000" b="1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zh-TW" sz="10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(Inverter)</a:t>
                      </a:r>
                      <a:endParaRPr lang="zh-TW" altLang="en-US"/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endParaRPr lang="zh-TW" altLang="en-US"/>
                    </a:p>
                  </a:txBody>
                  <a:tcPr marL="54161" marR="54161" marT="27081" marB="27081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dirty="0"/>
                        <a:t>HUAWEI SUN2000-100KTL-M1,</a:t>
                      </a:r>
                      <a:r>
                        <a:rPr lang="zh-TW" altLang="en-US" sz="1000" dirty="0"/>
                        <a:t> </a:t>
                      </a:r>
                      <a:r>
                        <a:rPr lang="en-US" altLang="zh-TW" sz="1000" dirty="0"/>
                        <a:t>10</a:t>
                      </a:r>
                      <a:r>
                        <a:rPr lang="zh-TW" altLang="en-US" sz="1000" dirty="0"/>
                        <a:t>台</a:t>
                      </a:r>
                      <a:br>
                        <a:rPr lang="en-US" altLang="zh-TW" sz="1000" dirty="0"/>
                      </a:br>
                      <a:r>
                        <a:rPr lang="en-US" altLang="zh-TW" sz="1000" dirty="0"/>
                        <a:t>HUAWEI SUN2000-60KTL-M0,</a:t>
                      </a:r>
                      <a:r>
                        <a:rPr lang="zh-TW" altLang="en-US" sz="1000" dirty="0"/>
                        <a:t> </a:t>
                      </a:r>
                      <a:r>
                        <a:rPr lang="en-US" altLang="zh-TW" sz="1000" dirty="0"/>
                        <a:t>1</a:t>
                      </a:r>
                      <a:r>
                        <a:rPr lang="zh-TW" altLang="en-US" sz="1000" dirty="0"/>
                        <a:t>台</a:t>
                      </a:r>
                      <a:endParaRPr lang="en-US" altLang="zh-TW" sz="1000" dirty="0"/>
                    </a:p>
                    <a:p>
                      <a:endParaRPr lang="en-US" altLang="zh-TW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544387"/>
                  </a:ext>
                </a:extLst>
              </a:tr>
              <a:tr h="294463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 dirty="0"/>
                        <a:t>電源線引接點</a:t>
                      </a:r>
                    </a:p>
                  </a:txBody>
                  <a:tcPr marL="54161" marR="54161" marT="27081" marB="27081" anchor="ctr"/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dirty="0"/>
                        <a:t>既設一回線併聯至三相三線</a:t>
                      </a:r>
                      <a:r>
                        <a:rPr lang="en-US" altLang="zh-TW" sz="1000" dirty="0"/>
                        <a:t>69kV</a:t>
                      </a:r>
                      <a:r>
                        <a:rPr lang="zh-TW" altLang="en-US" sz="1000" dirty="0"/>
                        <a:t>林邊</a:t>
                      </a:r>
                      <a:r>
                        <a:rPr lang="en-US" altLang="zh-TW" sz="1000" dirty="0"/>
                        <a:t>S/S〜</a:t>
                      </a:r>
                      <a:r>
                        <a:rPr lang="zh-TW" altLang="en-US" sz="1000" dirty="0"/>
                        <a:t>興龍線</a:t>
                      </a:r>
                      <a:r>
                        <a:rPr lang="en-US" altLang="zh-TW" sz="1000" dirty="0"/>
                        <a:t>S/S</a:t>
                      </a:r>
                      <a:endParaRPr lang="en-US" altLang="zh-TW" sz="1000" b="1" dirty="0">
                        <a:latin typeface="+mn-ea"/>
                      </a:endParaRPr>
                    </a:p>
                  </a:txBody>
                  <a:tcPr marL="54161" marR="54161" marT="27081" marB="27081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72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3963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F4D73-8131-6CE1-01F9-DD156A9E6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D7FAE9E2-C034-C4A3-FCCC-B0116874B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198" y="1729204"/>
            <a:ext cx="5775106" cy="3824327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034C0A36-3EF7-EADC-8C04-F13ED5589E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D28647E-17B3-39A6-534C-C553A2B99ED6}"/>
              </a:ext>
            </a:extLst>
          </p:cNvPr>
          <p:cNvSpPr/>
          <p:nvPr/>
        </p:nvSpPr>
        <p:spPr>
          <a:xfrm>
            <a:off x="11334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1">
            <a:extLst>
              <a:ext uri="{FF2B5EF4-FFF2-40B4-BE49-F238E27FC236}">
                <a16:creationId xmlns:a16="http://schemas.microsoft.com/office/drawing/2014/main" id="{978913E3-A1C3-4381-437A-05531C106437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14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51" name="文字方塊 50">
            <a:extLst>
              <a:ext uri="{FF2B5EF4-FFF2-40B4-BE49-F238E27FC236}">
                <a16:creationId xmlns:a16="http://schemas.microsoft.com/office/drawing/2014/main" id="{1610170A-5FE6-3338-1651-43328AFDA31C}"/>
              </a:ext>
            </a:extLst>
          </p:cNvPr>
          <p:cNvSpPr txBox="1"/>
          <p:nvPr/>
        </p:nvSpPr>
        <p:spPr>
          <a:xfrm>
            <a:off x="368263" y="235717"/>
            <a:ext cx="6294423" cy="552652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algn="l"/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林邊六期發電廠址位置圖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257A85F4-C625-3A5B-8372-5D075CFE91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96" y="1729204"/>
            <a:ext cx="5803280" cy="3824328"/>
          </a:xfrm>
          <a:prstGeom prst="rect">
            <a:avLst/>
          </a:prstGeom>
        </p:spPr>
      </p:pic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52EA9B59-F40C-98E5-F6CD-E13D0EC9CC9D}"/>
              </a:ext>
            </a:extLst>
          </p:cNvPr>
          <p:cNvSpPr/>
          <p:nvPr/>
        </p:nvSpPr>
        <p:spPr>
          <a:xfrm>
            <a:off x="1510199" y="5803149"/>
            <a:ext cx="3228114" cy="533483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 dirty="0">
                <a:solidFill>
                  <a:schemeClr val="accent1"/>
                </a:solidFill>
              </a:rPr>
              <a:t>城市發展林邊第六期</a:t>
            </a:r>
            <a:br>
              <a:rPr lang="en-US" altLang="zh-TW" b="1" dirty="0">
                <a:solidFill>
                  <a:schemeClr val="accent1"/>
                </a:solidFill>
              </a:rPr>
            </a:br>
            <a:r>
              <a:rPr lang="en-US" altLang="zh-TW" b="1" dirty="0">
                <a:solidFill>
                  <a:schemeClr val="accent1"/>
                </a:solidFill>
              </a:rPr>
              <a:t>(</a:t>
            </a:r>
            <a:r>
              <a:rPr lang="zh-TW" altLang="en-US" b="1" dirty="0">
                <a:solidFill>
                  <a:schemeClr val="accent1"/>
                </a:solidFill>
              </a:rPr>
              <a:t>籌設全區圖</a:t>
            </a:r>
            <a:r>
              <a:rPr lang="en-US" altLang="zh-TW" b="1" dirty="0">
                <a:solidFill>
                  <a:schemeClr val="accent1"/>
                </a:solidFill>
              </a:rPr>
              <a:t>)</a:t>
            </a:r>
          </a:p>
        </p:txBody>
      </p:sp>
      <p:sp>
        <p:nvSpPr>
          <p:cNvPr id="31" name="矩形: 圓角 30">
            <a:extLst>
              <a:ext uri="{FF2B5EF4-FFF2-40B4-BE49-F238E27FC236}">
                <a16:creationId xmlns:a16="http://schemas.microsoft.com/office/drawing/2014/main" id="{CD501E2E-BB32-3F0B-12A0-0D2E25B506F6}"/>
              </a:ext>
            </a:extLst>
          </p:cNvPr>
          <p:cNvSpPr/>
          <p:nvPr/>
        </p:nvSpPr>
        <p:spPr>
          <a:xfrm>
            <a:off x="7626344" y="5803149"/>
            <a:ext cx="3228114" cy="533483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 dirty="0">
                <a:solidFill>
                  <a:schemeClr val="accent1"/>
                </a:solidFill>
              </a:rPr>
              <a:t>城市發展林邊第六期第二階段</a:t>
            </a:r>
            <a:br>
              <a:rPr lang="en-US" altLang="zh-TW" b="1" dirty="0">
                <a:solidFill>
                  <a:schemeClr val="accent1"/>
                </a:solidFill>
              </a:rPr>
            </a:br>
            <a:r>
              <a:rPr lang="en-US" altLang="zh-TW" b="1" dirty="0">
                <a:solidFill>
                  <a:schemeClr val="accent1"/>
                </a:solidFill>
              </a:rPr>
              <a:t>(</a:t>
            </a:r>
            <a:r>
              <a:rPr lang="zh-TW" altLang="en-US" b="1" dirty="0">
                <a:solidFill>
                  <a:schemeClr val="accent1"/>
                </a:solidFill>
              </a:rPr>
              <a:t>預定施工區域圖</a:t>
            </a:r>
            <a:r>
              <a:rPr lang="en-US" altLang="zh-TW" b="1" dirty="0">
                <a:solidFill>
                  <a:schemeClr val="accent1"/>
                </a:solidFill>
              </a:rPr>
              <a:t>)</a:t>
            </a:r>
          </a:p>
        </p:txBody>
      </p:sp>
      <p:pic>
        <p:nvPicPr>
          <p:cNvPr id="44" name="圖片 43">
            <a:extLst>
              <a:ext uri="{FF2B5EF4-FFF2-40B4-BE49-F238E27FC236}">
                <a16:creationId xmlns:a16="http://schemas.microsoft.com/office/drawing/2014/main" id="{ED55DD77-C9FE-A134-EA74-38B956E75D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6720" y="4074763"/>
            <a:ext cx="1659256" cy="1478769"/>
          </a:xfrm>
          <a:prstGeom prst="rect">
            <a:avLst/>
          </a:prstGeom>
        </p:spPr>
      </p:pic>
      <p:cxnSp>
        <p:nvCxnSpPr>
          <p:cNvPr id="1074" name="直線單箭頭接點 1073">
            <a:extLst>
              <a:ext uri="{FF2B5EF4-FFF2-40B4-BE49-F238E27FC236}">
                <a16:creationId xmlns:a16="http://schemas.microsoft.com/office/drawing/2014/main" id="{8DCFB3F4-B13B-F908-2CCF-7EB8F028AD29}"/>
              </a:ext>
            </a:extLst>
          </p:cNvPr>
          <p:cNvCxnSpPr>
            <a:cxnSpLocks/>
            <a:stCxn id="1075" idx="0"/>
          </p:cNvCxnSpPr>
          <p:nvPr/>
        </p:nvCxnSpPr>
        <p:spPr>
          <a:xfrm flipV="1">
            <a:off x="10486048" y="2785508"/>
            <a:ext cx="1064268" cy="484742"/>
          </a:xfrm>
          <a:prstGeom prst="straightConnector1">
            <a:avLst/>
          </a:prstGeom>
          <a:ln w="3810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5" name="矩形: 圓角 1074">
            <a:extLst>
              <a:ext uri="{FF2B5EF4-FFF2-40B4-BE49-F238E27FC236}">
                <a16:creationId xmlns:a16="http://schemas.microsoft.com/office/drawing/2014/main" id="{189DA016-E947-E98A-FA60-BF52A1ECBB03}"/>
              </a:ext>
            </a:extLst>
          </p:cNvPr>
          <p:cNvSpPr/>
          <p:nvPr/>
        </p:nvSpPr>
        <p:spPr>
          <a:xfrm>
            <a:off x="10037396" y="3270250"/>
            <a:ext cx="897304" cy="228600"/>
          </a:xfrm>
          <a:prstGeom prst="roundRect">
            <a:avLst/>
          </a:prstGeom>
          <a:solidFill>
            <a:srgbClr val="ED7D31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00" b="1" dirty="0"/>
              <a:t>下庄段</a:t>
            </a:r>
            <a:br>
              <a:rPr lang="en-US" altLang="zh-TW" sz="700" b="1" dirty="0"/>
            </a:br>
            <a:r>
              <a:rPr lang="en-US" altLang="zh-TW" sz="700" b="1" dirty="0"/>
              <a:t>664</a:t>
            </a:r>
            <a:r>
              <a:rPr lang="zh-TW" altLang="en-US" sz="700" b="1" dirty="0"/>
              <a:t>，</a:t>
            </a:r>
            <a:r>
              <a:rPr lang="en-US" altLang="zh-TW" sz="700" b="1" dirty="0"/>
              <a:t>664-5</a:t>
            </a:r>
            <a:endParaRPr lang="zh-TW" altLang="en-US" sz="700" b="1" dirty="0"/>
          </a:p>
        </p:txBody>
      </p:sp>
      <p:cxnSp>
        <p:nvCxnSpPr>
          <p:cNvPr id="1079" name="直線單箭頭接點 1078">
            <a:extLst>
              <a:ext uri="{FF2B5EF4-FFF2-40B4-BE49-F238E27FC236}">
                <a16:creationId xmlns:a16="http://schemas.microsoft.com/office/drawing/2014/main" id="{6E954E01-A348-044D-5A2F-EB27F12192D2}"/>
              </a:ext>
            </a:extLst>
          </p:cNvPr>
          <p:cNvCxnSpPr>
            <a:cxnSpLocks/>
            <a:stCxn id="1080" idx="2"/>
          </p:cNvCxnSpPr>
          <p:nvPr/>
        </p:nvCxnSpPr>
        <p:spPr>
          <a:xfrm>
            <a:off x="10911934" y="2198237"/>
            <a:ext cx="638382" cy="484742"/>
          </a:xfrm>
          <a:prstGeom prst="straightConnector1">
            <a:avLst/>
          </a:prstGeom>
          <a:ln w="3810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0" name="矩形: 圓角 1079">
            <a:extLst>
              <a:ext uri="{FF2B5EF4-FFF2-40B4-BE49-F238E27FC236}">
                <a16:creationId xmlns:a16="http://schemas.microsoft.com/office/drawing/2014/main" id="{6EEA7DF1-9DA7-1DFC-A17C-5C1A7D242665}"/>
              </a:ext>
            </a:extLst>
          </p:cNvPr>
          <p:cNvSpPr/>
          <p:nvPr/>
        </p:nvSpPr>
        <p:spPr>
          <a:xfrm>
            <a:off x="10440048" y="1969637"/>
            <a:ext cx="943771" cy="228600"/>
          </a:xfrm>
          <a:prstGeom prst="roundRect">
            <a:avLst/>
          </a:prstGeom>
          <a:solidFill>
            <a:srgbClr val="ED7D31"/>
          </a:solidFill>
          <a:ln>
            <a:solidFill>
              <a:srgbClr val="ED7D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00" b="1" dirty="0"/>
              <a:t>下庄段</a:t>
            </a:r>
            <a:br>
              <a:rPr lang="en-US" altLang="zh-TW" sz="700" b="1" dirty="0"/>
            </a:br>
            <a:r>
              <a:rPr lang="en-US" altLang="zh-TW" sz="700" b="1" dirty="0"/>
              <a:t>558</a:t>
            </a:r>
            <a:r>
              <a:rPr lang="zh-TW" altLang="en-US" sz="700" b="1" dirty="0"/>
              <a:t> ，</a:t>
            </a:r>
            <a:r>
              <a:rPr lang="en-US" altLang="zh-TW" sz="700" b="1" dirty="0"/>
              <a:t>661</a:t>
            </a:r>
            <a:endParaRPr lang="zh-TW" altLang="en-US" sz="700" b="1" dirty="0"/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976204BF-88A6-F934-68A1-FC86F397C2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0048" y="4086121"/>
            <a:ext cx="1659256" cy="146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792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08606608-AC35-77BF-E574-F12F310EA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79" y="3993689"/>
            <a:ext cx="2941728" cy="2408005"/>
          </a:xfrm>
          <a:prstGeom prst="roundRect">
            <a:avLst>
              <a:gd name="adj" fmla="val 10707"/>
            </a:avLst>
          </a:prstGeom>
          <a:ln>
            <a:noFill/>
          </a:ln>
          <a:effectLst/>
        </p:spPr>
      </p:pic>
      <p:grpSp>
        <p:nvGrpSpPr>
          <p:cNvPr id="10" name="Group 17">
            <a:extLst>
              <a:ext uri="{FF2B5EF4-FFF2-40B4-BE49-F238E27FC236}">
                <a16:creationId xmlns:a16="http://schemas.microsoft.com/office/drawing/2014/main" id="{8FF7B185-3951-9BAB-9813-F770A2E9AE57}"/>
              </a:ext>
            </a:extLst>
          </p:cNvPr>
          <p:cNvGrpSpPr/>
          <p:nvPr/>
        </p:nvGrpSpPr>
        <p:grpSpPr>
          <a:xfrm>
            <a:off x="11199408" y="1791908"/>
            <a:ext cx="1985185" cy="1719180"/>
            <a:chOff x="0" y="0"/>
            <a:chExt cx="3619627" cy="3134614"/>
          </a:xfrm>
        </p:grpSpPr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65039667-CC26-CA06-28FE-B17EC02BDC43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203864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12" name="Group 19">
            <a:extLst>
              <a:ext uri="{FF2B5EF4-FFF2-40B4-BE49-F238E27FC236}">
                <a16:creationId xmlns:a16="http://schemas.microsoft.com/office/drawing/2014/main" id="{EBE00BD0-B91C-B0E7-8E8B-B846AAB0DDB7}"/>
              </a:ext>
            </a:extLst>
          </p:cNvPr>
          <p:cNvGrpSpPr/>
          <p:nvPr/>
        </p:nvGrpSpPr>
        <p:grpSpPr>
          <a:xfrm>
            <a:off x="9106727" y="-90188"/>
            <a:ext cx="2801010" cy="2425687"/>
            <a:chOff x="0" y="0"/>
            <a:chExt cx="3619627" cy="3134614"/>
          </a:xfrm>
        </p:grpSpPr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9CAE2B68-71F5-D512-6C2B-8A98B52C16FA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ED7D31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16" name="Group 21">
            <a:extLst>
              <a:ext uri="{FF2B5EF4-FFF2-40B4-BE49-F238E27FC236}">
                <a16:creationId xmlns:a16="http://schemas.microsoft.com/office/drawing/2014/main" id="{187DCB5A-5138-D9AC-7AD8-89EF829BDE6B}"/>
              </a:ext>
            </a:extLst>
          </p:cNvPr>
          <p:cNvGrpSpPr/>
          <p:nvPr/>
        </p:nvGrpSpPr>
        <p:grpSpPr>
          <a:xfrm>
            <a:off x="8829293" y="-637435"/>
            <a:ext cx="1654260" cy="1432597"/>
            <a:chOff x="0" y="0"/>
            <a:chExt cx="3619627" cy="3134614"/>
          </a:xfrm>
        </p:grpSpPr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FD681D3F-264D-5E53-706E-26D620F824B5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BFBFB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pic>
        <p:nvPicPr>
          <p:cNvPr id="14" name="Picture 1085">
            <a:extLst>
              <a:ext uri="{FF2B5EF4-FFF2-40B4-BE49-F238E27FC236}">
                <a16:creationId xmlns:a16="http://schemas.microsoft.com/office/drawing/2014/main" id="{6F7C692E-2976-9392-BAA6-E711400CFA09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8"/>
          <a:stretch>
            <a:fillRect/>
          </a:stretch>
        </p:blipFill>
        <p:spPr>
          <a:xfrm>
            <a:off x="402864" y="1121426"/>
            <a:ext cx="2902325" cy="2258753"/>
          </a:xfrm>
          <a:prstGeom prst="roundRect">
            <a:avLst>
              <a:gd name="adj" fmla="val 10067"/>
            </a:avLst>
          </a:prstGeom>
          <a:ln>
            <a:noFill/>
          </a:ln>
          <a:effectLst/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F426AC2D-38C0-11DA-2D74-CBF2BDC21F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" r="27"/>
          <a:stretch/>
        </p:blipFill>
        <p:spPr bwMode="auto">
          <a:xfrm>
            <a:off x="3489273" y="1121425"/>
            <a:ext cx="3007943" cy="2258753"/>
          </a:xfrm>
          <a:prstGeom prst="roundRect">
            <a:avLst>
              <a:gd name="adj" fmla="val 9627"/>
            </a:avLst>
          </a:prstGeom>
          <a:ln>
            <a:noFill/>
          </a:ln>
          <a:effectLst/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A5FAF18F-0CA9-1FF7-9A3A-A8533A93EF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6"/>
          <a:stretch>
            <a:fillRect/>
          </a:stretch>
        </p:blipFill>
        <p:spPr bwMode="auto">
          <a:xfrm>
            <a:off x="1909854" y="3996105"/>
            <a:ext cx="2902325" cy="2334658"/>
          </a:xfrm>
          <a:prstGeom prst="roundRect">
            <a:avLst>
              <a:gd name="adj" fmla="val 10707"/>
            </a:avLst>
          </a:prstGeom>
          <a:ln>
            <a:noFill/>
          </a:ln>
          <a:effectLst/>
        </p:spPr>
      </p:pic>
      <p:sp>
        <p:nvSpPr>
          <p:cNvPr id="40" name="矩形: 圓角 39">
            <a:extLst>
              <a:ext uri="{FF2B5EF4-FFF2-40B4-BE49-F238E27FC236}">
                <a16:creationId xmlns:a16="http://schemas.microsoft.com/office/drawing/2014/main" id="{78CA9037-25BF-A282-4A34-5BCE3F1E859F}"/>
              </a:ext>
            </a:extLst>
          </p:cNvPr>
          <p:cNvSpPr/>
          <p:nvPr/>
        </p:nvSpPr>
        <p:spPr>
          <a:xfrm>
            <a:off x="932708" y="2907250"/>
            <a:ext cx="1842636" cy="661235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  <a:latin typeface="+mn-ea"/>
              </a:rPr>
              <a:t>一線品牌</a:t>
            </a:r>
            <a:br>
              <a:rPr lang="en-US" altLang="zh-TW" b="1">
                <a:solidFill>
                  <a:schemeClr val="accent1"/>
                </a:solidFill>
                <a:latin typeface="+mn-ea"/>
              </a:rPr>
            </a:br>
            <a:r>
              <a:rPr lang="zh-TW" altLang="en-US" b="1">
                <a:solidFill>
                  <a:schemeClr val="accent1"/>
                </a:solidFill>
                <a:latin typeface="+mn-ea"/>
              </a:rPr>
              <a:t>太陽能模組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+mn-ea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61FE5692-2BD6-16BA-99F2-76568FF20A09}"/>
              </a:ext>
            </a:extLst>
          </p:cNvPr>
          <p:cNvSpPr/>
          <p:nvPr/>
        </p:nvSpPr>
        <p:spPr>
          <a:xfrm>
            <a:off x="3901523" y="2907250"/>
            <a:ext cx="2183443" cy="661235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</a:rPr>
              <a:t>一線品牌</a:t>
            </a:r>
            <a:br>
              <a:rPr lang="en-US" altLang="zh-TW" b="1">
                <a:solidFill>
                  <a:schemeClr val="accent1"/>
                </a:solidFill>
              </a:rPr>
            </a:br>
            <a:r>
              <a:rPr lang="zh-TW" altLang="en-US" b="1">
                <a:solidFill>
                  <a:schemeClr val="accent1"/>
                </a:solidFill>
              </a:rPr>
              <a:t>逆變器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6DCAC69E-8493-BF20-B9C2-3C26570DFA0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244" y="3993689"/>
            <a:ext cx="3013980" cy="2334658"/>
          </a:xfrm>
          <a:prstGeom prst="roundRect">
            <a:avLst>
              <a:gd name="adj" fmla="val 7866"/>
            </a:avLst>
          </a:prstGeom>
          <a:ln>
            <a:noFill/>
          </a:ln>
          <a:effectLst/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1FF52E50-1149-B813-63D0-01FB53F98504}"/>
              </a:ext>
            </a:extLst>
          </p:cNvPr>
          <p:cNvSpPr/>
          <p:nvPr/>
        </p:nvSpPr>
        <p:spPr>
          <a:xfrm>
            <a:off x="5257673" y="6059712"/>
            <a:ext cx="2485122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sz="1600" b="1">
                <a:solidFill>
                  <a:schemeClr val="accent1"/>
                </a:solidFill>
              </a:rPr>
              <a:t>單元升壓站低壓盤體設備</a:t>
            </a:r>
            <a:endParaRPr kumimoji="0" lang="zh-TW" altLang="en-US" sz="1600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67340D28-B534-F7B1-8E93-5D18F32D2523}"/>
              </a:ext>
            </a:extLst>
          </p:cNvPr>
          <p:cNvSpPr/>
          <p:nvPr/>
        </p:nvSpPr>
        <p:spPr>
          <a:xfrm>
            <a:off x="2269294" y="6059714"/>
            <a:ext cx="2183443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</a:rPr>
              <a:t>油浸自冷式變壓器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C42812E0-A692-17F6-BE69-392636D83FC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258"/>
          <a:stretch>
            <a:fillRect/>
          </a:stretch>
        </p:blipFill>
        <p:spPr>
          <a:xfrm>
            <a:off x="6681300" y="1090364"/>
            <a:ext cx="3011671" cy="2258753"/>
          </a:xfrm>
          <a:prstGeom prst="roundRect">
            <a:avLst>
              <a:gd name="adj" fmla="val 11989"/>
            </a:avLst>
          </a:prstGeom>
          <a:ln>
            <a:noFill/>
          </a:ln>
          <a:effectLst/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2DB0DBBD-0E96-F6B6-B8E9-7C6626081F63}"/>
              </a:ext>
            </a:extLst>
          </p:cNvPr>
          <p:cNvSpPr/>
          <p:nvPr/>
        </p:nvSpPr>
        <p:spPr>
          <a:xfrm>
            <a:off x="9161291" y="6057298"/>
            <a:ext cx="1522829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</a:rPr>
              <a:t>通訊系統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12E0D488-116D-DB3C-2933-D6400D6F1F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314" y="21482"/>
            <a:ext cx="1326208" cy="5525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AF8A69-C57D-F611-A8CF-7530644573BA}"/>
              </a:ext>
            </a:extLst>
          </p:cNvPr>
          <p:cNvSpPr txBox="1"/>
          <p:nvPr/>
        </p:nvSpPr>
        <p:spPr>
          <a:xfrm>
            <a:off x="402864" y="71891"/>
            <a:ext cx="4582016" cy="771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b="1">
                <a:solidFill>
                  <a:srgbClr val="203864"/>
                </a:solidFill>
                <a:latin typeface="+mn-ea"/>
              </a:rPr>
              <a:t>系統介紹</a:t>
            </a:r>
            <a:endParaRPr kumimoji="0" lang="en-US" altLang="zh-TW" sz="3600" b="1" i="0" u="none" strike="noStrike" kern="1200" cap="none" spc="0" normalizeH="0" baseline="0" noProof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1598F96-A66E-160E-7610-7149C729E7AA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: 圓角 24">
            <a:extLst>
              <a:ext uri="{FF2B5EF4-FFF2-40B4-BE49-F238E27FC236}">
                <a16:creationId xmlns:a16="http://schemas.microsoft.com/office/drawing/2014/main" id="{1D6E90B2-0503-34CD-420C-BA1EF9F6DE80}"/>
              </a:ext>
            </a:extLst>
          </p:cNvPr>
          <p:cNvSpPr/>
          <p:nvPr/>
        </p:nvSpPr>
        <p:spPr>
          <a:xfrm>
            <a:off x="7425720" y="3026388"/>
            <a:ext cx="1522829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</a:rPr>
              <a:t>支架結構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0DF88-AEED-2E77-037F-87D8C3D1D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80FEC469-C376-40B0-2AAC-41E6F96F0364}"/>
              </a:ext>
            </a:extLst>
          </p:cNvPr>
          <p:cNvSpPr txBox="1"/>
          <p:nvPr/>
        </p:nvSpPr>
        <p:spPr>
          <a:xfrm>
            <a:off x="6973059" y="3025821"/>
            <a:ext cx="4577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1"/>
            </a:lvl1pPr>
          </a:lstStyle>
          <a:p>
            <a:r>
              <a:rPr lang="zh-TW" altLang="en-US"/>
              <a:t>施工規劃</a:t>
            </a:r>
          </a:p>
        </p:txBody>
      </p:sp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DF831D8F-D852-D665-5A97-D444C2566A4F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16</a:t>
            </a:fld>
            <a:endParaRPr lang="zh-TW" altLang="en-US">
              <a:latin typeface="Noto Sans TC"/>
              <a:ea typeface="Noto Sans TC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BFCBFA27-BF7A-0D0E-7F53-F04488715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75F30-00A1-53EE-F58F-C4C71A897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圖片 18" descr="一張含有 機器, 戶外, 地面 的圖片&#10;&#10;AI 產生的內容可能不正確。">
            <a:extLst>
              <a:ext uri="{FF2B5EF4-FFF2-40B4-BE49-F238E27FC236}">
                <a16:creationId xmlns:a16="http://schemas.microsoft.com/office/drawing/2014/main" id="{91EDA07B-A5F9-8F93-9F59-130F29143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7053" y="4100048"/>
            <a:ext cx="2983759" cy="2264886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6" name="矩形: 圓角 5">
            <a:extLst>
              <a:ext uri="{FF2B5EF4-FFF2-40B4-BE49-F238E27FC236}">
                <a16:creationId xmlns:a16="http://schemas.microsoft.com/office/drawing/2014/main" id="{D5091486-CC54-AB5B-FB78-9048E56C00B9}"/>
              </a:ext>
            </a:extLst>
          </p:cNvPr>
          <p:cNvSpPr/>
          <p:nvPr/>
        </p:nvSpPr>
        <p:spPr>
          <a:xfrm>
            <a:off x="8959623" y="6093885"/>
            <a:ext cx="2183443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b="1">
                <a:solidFill>
                  <a:schemeClr val="accent1"/>
                </a:solidFill>
              </a:rPr>
              <a:t>逆變器設備安裝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C9653065-49FC-37E8-0C86-93CE9CF35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627" y="1113694"/>
            <a:ext cx="2859603" cy="216895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  <p:sp>
        <p:nvSpPr>
          <p:cNvPr id="40" name="矩形: 圓角 39">
            <a:extLst>
              <a:ext uri="{FF2B5EF4-FFF2-40B4-BE49-F238E27FC236}">
                <a16:creationId xmlns:a16="http://schemas.microsoft.com/office/drawing/2014/main" id="{2F942CC2-49A1-C5EF-0E55-58136468DFE8}"/>
              </a:ext>
            </a:extLst>
          </p:cNvPr>
          <p:cNvSpPr/>
          <p:nvPr/>
        </p:nvSpPr>
        <p:spPr>
          <a:xfrm>
            <a:off x="1018419" y="2986310"/>
            <a:ext cx="1842636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zh-TW" altLang="en-US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案場鑑界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255B7E21-BC22-FF94-272B-46015DDDBF8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053" y="1113694"/>
            <a:ext cx="2983760" cy="2257829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C5820DD7-4367-F824-8116-696C49BDA1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0182" y="4164089"/>
            <a:ext cx="2894452" cy="2168954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E58D7F01-D4BD-9B16-593A-776CDE8D341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27"/>
          <a:stretch>
            <a:fillRect/>
          </a:stretch>
        </p:blipFill>
        <p:spPr>
          <a:xfrm>
            <a:off x="4423416" y="1113694"/>
            <a:ext cx="2983760" cy="2168954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3" name="矩形: 圓角 2">
            <a:extLst>
              <a:ext uri="{FF2B5EF4-FFF2-40B4-BE49-F238E27FC236}">
                <a16:creationId xmlns:a16="http://schemas.microsoft.com/office/drawing/2014/main" id="{82AB1AAB-85F9-B06B-9169-33960A77CBE4}"/>
              </a:ext>
            </a:extLst>
          </p:cNvPr>
          <p:cNvSpPr/>
          <p:nvPr/>
        </p:nvSpPr>
        <p:spPr>
          <a:xfrm>
            <a:off x="4921976" y="2986311"/>
            <a:ext cx="2183443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zh-TW" altLang="en-US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整地、</a:t>
            </a:r>
            <a:r>
              <a:rPr kumimoji="0" lang="en-US" altLang="zh-TW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PC</a:t>
            </a:r>
            <a:r>
              <a:rPr kumimoji="0" lang="zh-TW" altLang="en-US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樁</a:t>
            </a:r>
            <a:r>
              <a:rPr lang="zh-TW" altLang="en-US" b="1">
                <a:solidFill>
                  <a:schemeClr val="accent1"/>
                </a:solidFill>
                <a:latin typeface="Noto Sans TC"/>
                <a:ea typeface="Noto Sans TC"/>
              </a:rPr>
              <a:t>安裝</a:t>
            </a:r>
            <a:endParaRPr kumimoji="0" lang="zh-TW" altLang="en-US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735572BB-2DE4-B23F-EC11-CB2E24E8310F}"/>
              </a:ext>
            </a:extLst>
          </p:cNvPr>
          <p:cNvSpPr/>
          <p:nvPr/>
        </p:nvSpPr>
        <p:spPr>
          <a:xfrm>
            <a:off x="9115993" y="3011599"/>
            <a:ext cx="2016752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sz="1600" b="1">
                <a:solidFill>
                  <a:schemeClr val="accent1"/>
                </a:solidFill>
              </a:rPr>
              <a:t>結構支架模組安裝</a:t>
            </a:r>
            <a:endParaRPr kumimoji="0" lang="zh-TW" altLang="en-US" sz="1600" b="1" i="0" u="none" strike="noStrike" kern="1200" normalizeH="0" baseline="0" noProof="0">
              <a:solidFill>
                <a:schemeClr val="accent1"/>
              </a:solidFill>
              <a:uLnTx/>
              <a:uFillTx/>
              <a:latin typeface="Noto Sans TC"/>
              <a:ea typeface="Noto Sans TC"/>
            </a:endParaRPr>
          </a:p>
        </p:txBody>
      </p:sp>
      <p:sp>
        <p:nvSpPr>
          <p:cNvPr id="24" name="箭號: 向右 23">
            <a:extLst>
              <a:ext uri="{FF2B5EF4-FFF2-40B4-BE49-F238E27FC236}">
                <a16:creationId xmlns:a16="http://schemas.microsoft.com/office/drawing/2014/main" id="{D3A53F1B-9B35-CF4C-DE29-7575A15DE3C5}"/>
              </a:ext>
            </a:extLst>
          </p:cNvPr>
          <p:cNvSpPr/>
          <p:nvPr/>
        </p:nvSpPr>
        <p:spPr>
          <a:xfrm>
            <a:off x="3541316" y="1885766"/>
            <a:ext cx="753415" cy="521595"/>
          </a:xfrm>
          <a:prstGeom prst="rightArrow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箭號: 向右 24">
            <a:extLst>
              <a:ext uri="{FF2B5EF4-FFF2-40B4-BE49-F238E27FC236}">
                <a16:creationId xmlns:a16="http://schemas.microsoft.com/office/drawing/2014/main" id="{8010E114-A331-A647-FD19-3DEFB14857F0}"/>
              </a:ext>
            </a:extLst>
          </p:cNvPr>
          <p:cNvSpPr/>
          <p:nvPr/>
        </p:nvSpPr>
        <p:spPr>
          <a:xfrm>
            <a:off x="7678050" y="1855635"/>
            <a:ext cx="753415" cy="521595"/>
          </a:xfrm>
          <a:prstGeom prst="rightArrow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1C624EA8-0125-4469-7353-E1B0E4A383B5}"/>
              </a:ext>
            </a:extLst>
          </p:cNvPr>
          <p:cNvSpPr/>
          <p:nvPr/>
        </p:nvSpPr>
        <p:spPr>
          <a:xfrm>
            <a:off x="5081838" y="6067830"/>
            <a:ext cx="2028324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zh-TW" altLang="en-US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單元升壓站建置</a:t>
            </a:r>
          </a:p>
        </p:txBody>
      </p:sp>
      <p:sp>
        <p:nvSpPr>
          <p:cNvPr id="27" name="箭號: 向右 26">
            <a:extLst>
              <a:ext uri="{FF2B5EF4-FFF2-40B4-BE49-F238E27FC236}">
                <a16:creationId xmlns:a16="http://schemas.microsoft.com/office/drawing/2014/main" id="{579C8BCE-97F8-2E2B-7E55-283F1E9C37EE}"/>
              </a:ext>
            </a:extLst>
          </p:cNvPr>
          <p:cNvSpPr/>
          <p:nvPr/>
        </p:nvSpPr>
        <p:spPr>
          <a:xfrm rot="10800000">
            <a:off x="7622477" y="4830303"/>
            <a:ext cx="753415" cy="521595"/>
          </a:xfrm>
          <a:prstGeom prst="rightArrow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箭號: 向下 27">
            <a:extLst>
              <a:ext uri="{FF2B5EF4-FFF2-40B4-BE49-F238E27FC236}">
                <a16:creationId xmlns:a16="http://schemas.microsoft.com/office/drawing/2014/main" id="{AEB412E8-8103-07C2-5690-BB193F4D31DD}"/>
              </a:ext>
            </a:extLst>
          </p:cNvPr>
          <p:cNvSpPr/>
          <p:nvPr/>
        </p:nvSpPr>
        <p:spPr>
          <a:xfrm>
            <a:off x="9946109" y="3608387"/>
            <a:ext cx="438191" cy="491661"/>
          </a:xfrm>
          <a:prstGeom prst="downArrow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箭號: 向右 28">
            <a:extLst>
              <a:ext uri="{FF2B5EF4-FFF2-40B4-BE49-F238E27FC236}">
                <a16:creationId xmlns:a16="http://schemas.microsoft.com/office/drawing/2014/main" id="{6F8FAAAB-654E-28FF-0317-56ED59A19B0E}"/>
              </a:ext>
            </a:extLst>
          </p:cNvPr>
          <p:cNvSpPr/>
          <p:nvPr/>
        </p:nvSpPr>
        <p:spPr>
          <a:xfrm rot="10800000">
            <a:off x="3540459" y="4830302"/>
            <a:ext cx="753415" cy="521595"/>
          </a:xfrm>
          <a:prstGeom prst="rightArrow">
            <a:avLst/>
          </a:prstGeom>
          <a:solidFill>
            <a:schemeClr val="tx1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圖片 29">
            <a:extLst>
              <a:ext uri="{FF2B5EF4-FFF2-40B4-BE49-F238E27FC236}">
                <a16:creationId xmlns:a16="http://schemas.microsoft.com/office/drawing/2014/main" id="{03B8D157-6581-79BE-520E-3C71BEDC54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314" y="21482"/>
            <a:ext cx="1326208" cy="552587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6AC9AC1B-6115-E3A7-2DE3-BA9699783CC7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TextBox 8">
            <a:extLst>
              <a:ext uri="{FF2B5EF4-FFF2-40B4-BE49-F238E27FC236}">
                <a16:creationId xmlns:a16="http://schemas.microsoft.com/office/drawing/2014/main" id="{766B91B2-D031-D3BF-F76E-853E409F037C}"/>
              </a:ext>
            </a:extLst>
          </p:cNvPr>
          <p:cNvSpPr txBox="1"/>
          <p:nvPr/>
        </p:nvSpPr>
        <p:spPr>
          <a:xfrm>
            <a:off x="402864" y="71891"/>
            <a:ext cx="4582016" cy="771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b="1">
                <a:solidFill>
                  <a:srgbClr val="203864"/>
                </a:solidFill>
                <a:latin typeface="+mn-ea"/>
              </a:rPr>
              <a:t>施工作業流程介紹</a:t>
            </a:r>
            <a:endParaRPr kumimoji="0" lang="en-US" altLang="zh-TW" sz="3600" b="1" i="0" u="none" strike="noStrike" kern="1200" cap="none" spc="0" normalizeH="0" baseline="0" noProof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14C7D25D-8A9F-AB40-E06F-B3227D6F26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9568" y="4152158"/>
            <a:ext cx="2859603" cy="2212776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5B56711A-DEEB-A7EF-D589-B50239C8387E}"/>
              </a:ext>
            </a:extLst>
          </p:cNvPr>
          <p:cNvSpPr/>
          <p:nvPr/>
        </p:nvSpPr>
        <p:spPr>
          <a:xfrm>
            <a:off x="1048934" y="6061994"/>
            <a:ext cx="2028324" cy="542097"/>
          </a:xfrm>
          <a:prstGeom prst="round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zh-TW" altLang="en-US" b="1" i="0" u="none" strike="noStrike" kern="1200" normalizeH="0" baseline="0" noProof="0">
                <a:solidFill>
                  <a:schemeClr val="accent1"/>
                </a:solidFill>
                <a:uLnTx/>
                <a:uFillTx/>
                <a:latin typeface="Noto Sans TC"/>
                <a:ea typeface="Noto Sans TC"/>
              </a:rPr>
              <a:t>案場建置完成</a:t>
            </a:r>
          </a:p>
        </p:txBody>
      </p:sp>
    </p:spTree>
    <p:extLst>
      <p:ext uri="{BB962C8B-B14F-4D97-AF65-F5344CB8AC3E}">
        <p14:creationId xmlns:p14="http://schemas.microsoft.com/office/powerpoint/2010/main" val="206667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2B577-A70E-84AB-ABC2-BEFA71E14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D5D58CF6-2C54-93B5-BAD1-78FA0B597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434" y="1481827"/>
            <a:ext cx="3528950" cy="266744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D9E75D3B-5170-4D9B-CBCA-1C7EB4358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06" y="1481827"/>
            <a:ext cx="3656018" cy="26669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DF9CFC96-62CA-863F-BE72-2980FB8990A9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7727BCAE-BBF8-88E6-6138-55AF8AD49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7" name="直線圖說文字 1 32">
            <a:extLst>
              <a:ext uri="{FF2B5EF4-FFF2-40B4-BE49-F238E27FC236}">
                <a16:creationId xmlns:a16="http://schemas.microsoft.com/office/drawing/2014/main" id="{F4B745AE-D929-B9FC-C075-49D1F0B1E0CA}"/>
              </a:ext>
            </a:extLst>
          </p:cNvPr>
          <p:cNvSpPr/>
          <p:nvPr/>
        </p:nvSpPr>
        <p:spPr>
          <a:xfrm flipH="1">
            <a:off x="137351" y="4648199"/>
            <a:ext cx="4815648" cy="1974019"/>
          </a:xfrm>
          <a:prstGeom prst="borderCallout1">
            <a:avLst>
              <a:gd name="adj1" fmla="val 46501"/>
              <a:gd name="adj2" fmla="val 285"/>
              <a:gd name="adj3" fmla="val 64828"/>
              <a:gd name="adj4" fmla="val -8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DCE43C9-A0F1-1559-F0EE-32F36F4375EB}"/>
              </a:ext>
            </a:extLst>
          </p:cNvPr>
          <p:cNvSpPr txBox="1"/>
          <p:nvPr/>
        </p:nvSpPr>
        <p:spPr>
          <a:xfrm>
            <a:off x="80202" y="4941241"/>
            <a:ext cx="4815648" cy="1874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TW" altLang="en-US" sz="2000" b="1"/>
              <a:t>地面型</a:t>
            </a:r>
            <a:r>
              <a:rPr lang="en-US" altLang="zh-TW" sz="2000" b="1"/>
              <a:t>PC</a:t>
            </a:r>
            <a:r>
              <a:rPr lang="zh-TW" altLang="en-US" sz="2000" b="1"/>
              <a:t>樁式工法採預鑄預力混凝土基樁</a:t>
            </a:r>
            <a:r>
              <a:rPr lang="en-US" altLang="zh-TW" sz="2000" b="1"/>
              <a:t>(PC</a:t>
            </a:r>
            <a:r>
              <a:rPr lang="zh-TW" altLang="en-US" sz="2000" b="1"/>
              <a:t>樁</a:t>
            </a:r>
            <a:r>
              <a:rPr lang="en-US" altLang="zh-TW" sz="2000" b="1"/>
              <a:t>)</a:t>
            </a:r>
            <a:r>
              <a:rPr lang="zh-TW" altLang="en-US" sz="2000" b="1"/>
              <a:t>為基礎搭建較高之鋼構，於其上鋪設太陽光電模組；其特點為建構回復原狀容易。</a:t>
            </a:r>
            <a:endParaRPr lang="zh-TW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kumimoji="1" lang="zh-TW" altLang="en-US" b="1"/>
          </a:p>
        </p:txBody>
      </p:sp>
      <p:sp>
        <p:nvSpPr>
          <p:cNvPr id="12" name="投影片編號版面配置區 1">
            <a:extLst>
              <a:ext uri="{FF2B5EF4-FFF2-40B4-BE49-F238E27FC236}">
                <a16:creationId xmlns:a16="http://schemas.microsoft.com/office/drawing/2014/main" id="{5999BE99-032A-E8CF-303C-241E22F04096}"/>
              </a:ext>
            </a:extLst>
          </p:cNvPr>
          <p:cNvSpPr txBox="1">
            <a:spLocks/>
          </p:cNvSpPr>
          <p:nvPr/>
        </p:nvSpPr>
        <p:spPr>
          <a:xfrm>
            <a:off x="1901902" y="5309479"/>
            <a:ext cx="765646" cy="3451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9" name="標題 5">
            <a:extLst>
              <a:ext uri="{FF2B5EF4-FFF2-40B4-BE49-F238E27FC236}">
                <a16:creationId xmlns:a16="http://schemas.microsoft.com/office/drawing/2014/main" id="{3B467705-0F00-0BB1-11B9-6B646D9A1D35}"/>
              </a:ext>
            </a:extLst>
          </p:cNvPr>
          <p:cNvSpPr txBox="1">
            <a:spLocks/>
          </p:cNvSpPr>
          <p:nvPr/>
        </p:nvSpPr>
        <p:spPr>
          <a:xfrm>
            <a:off x="387189" y="53622"/>
            <a:ext cx="5038195" cy="7642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zh-TW"/>
            </a:defPPr>
            <a:lvl1pPr marR="0" lvl="0" indent="0" fontAlgn="auto">
              <a:lnSpc>
                <a:spcPts val="6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>
                <a:solidFill>
                  <a:srgbClr val="203864"/>
                </a:solidFill>
                <a:latin typeface="+mn-ea"/>
              </a:defRPr>
            </a:lvl1pPr>
          </a:lstStyle>
          <a:p>
            <a:r>
              <a:rPr lang="zh-TW" altLang="en-US"/>
              <a:t>基礎與支架系統工法</a:t>
            </a:r>
          </a:p>
        </p:txBody>
      </p:sp>
      <p:grpSp>
        <p:nvGrpSpPr>
          <p:cNvPr id="18" name="群組 17">
            <a:extLst>
              <a:ext uri="{FF2B5EF4-FFF2-40B4-BE49-F238E27FC236}">
                <a16:creationId xmlns:a16="http://schemas.microsoft.com/office/drawing/2014/main" id="{0E91A70A-7A93-2CFE-EE4F-6CAF42106C90}"/>
              </a:ext>
            </a:extLst>
          </p:cNvPr>
          <p:cNvGrpSpPr/>
          <p:nvPr/>
        </p:nvGrpSpPr>
        <p:grpSpPr>
          <a:xfrm>
            <a:off x="7996143" y="2241422"/>
            <a:ext cx="1111526" cy="881896"/>
            <a:chOff x="8000549" y="5295289"/>
            <a:chExt cx="1731935" cy="351569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A40D1F9B-6054-8510-7AF8-FCB2E418B358}"/>
                </a:ext>
              </a:extLst>
            </p:cNvPr>
            <p:cNvSpPr/>
            <p:nvPr/>
          </p:nvSpPr>
          <p:spPr>
            <a:xfrm>
              <a:off x="8000549" y="5295289"/>
              <a:ext cx="1731935" cy="351569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FEF45582-876B-1897-E36F-29463DA00319}"/>
                </a:ext>
              </a:extLst>
            </p:cNvPr>
            <p:cNvSpPr txBox="1"/>
            <p:nvPr/>
          </p:nvSpPr>
          <p:spPr>
            <a:xfrm>
              <a:off x="8000551" y="5348734"/>
              <a:ext cx="1731933" cy="257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/>
                <a:t>結構</a:t>
              </a:r>
              <a:endParaRPr lang="en-US" altLang="zh-TW"/>
            </a:p>
            <a:p>
              <a:pPr algn="ctr"/>
              <a:r>
                <a:rPr lang="zh-TW" altLang="en-US"/>
                <a:t>強度設計</a:t>
              </a:r>
            </a:p>
          </p:txBody>
        </p:sp>
      </p:grp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08B7A967-408B-1A3E-4927-01123C1EB85E}"/>
              </a:ext>
            </a:extLst>
          </p:cNvPr>
          <p:cNvSpPr txBox="1"/>
          <p:nvPr/>
        </p:nvSpPr>
        <p:spPr>
          <a:xfrm>
            <a:off x="9154292" y="2371978"/>
            <a:ext cx="3150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>
                <a:latin typeface="+mn-ea"/>
                <a:sym typeface="Wingdings" panose="05000000000000000000" pitchFamily="2" charset="2"/>
              </a:rPr>
              <a:t> 設計風速</a:t>
            </a:r>
            <a:r>
              <a:rPr lang="en-US" altLang="zh-TW" sz="1600">
                <a:latin typeface="+mn-ea"/>
                <a:sym typeface="Wingdings" panose="05000000000000000000" pitchFamily="2" charset="2"/>
              </a:rPr>
              <a:t>47.5m/s</a:t>
            </a:r>
          </a:p>
          <a:p>
            <a:r>
              <a:rPr lang="zh-TW" altLang="en-US" sz="1600">
                <a:latin typeface="+mn-ea"/>
                <a:sym typeface="Wingdings" panose="05000000000000000000" pitchFamily="2" charset="2"/>
              </a:rPr>
              <a:t> 模組踩上壓下鎖加強鎖固</a:t>
            </a:r>
            <a:endParaRPr lang="zh-TW" altLang="en-US" sz="1600">
              <a:latin typeface="+mn-ea"/>
            </a:endParaRP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E6321092-B2D8-3832-3F26-82431C89398F}"/>
              </a:ext>
            </a:extLst>
          </p:cNvPr>
          <p:cNvSpPr txBox="1"/>
          <p:nvPr/>
        </p:nvSpPr>
        <p:spPr>
          <a:xfrm>
            <a:off x="9142740" y="3199748"/>
            <a:ext cx="31619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>
                <a:latin typeface="+mn-ea"/>
                <a:sym typeface="Wingdings" panose="05000000000000000000" pitchFamily="2" charset="2"/>
              </a:rPr>
              <a:t> 鍍鋅鋼構支架之鍍鋅層厚度達 </a:t>
            </a:r>
            <a:r>
              <a:rPr lang="en-US" altLang="zh-TW" sz="1600">
                <a:latin typeface="+mn-ea"/>
                <a:sym typeface="Wingdings" panose="05000000000000000000" pitchFamily="2" charset="2"/>
              </a:rPr>
              <a:t>85㎛</a:t>
            </a:r>
          </a:p>
          <a:p>
            <a:r>
              <a:rPr lang="zh-TW" altLang="en-US" sz="1600">
                <a:latin typeface="+mn-ea"/>
                <a:sym typeface="Wingdings" panose="05000000000000000000" pitchFamily="2" charset="2"/>
              </a:rPr>
              <a:t> 配電盤採不銹鋼盤體</a:t>
            </a:r>
            <a:r>
              <a:rPr lang="en-US" altLang="zh-TW" sz="1600">
                <a:latin typeface="+mn-ea"/>
                <a:sym typeface="Wingdings" panose="05000000000000000000" pitchFamily="2" charset="2"/>
              </a:rPr>
              <a:t>+</a:t>
            </a:r>
            <a:r>
              <a:rPr lang="zh-TW" altLang="en-US" sz="1600">
                <a:latin typeface="+mn-ea"/>
                <a:sym typeface="Wingdings" panose="05000000000000000000" pitchFamily="2" charset="2"/>
              </a:rPr>
              <a:t>雙層粉體烤漆</a:t>
            </a:r>
            <a:endParaRPr lang="zh-TW" altLang="en-US" sz="1600">
              <a:latin typeface="+mn-ea"/>
            </a:endParaRPr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00173E9B-7B36-A460-CACC-F977C036FBEB}"/>
              </a:ext>
            </a:extLst>
          </p:cNvPr>
          <p:cNvGrpSpPr/>
          <p:nvPr/>
        </p:nvGrpSpPr>
        <p:grpSpPr>
          <a:xfrm>
            <a:off x="7996144" y="1273678"/>
            <a:ext cx="1111526" cy="798847"/>
            <a:chOff x="7920001" y="5295288"/>
            <a:chExt cx="1313384" cy="385404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67E909AA-5C45-F326-D3D9-742ABF0F8A01}"/>
                </a:ext>
              </a:extLst>
            </p:cNvPr>
            <p:cNvSpPr/>
            <p:nvPr/>
          </p:nvSpPr>
          <p:spPr>
            <a:xfrm>
              <a:off x="7920001" y="5295288"/>
              <a:ext cx="1313384" cy="385404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1DC1C351-ED75-5FDE-BC49-49D08FCDC920}"/>
                </a:ext>
              </a:extLst>
            </p:cNvPr>
            <p:cNvSpPr txBox="1"/>
            <p:nvPr/>
          </p:nvSpPr>
          <p:spPr>
            <a:xfrm>
              <a:off x="7955046" y="5330484"/>
              <a:ext cx="1188379" cy="3118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/>
                <a:t>支架</a:t>
              </a:r>
              <a:endParaRPr lang="en-US" altLang="zh-TW"/>
            </a:p>
            <a:p>
              <a:pPr algn="ctr"/>
              <a:r>
                <a:rPr lang="zh-TW" altLang="en-US"/>
                <a:t>材質</a:t>
              </a:r>
            </a:p>
          </p:txBody>
        </p:sp>
      </p:grp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E7BDE03E-C293-CA4E-8D34-B13DAAFB474B}"/>
              </a:ext>
            </a:extLst>
          </p:cNvPr>
          <p:cNvSpPr txBox="1"/>
          <p:nvPr/>
        </p:nvSpPr>
        <p:spPr>
          <a:xfrm>
            <a:off x="9154292" y="1373318"/>
            <a:ext cx="28600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>
                <a:latin typeface="+mn-ea"/>
                <a:sym typeface="Wingdings" panose="05000000000000000000" pitchFamily="2" charset="2"/>
              </a:rPr>
              <a:t>選擇以耐候、耐風、耐震、抗腐蝕為優先考量</a:t>
            </a:r>
            <a:endParaRPr lang="zh-TW" altLang="en-US" sz="1600">
              <a:latin typeface="+mn-ea"/>
            </a:endParaRPr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7CDF7A07-DEE2-A1D0-78CB-78B35EB9CA11}"/>
              </a:ext>
            </a:extLst>
          </p:cNvPr>
          <p:cNvGrpSpPr/>
          <p:nvPr/>
        </p:nvGrpSpPr>
        <p:grpSpPr>
          <a:xfrm>
            <a:off x="7996143" y="3315650"/>
            <a:ext cx="1111526" cy="881896"/>
            <a:chOff x="8000549" y="5295289"/>
            <a:chExt cx="1731935" cy="351569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9EFDB39A-0604-999C-7F13-14EE6B475403}"/>
                </a:ext>
              </a:extLst>
            </p:cNvPr>
            <p:cNvSpPr/>
            <p:nvPr/>
          </p:nvSpPr>
          <p:spPr>
            <a:xfrm>
              <a:off x="8000549" y="5295289"/>
              <a:ext cx="1731935" cy="351569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386D44B4-07B8-1522-D027-229012FBBC24}"/>
                </a:ext>
              </a:extLst>
            </p:cNvPr>
            <p:cNvSpPr txBox="1"/>
            <p:nvPr/>
          </p:nvSpPr>
          <p:spPr>
            <a:xfrm>
              <a:off x="8000551" y="5348734"/>
              <a:ext cx="1731933" cy="257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/>
                <a:t>耐腐蝕</a:t>
              </a:r>
              <a:endParaRPr lang="en-US" altLang="zh-TW"/>
            </a:p>
            <a:p>
              <a:pPr algn="ctr"/>
              <a:r>
                <a:rPr lang="zh-TW" altLang="en-US"/>
                <a:t>設計</a:t>
              </a:r>
            </a:p>
          </p:txBody>
        </p:sp>
      </p:grpSp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D6C37826-FC27-6112-CB34-D915ACF65B52}"/>
              </a:ext>
            </a:extLst>
          </p:cNvPr>
          <p:cNvSpPr/>
          <p:nvPr/>
        </p:nvSpPr>
        <p:spPr>
          <a:xfrm>
            <a:off x="177687" y="3941531"/>
            <a:ext cx="1977651" cy="42547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400" b="1">
                <a:solidFill>
                  <a:srgbClr val="0A2240"/>
                </a:solidFill>
                <a:latin typeface="+mn-ea"/>
              </a:rPr>
              <a:t>地面型棚架式示意圖</a:t>
            </a:r>
          </a:p>
        </p:txBody>
      </p:sp>
      <p:sp>
        <p:nvSpPr>
          <p:cNvPr id="31" name="矩形: 圓角 30">
            <a:extLst>
              <a:ext uri="{FF2B5EF4-FFF2-40B4-BE49-F238E27FC236}">
                <a16:creationId xmlns:a16="http://schemas.microsoft.com/office/drawing/2014/main" id="{C7E06F35-F735-94DB-2A76-4008ED24F45A}"/>
              </a:ext>
            </a:extLst>
          </p:cNvPr>
          <p:cNvSpPr/>
          <p:nvPr/>
        </p:nvSpPr>
        <p:spPr>
          <a:xfrm>
            <a:off x="4237625" y="3890350"/>
            <a:ext cx="1977651" cy="44696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+mn-ea"/>
                <a:cs typeface="+mn-cs"/>
              </a:rPr>
              <a:t>地面型棚架式結構圖</a:t>
            </a:r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pic>
        <p:nvPicPr>
          <p:cNvPr id="32" name="圖片 31">
            <a:extLst>
              <a:ext uri="{FF2B5EF4-FFF2-40B4-BE49-F238E27FC236}">
                <a16:creationId xmlns:a16="http://schemas.microsoft.com/office/drawing/2014/main" id="{C5796DD1-BB04-E767-9D7A-B8CC136F18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161" r="4836"/>
          <a:stretch>
            <a:fillRect/>
          </a:stretch>
        </p:blipFill>
        <p:spPr>
          <a:xfrm>
            <a:off x="9273406" y="4276966"/>
            <a:ext cx="2481807" cy="2410222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  <p:sp>
        <p:nvSpPr>
          <p:cNvPr id="33" name="文字方塊 32">
            <a:extLst>
              <a:ext uri="{FF2B5EF4-FFF2-40B4-BE49-F238E27FC236}">
                <a16:creationId xmlns:a16="http://schemas.microsoft.com/office/drawing/2014/main" id="{02B1827C-70F0-0895-120E-AA3D5F72E2E9}"/>
              </a:ext>
            </a:extLst>
          </p:cNvPr>
          <p:cNvSpPr txBox="1"/>
          <p:nvPr/>
        </p:nvSpPr>
        <p:spPr>
          <a:xfrm>
            <a:off x="26127" y="982454"/>
            <a:ext cx="42584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en-US" sz="2000" b="1">
                <a:solidFill>
                  <a:schemeClr val="tx2"/>
                </a:solidFill>
              </a:rPr>
              <a:t>支架結構設計與材質特性</a:t>
            </a:r>
          </a:p>
        </p:txBody>
      </p:sp>
    </p:spTree>
    <p:extLst>
      <p:ext uri="{BB962C8B-B14F-4D97-AF65-F5344CB8AC3E}">
        <p14:creationId xmlns:p14="http://schemas.microsoft.com/office/powerpoint/2010/main" val="1453500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圖片 20">
            <a:extLst>
              <a:ext uri="{FF2B5EF4-FFF2-40B4-BE49-F238E27FC236}">
                <a16:creationId xmlns:a16="http://schemas.microsoft.com/office/drawing/2014/main" id="{622A21BD-6D94-152E-3495-97CC66EC7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14" y="1173018"/>
            <a:ext cx="5408831" cy="4921712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90F5B4A-A9BF-9D07-BF5A-8EB2B9253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1" name="箭號: ＞形 10">
            <a:extLst>
              <a:ext uri="{FF2B5EF4-FFF2-40B4-BE49-F238E27FC236}">
                <a16:creationId xmlns:a16="http://schemas.microsoft.com/office/drawing/2014/main" id="{65F25A31-E7EC-9649-8D7D-E63D82411EDC}"/>
              </a:ext>
            </a:extLst>
          </p:cNvPr>
          <p:cNvSpPr/>
          <p:nvPr/>
        </p:nvSpPr>
        <p:spPr>
          <a:xfrm>
            <a:off x="5563629" y="1316493"/>
            <a:ext cx="1607446" cy="327224"/>
          </a:xfrm>
          <a:prstGeom prst="chevron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bg1"/>
                </a:solidFill>
                <a:latin typeface="+mn-ea"/>
              </a:rPr>
              <a:t>案場集結</a:t>
            </a:r>
          </a:p>
        </p:txBody>
      </p:sp>
      <p:sp>
        <p:nvSpPr>
          <p:cNvPr id="12" name="箭號: 向下 11">
            <a:extLst>
              <a:ext uri="{FF2B5EF4-FFF2-40B4-BE49-F238E27FC236}">
                <a16:creationId xmlns:a16="http://schemas.microsoft.com/office/drawing/2014/main" id="{1F04ADF9-5C8C-A788-5E8B-699274ED62AC}"/>
              </a:ext>
            </a:extLst>
          </p:cNvPr>
          <p:cNvSpPr/>
          <p:nvPr/>
        </p:nvSpPr>
        <p:spPr>
          <a:xfrm rot="16200000">
            <a:off x="6986466" y="2864926"/>
            <a:ext cx="189372" cy="359540"/>
          </a:xfrm>
          <a:prstGeom prst="downArrow">
            <a:avLst/>
          </a:prstGeom>
          <a:solidFill>
            <a:schemeClr val="accent3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13" name="箭號: 向下 12">
            <a:extLst>
              <a:ext uri="{FF2B5EF4-FFF2-40B4-BE49-F238E27FC236}">
                <a16:creationId xmlns:a16="http://schemas.microsoft.com/office/drawing/2014/main" id="{09C08114-5573-0113-BB4D-359F913A8848}"/>
              </a:ext>
            </a:extLst>
          </p:cNvPr>
          <p:cNvSpPr/>
          <p:nvPr/>
        </p:nvSpPr>
        <p:spPr>
          <a:xfrm rot="17299666">
            <a:off x="8929357" y="2732883"/>
            <a:ext cx="189372" cy="359539"/>
          </a:xfrm>
          <a:prstGeom prst="downArrow">
            <a:avLst/>
          </a:prstGeom>
          <a:solidFill>
            <a:schemeClr val="accent3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9AF8D67A-753D-3600-6017-81E88DA91D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3688" y="2544028"/>
            <a:ext cx="1419802" cy="126870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52305FB3-714B-F995-948E-A1830AFA6A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51761" y="4974528"/>
            <a:ext cx="1488549" cy="1166985"/>
          </a:xfrm>
          <a:prstGeom prst="rect">
            <a:avLst/>
          </a:prstGeom>
        </p:spPr>
      </p:pic>
      <p:grpSp>
        <p:nvGrpSpPr>
          <p:cNvPr id="16" name="群組 15">
            <a:extLst>
              <a:ext uri="{FF2B5EF4-FFF2-40B4-BE49-F238E27FC236}">
                <a16:creationId xmlns:a16="http://schemas.microsoft.com/office/drawing/2014/main" id="{124ED2FE-5F04-6188-C469-6494A99BE83C}"/>
              </a:ext>
            </a:extLst>
          </p:cNvPr>
          <p:cNvGrpSpPr/>
          <p:nvPr/>
        </p:nvGrpSpPr>
        <p:grpSpPr>
          <a:xfrm>
            <a:off x="5545589" y="2526983"/>
            <a:ext cx="1272808" cy="1304007"/>
            <a:chOff x="5545589" y="2526983"/>
            <a:chExt cx="1272808" cy="1304007"/>
          </a:xfrm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2D3E7F37-6CCD-9073-067E-207BE1FBA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78257" y="2578083"/>
              <a:ext cx="551373" cy="531760"/>
            </a:xfrm>
            <a:prstGeom prst="rect">
              <a:avLst/>
            </a:prstGeom>
          </p:spPr>
        </p:pic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5FE47606-8A64-9148-85C8-D12CDB867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24283" y="2526983"/>
              <a:ext cx="583533" cy="633961"/>
            </a:xfrm>
            <a:prstGeom prst="rect">
              <a:avLst/>
            </a:prstGeom>
          </p:spPr>
        </p:pic>
        <p:pic>
          <p:nvPicPr>
            <p:cNvPr id="19" name="圖片 18">
              <a:extLst>
                <a:ext uri="{FF2B5EF4-FFF2-40B4-BE49-F238E27FC236}">
                  <a16:creationId xmlns:a16="http://schemas.microsoft.com/office/drawing/2014/main" id="{08FE2ECB-A5FF-768E-62B6-42E23CB56DC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45589" y="3277858"/>
              <a:ext cx="554607" cy="534878"/>
            </a:xfrm>
            <a:prstGeom prst="rect">
              <a:avLst/>
            </a:prstGeom>
          </p:spPr>
        </p:pic>
        <p:pic>
          <p:nvPicPr>
            <p:cNvPr id="20" name="圖片 19">
              <a:extLst>
                <a:ext uri="{FF2B5EF4-FFF2-40B4-BE49-F238E27FC236}">
                  <a16:creationId xmlns:a16="http://schemas.microsoft.com/office/drawing/2014/main" id="{6B513851-7A54-4110-B397-CA79859E1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63790" y="3296112"/>
              <a:ext cx="554607" cy="534878"/>
            </a:xfrm>
            <a:prstGeom prst="rect">
              <a:avLst/>
            </a:prstGeom>
          </p:spPr>
        </p:pic>
      </p:grpSp>
      <p:sp>
        <p:nvSpPr>
          <p:cNvPr id="22" name="箭號: ＞形 21">
            <a:extLst>
              <a:ext uri="{FF2B5EF4-FFF2-40B4-BE49-F238E27FC236}">
                <a16:creationId xmlns:a16="http://schemas.microsoft.com/office/drawing/2014/main" id="{362B5A46-7812-867A-BB1B-A7F2224FFBCA}"/>
              </a:ext>
            </a:extLst>
          </p:cNvPr>
          <p:cNvSpPr/>
          <p:nvPr/>
        </p:nvSpPr>
        <p:spPr>
          <a:xfrm>
            <a:off x="7109934" y="1299979"/>
            <a:ext cx="2300765" cy="347846"/>
          </a:xfrm>
          <a:prstGeom prst="chevron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bg1"/>
                </a:solidFill>
                <a:latin typeface="+mn-ea"/>
              </a:rPr>
              <a:t>單元升壓站</a:t>
            </a:r>
            <a:r>
              <a:rPr lang="en-US" altLang="zh-TW">
                <a:solidFill>
                  <a:schemeClr val="bg1"/>
                </a:solidFill>
                <a:latin typeface="+mn-ea"/>
              </a:rPr>
              <a:t>(</a:t>
            </a:r>
            <a:r>
              <a:rPr lang="zh-TW" altLang="en-US">
                <a:solidFill>
                  <a:schemeClr val="bg1"/>
                </a:solidFill>
                <a:latin typeface="+mn-ea"/>
              </a:rPr>
              <a:t>案場</a:t>
            </a:r>
            <a:r>
              <a:rPr lang="en-US" altLang="zh-TW">
                <a:solidFill>
                  <a:schemeClr val="bg1"/>
                </a:solidFill>
                <a:latin typeface="+mn-ea"/>
              </a:rPr>
              <a:t>)</a:t>
            </a:r>
            <a:endParaRPr lang="zh-TW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箭號: ＞形 22">
            <a:extLst>
              <a:ext uri="{FF2B5EF4-FFF2-40B4-BE49-F238E27FC236}">
                <a16:creationId xmlns:a16="http://schemas.microsoft.com/office/drawing/2014/main" id="{9210229D-2917-B5BE-0C1F-728E77503FE6}"/>
              </a:ext>
            </a:extLst>
          </p:cNvPr>
          <p:cNvSpPr/>
          <p:nvPr/>
        </p:nvSpPr>
        <p:spPr>
          <a:xfrm>
            <a:off x="9339670" y="1299979"/>
            <a:ext cx="2720015" cy="347846"/>
          </a:xfrm>
          <a:prstGeom prst="chevron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zh-TW" altLang="en-US">
                <a:solidFill>
                  <a:schemeClr val="bg1"/>
                </a:solidFill>
                <a:latin typeface="+mn-ea"/>
              </a:rPr>
              <a:t>林邊總升壓站</a:t>
            </a:r>
            <a:r>
              <a:rPr lang="en-US" altLang="zh-TW">
                <a:solidFill>
                  <a:schemeClr val="bg1"/>
                </a:solidFill>
                <a:latin typeface="+mn-ea"/>
              </a:rPr>
              <a:t>(</a:t>
            </a:r>
            <a:r>
              <a:rPr lang="zh-TW" altLang="en-US">
                <a:solidFill>
                  <a:schemeClr val="bg1"/>
                </a:solidFill>
                <a:latin typeface="+mn-ea"/>
              </a:rPr>
              <a:t>既設</a:t>
            </a:r>
            <a:r>
              <a:rPr lang="en-US" altLang="zh-TW">
                <a:solidFill>
                  <a:schemeClr val="bg1"/>
                </a:solidFill>
                <a:latin typeface="+mn-ea"/>
              </a:rPr>
              <a:t>)</a:t>
            </a:r>
            <a:endParaRPr lang="zh-TW" altLang="en-US">
              <a:solidFill>
                <a:schemeClr val="bg1"/>
              </a:solidFill>
              <a:latin typeface="+mn-ea"/>
              <a:cs typeface="Noto Sans TC"/>
            </a:endParaRPr>
          </a:p>
        </p:txBody>
      </p:sp>
      <p:sp>
        <p:nvSpPr>
          <p:cNvPr id="24" name="箭號: 向下 23">
            <a:extLst>
              <a:ext uri="{FF2B5EF4-FFF2-40B4-BE49-F238E27FC236}">
                <a16:creationId xmlns:a16="http://schemas.microsoft.com/office/drawing/2014/main" id="{1412C0F2-3ECE-D419-0D71-36332849692F}"/>
              </a:ext>
            </a:extLst>
          </p:cNvPr>
          <p:cNvSpPr/>
          <p:nvPr/>
        </p:nvSpPr>
        <p:spPr>
          <a:xfrm rot="16200000">
            <a:off x="7010216" y="5242752"/>
            <a:ext cx="189372" cy="359540"/>
          </a:xfrm>
          <a:prstGeom prst="downArrow">
            <a:avLst/>
          </a:prstGeom>
          <a:solidFill>
            <a:schemeClr val="accent3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26" name="箭號: 向下 25">
            <a:extLst>
              <a:ext uri="{FF2B5EF4-FFF2-40B4-BE49-F238E27FC236}">
                <a16:creationId xmlns:a16="http://schemas.microsoft.com/office/drawing/2014/main" id="{8910F459-8C8F-6637-1629-F9101CC9499A}"/>
              </a:ext>
            </a:extLst>
          </p:cNvPr>
          <p:cNvSpPr/>
          <p:nvPr/>
        </p:nvSpPr>
        <p:spPr>
          <a:xfrm rot="14918585">
            <a:off x="8940082" y="5098084"/>
            <a:ext cx="213924" cy="359539"/>
          </a:xfrm>
          <a:prstGeom prst="downArrow">
            <a:avLst/>
          </a:prstGeom>
          <a:solidFill>
            <a:schemeClr val="accent3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2D8F520D-FE2B-9F33-3F50-186352D08945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標題 5">
            <a:extLst>
              <a:ext uri="{FF2B5EF4-FFF2-40B4-BE49-F238E27FC236}">
                <a16:creationId xmlns:a16="http://schemas.microsoft.com/office/drawing/2014/main" id="{64F76F19-21A0-3753-B5FC-8B16E6E491E1}"/>
              </a:ext>
            </a:extLst>
          </p:cNvPr>
          <p:cNvSpPr txBox="1">
            <a:spLocks/>
          </p:cNvSpPr>
          <p:nvPr/>
        </p:nvSpPr>
        <p:spPr>
          <a:xfrm>
            <a:off x="387189" y="53622"/>
            <a:ext cx="6334954" cy="7642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zh-TW"/>
            </a:defPPr>
            <a:lvl1pPr marR="0" lvl="0" indent="0" fontAlgn="auto">
              <a:lnSpc>
                <a:spcPts val="6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>
                <a:solidFill>
                  <a:srgbClr val="203864"/>
                </a:solidFill>
                <a:latin typeface="+mn-ea"/>
              </a:defRPr>
            </a:lvl1pPr>
          </a:lstStyle>
          <a:p>
            <a:r>
              <a:rPr lang="zh-TW" altLang="en-US" dirty="0"/>
              <a:t>系統設置架構</a:t>
            </a:r>
            <a:r>
              <a:rPr lang="en-US" altLang="zh-TW" dirty="0"/>
              <a:t>/</a:t>
            </a:r>
            <a:r>
              <a:rPr lang="zh-TW" altLang="en-US" dirty="0"/>
              <a:t>輸</a:t>
            </a:r>
            <a:r>
              <a:rPr lang="en-US" altLang="zh-TW" dirty="0"/>
              <a:t>(</a:t>
            </a:r>
            <a:r>
              <a:rPr lang="zh-TW" altLang="en-US" dirty="0"/>
              <a:t>供</a:t>
            </a:r>
            <a:r>
              <a:rPr lang="en-US" altLang="zh-TW" dirty="0"/>
              <a:t>)</a:t>
            </a:r>
            <a:r>
              <a:rPr lang="zh-TW" altLang="en-US" dirty="0"/>
              <a:t>電線路圖</a:t>
            </a:r>
          </a:p>
        </p:txBody>
      </p:sp>
      <p:grpSp>
        <p:nvGrpSpPr>
          <p:cNvPr id="32" name="群組 31">
            <a:extLst>
              <a:ext uri="{FF2B5EF4-FFF2-40B4-BE49-F238E27FC236}">
                <a16:creationId xmlns:a16="http://schemas.microsoft.com/office/drawing/2014/main" id="{C8E31D8A-5AF8-7F85-E849-A22E5A5EA60F}"/>
              </a:ext>
            </a:extLst>
          </p:cNvPr>
          <p:cNvGrpSpPr/>
          <p:nvPr/>
        </p:nvGrpSpPr>
        <p:grpSpPr>
          <a:xfrm>
            <a:off x="5607208" y="4808976"/>
            <a:ext cx="1272808" cy="1304007"/>
            <a:chOff x="5545589" y="2526983"/>
            <a:chExt cx="1272808" cy="1304007"/>
          </a:xfrm>
        </p:grpSpPr>
        <p:pic>
          <p:nvPicPr>
            <p:cNvPr id="33" name="圖片 32">
              <a:extLst>
                <a:ext uri="{FF2B5EF4-FFF2-40B4-BE49-F238E27FC236}">
                  <a16:creationId xmlns:a16="http://schemas.microsoft.com/office/drawing/2014/main" id="{BB873BFE-9EAA-5AC6-C6A4-AEB5873DD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78257" y="2578083"/>
              <a:ext cx="551373" cy="531760"/>
            </a:xfrm>
            <a:prstGeom prst="rect">
              <a:avLst/>
            </a:prstGeom>
          </p:spPr>
        </p:pic>
        <p:pic>
          <p:nvPicPr>
            <p:cNvPr id="34" name="圖片 33">
              <a:extLst>
                <a:ext uri="{FF2B5EF4-FFF2-40B4-BE49-F238E27FC236}">
                  <a16:creationId xmlns:a16="http://schemas.microsoft.com/office/drawing/2014/main" id="{AD585E17-C95D-3546-953E-1A8AB7C4BE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24283" y="2526983"/>
              <a:ext cx="583533" cy="633961"/>
            </a:xfrm>
            <a:prstGeom prst="rect">
              <a:avLst/>
            </a:prstGeom>
          </p:spPr>
        </p:pic>
        <p:pic>
          <p:nvPicPr>
            <p:cNvPr id="35" name="圖片 34">
              <a:extLst>
                <a:ext uri="{FF2B5EF4-FFF2-40B4-BE49-F238E27FC236}">
                  <a16:creationId xmlns:a16="http://schemas.microsoft.com/office/drawing/2014/main" id="{1368C245-C549-C178-BDB8-B58AA79A3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45589" y="3277858"/>
              <a:ext cx="554607" cy="534878"/>
            </a:xfrm>
            <a:prstGeom prst="rect">
              <a:avLst/>
            </a:prstGeom>
          </p:spPr>
        </p:pic>
        <p:pic>
          <p:nvPicPr>
            <p:cNvPr id="36" name="圖片 35">
              <a:extLst>
                <a:ext uri="{FF2B5EF4-FFF2-40B4-BE49-F238E27FC236}">
                  <a16:creationId xmlns:a16="http://schemas.microsoft.com/office/drawing/2014/main" id="{44E684AE-1BD9-CFF3-2D78-69355E507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63790" y="3296112"/>
              <a:ext cx="554607" cy="534878"/>
            </a:xfrm>
            <a:prstGeom prst="rect">
              <a:avLst/>
            </a:prstGeom>
          </p:spPr>
        </p:pic>
      </p:grp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3525075B-2E10-021D-1964-8FC273FCCFBB}"/>
              </a:ext>
            </a:extLst>
          </p:cNvPr>
          <p:cNvGrpSpPr/>
          <p:nvPr/>
        </p:nvGrpSpPr>
        <p:grpSpPr>
          <a:xfrm>
            <a:off x="5610299" y="1932680"/>
            <a:ext cx="1355907" cy="442282"/>
            <a:chOff x="7920001" y="5295288"/>
            <a:chExt cx="1602146" cy="213379"/>
          </a:xfrm>
        </p:grpSpPr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53AA57D4-8BD0-8030-F1F0-2DA293454B78}"/>
                </a:ext>
              </a:extLst>
            </p:cNvPr>
            <p:cNvSpPr/>
            <p:nvPr/>
          </p:nvSpPr>
          <p:spPr>
            <a:xfrm>
              <a:off x="7920001" y="5295288"/>
              <a:ext cx="1602146" cy="2128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文字方塊 38">
              <a:extLst>
                <a:ext uri="{FF2B5EF4-FFF2-40B4-BE49-F238E27FC236}">
                  <a16:creationId xmlns:a16="http://schemas.microsoft.com/office/drawing/2014/main" id="{24B7AD11-2A38-D1A3-623D-2E04311E1662}"/>
                </a:ext>
              </a:extLst>
            </p:cNvPr>
            <p:cNvSpPr txBox="1"/>
            <p:nvPr/>
          </p:nvSpPr>
          <p:spPr>
            <a:xfrm>
              <a:off x="7955046" y="5330483"/>
              <a:ext cx="1490504" cy="178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dirty="0"/>
                <a:t>案場設備</a:t>
              </a:r>
            </a:p>
          </p:txBody>
        </p:sp>
      </p:grpSp>
      <p:grpSp>
        <p:nvGrpSpPr>
          <p:cNvPr id="40" name="群組 39">
            <a:extLst>
              <a:ext uri="{FF2B5EF4-FFF2-40B4-BE49-F238E27FC236}">
                <a16:creationId xmlns:a16="http://schemas.microsoft.com/office/drawing/2014/main" id="{699CFA1B-AC8C-2E27-0585-2B9F9173FEF5}"/>
              </a:ext>
            </a:extLst>
          </p:cNvPr>
          <p:cNvGrpSpPr/>
          <p:nvPr/>
        </p:nvGrpSpPr>
        <p:grpSpPr>
          <a:xfrm>
            <a:off x="5584841" y="4157184"/>
            <a:ext cx="1355907" cy="442282"/>
            <a:chOff x="7920001" y="5295288"/>
            <a:chExt cx="1602146" cy="213379"/>
          </a:xfrm>
        </p:grpSpPr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4787F5BB-8B9C-AB21-BB98-29DBE32D5BF3}"/>
                </a:ext>
              </a:extLst>
            </p:cNvPr>
            <p:cNvSpPr/>
            <p:nvPr/>
          </p:nvSpPr>
          <p:spPr>
            <a:xfrm>
              <a:off x="7920001" y="5295288"/>
              <a:ext cx="1602146" cy="2128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文字方塊 41">
              <a:extLst>
                <a:ext uri="{FF2B5EF4-FFF2-40B4-BE49-F238E27FC236}">
                  <a16:creationId xmlns:a16="http://schemas.microsoft.com/office/drawing/2014/main" id="{C33476C9-D451-4CCC-10EF-6C3638C5DC78}"/>
                </a:ext>
              </a:extLst>
            </p:cNvPr>
            <p:cNvSpPr txBox="1"/>
            <p:nvPr/>
          </p:nvSpPr>
          <p:spPr>
            <a:xfrm>
              <a:off x="7955046" y="5330483"/>
              <a:ext cx="1490504" cy="178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/>
                <a:t>案場設備</a:t>
              </a:r>
            </a:p>
          </p:txBody>
        </p:sp>
      </p:grpSp>
      <p:grpSp>
        <p:nvGrpSpPr>
          <p:cNvPr id="43" name="群組 42">
            <a:extLst>
              <a:ext uri="{FF2B5EF4-FFF2-40B4-BE49-F238E27FC236}">
                <a16:creationId xmlns:a16="http://schemas.microsoft.com/office/drawing/2014/main" id="{13FF0F92-F6CD-2AA1-7198-BB13BCD98235}"/>
              </a:ext>
            </a:extLst>
          </p:cNvPr>
          <p:cNvGrpSpPr/>
          <p:nvPr/>
        </p:nvGrpSpPr>
        <p:grpSpPr>
          <a:xfrm>
            <a:off x="7325746" y="4130829"/>
            <a:ext cx="1576352" cy="441198"/>
            <a:chOff x="7789761" y="5295288"/>
            <a:chExt cx="1862625" cy="212856"/>
          </a:xfrm>
        </p:grpSpPr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7DF115C0-13B1-DD08-EA73-3B5E03449767}"/>
                </a:ext>
              </a:extLst>
            </p:cNvPr>
            <p:cNvSpPr/>
            <p:nvPr/>
          </p:nvSpPr>
          <p:spPr>
            <a:xfrm>
              <a:off x="7920001" y="5295288"/>
              <a:ext cx="1602146" cy="2128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文字方塊 44">
              <a:extLst>
                <a:ext uri="{FF2B5EF4-FFF2-40B4-BE49-F238E27FC236}">
                  <a16:creationId xmlns:a16="http://schemas.microsoft.com/office/drawing/2014/main" id="{3C2142C0-7A7E-281E-8704-A6B76B992049}"/>
                </a:ext>
              </a:extLst>
            </p:cNvPr>
            <p:cNvSpPr txBox="1"/>
            <p:nvPr/>
          </p:nvSpPr>
          <p:spPr>
            <a:xfrm>
              <a:off x="7789761" y="5327228"/>
              <a:ext cx="1862625" cy="178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/>
                <a:t>22.8kV</a:t>
              </a:r>
              <a:r>
                <a:rPr lang="zh-TW" altLang="en-US" dirty="0"/>
                <a:t>升壓</a:t>
              </a:r>
            </a:p>
          </p:txBody>
        </p:sp>
      </p:grpSp>
      <p:grpSp>
        <p:nvGrpSpPr>
          <p:cNvPr id="46" name="群組 45">
            <a:extLst>
              <a:ext uri="{FF2B5EF4-FFF2-40B4-BE49-F238E27FC236}">
                <a16:creationId xmlns:a16="http://schemas.microsoft.com/office/drawing/2014/main" id="{B2D9C8A4-DBE0-A30A-390D-F5198A00821C}"/>
              </a:ext>
            </a:extLst>
          </p:cNvPr>
          <p:cNvGrpSpPr/>
          <p:nvPr/>
        </p:nvGrpSpPr>
        <p:grpSpPr>
          <a:xfrm>
            <a:off x="7241538" y="1922332"/>
            <a:ext cx="1576352" cy="441198"/>
            <a:chOff x="7789761" y="5295288"/>
            <a:chExt cx="1862625" cy="212856"/>
          </a:xfrm>
        </p:grpSpPr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F3C54662-FD38-A058-434D-C37748A02705}"/>
                </a:ext>
              </a:extLst>
            </p:cNvPr>
            <p:cNvSpPr/>
            <p:nvPr/>
          </p:nvSpPr>
          <p:spPr>
            <a:xfrm>
              <a:off x="7920001" y="5295288"/>
              <a:ext cx="1602146" cy="2128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" name="文字方塊 47">
              <a:extLst>
                <a:ext uri="{FF2B5EF4-FFF2-40B4-BE49-F238E27FC236}">
                  <a16:creationId xmlns:a16="http://schemas.microsoft.com/office/drawing/2014/main" id="{58BCCE49-D5D2-EAF0-269E-FEDEDADBF2EC}"/>
                </a:ext>
              </a:extLst>
            </p:cNvPr>
            <p:cNvSpPr txBox="1"/>
            <p:nvPr/>
          </p:nvSpPr>
          <p:spPr>
            <a:xfrm>
              <a:off x="7789761" y="5327228"/>
              <a:ext cx="1862625" cy="178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/>
                <a:t>22.8kV</a:t>
              </a:r>
              <a:r>
                <a:rPr lang="zh-TW" altLang="en-US"/>
                <a:t>升壓</a:t>
              </a:r>
            </a:p>
          </p:txBody>
        </p:sp>
      </p:grpSp>
      <p:sp>
        <p:nvSpPr>
          <p:cNvPr id="49" name="矩形 48">
            <a:extLst>
              <a:ext uri="{FF2B5EF4-FFF2-40B4-BE49-F238E27FC236}">
                <a16:creationId xmlns:a16="http://schemas.microsoft.com/office/drawing/2014/main" id="{ABAF52BD-3560-EF63-B5DC-2512D37DECCF}"/>
              </a:ext>
            </a:extLst>
          </p:cNvPr>
          <p:cNvSpPr/>
          <p:nvPr/>
        </p:nvSpPr>
        <p:spPr>
          <a:xfrm>
            <a:off x="9253422" y="1927287"/>
            <a:ext cx="2801991" cy="847609"/>
          </a:xfrm>
          <a:prstGeom prst="rect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文字方塊 49">
            <a:extLst>
              <a:ext uri="{FF2B5EF4-FFF2-40B4-BE49-F238E27FC236}">
                <a16:creationId xmlns:a16="http://schemas.microsoft.com/office/drawing/2014/main" id="{6FC9647B-C1F7-72D7-80D9-D75EA90F6A51}"/>
              </a:ext>
            </a:extLst>
          </p:cNvPr>
          <p:cNvSpPr txBox="1"/>
          <p:nvPr/>
        </p:nvSpPr>
        <p:spPr>
          <a:xfrm>
            <a:off x="9252959" y="1970215"/>
            <a:ext cx="27587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TW" altLang="en-US" sz="1600"/>
              <a:t>既設一回線併聯至三相三線</a:t>
            </a:r>
            <a:r>
              <a:rPr lang="en-US" altLang="zh-TW" sz="1600"/>
              <a:t>69kV</a:t>
            </a:r>
            <a:r>
              <a:rPr lang="zh-TW" altLang="en-US" sz="1600"/>
              <a:t>林邊</a:t>
            </a:r>
            <a:r>
              <a:rPr lang="en-US" altLang="zh-TW" sz="1600"/>
              <a:t>S/S〜</a:t>
            </a:r>
            <a:r>
              <a:rPr lang="zh-TW" altLang="en-US" sz="1600"/>
              <a:t>興龍線</a:t>
            </a:r>
            <a:r>
              <a:rPr lang="en-US" altLang="zh-TW" sz="1600"/>
              <a:t>S/S</a:t>
            </a:r>
            <a:endParaRPr lang="en-US" altLang="zh-TW" sz="1600" b="1">
              <a:latin typeface="+mn-ea"/>
            </a:endParaRPr>
          </a:p>
        </p:txBody>
      </p:sp>
      <p:sp>
        <p:nvSpPr>
          <p:cNvPr id="55" name="語音泡泡: 圓角矩形 54">
            <a:extLst>
              <a:ext uri="{FF2B5EF4-FFF2-40B4-BE49-F238E27FC236}">
                <a16:creationId xmlns:a16="http://schemas.microsoft.com/office/drawing/2014/main" id="{3D3C4991-F7CB-8E9F-3DE7-D504C4314C09}"/>
              </a:ext>
            </a:extLst>
          </p:cNvPr>
          <p:cNvSpPr/>
          <p:nvPr/>
        </p:nvSpPr>
        <p:spPr>
          <a:xfrm>
            <a:off x="1328002" y="4197033"/>
            <a:ext cx="764423" cy="634218"/>
          </a:xfrm>
          <a:prstGeom prst="wedgeRoundRectCallout">
            <a:avLst>
              <a:gd name="adj1" fmla="val -32041"/>
              <a:gd name="adj2" fmla="val -68350"/>
              <a:gd name="adj3" fmla="val 16667"/>
            </a:avLst>
          </a:prstGeom>
          <a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4C1225C-EA53-4E44-53D1-7F16428D17F5}"/>
              </a:ext>
            </a:extLst>
          </p:cNvPr>
          <p:cNvSpPr/>
          <p:nvPr/>
        </p:nvSpPr>
        <p:spPr>
          <a:xfrm>
            <a:off x="4316494" y="1819874"/>
            <a:ext cx="1101027" cy="253916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5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既設</a:t>
            </a:r>
            <a:r>
              <a:rPr lang="en-US" altLang="zh-TW" sz="105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14-3-1</a:t>
            </a:r>
            <a:r>
              <a:rPr lang="zh-TW" altLang="en-US" sz="105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站</a:t>
            </a:r>
          </a:p>
        </p:txBody>
      </p:sp>
      <p:sp>
        <p:nvSpPr>
          <p:cNvPr id="3" name="語音泡泡: 圓角矩形 2">
            <a:extLst>
              <a:ext uri="{FF2B5EF4-FFF2-40B4-BE49-F238E27FC236}">
                <a16:creationId xmlns:a16="http://schemas.microsoft.com/office/drawing/2014/main" id="{2C20897A-3935-09EF-DDA6-E37734ECBC7A}"/>
              </a:ext>
            </a:extLst>
          </p:cNvPr>
          <p:cNvSpPr/>
          <p:nvPr/>
        </p:nvSpPr>
        <p:spPr>
          <a:xfrm>
            <a:off x="4590295" y="2073790"/>
            <a:ext cx="459175" cy="377624"/>
          </a:xfrm>
          <a:prstGeom prst="wedgeRoundRectCallout">
            <a:avLst>
              <a:gd name="adj1" fmla="val 99879"/>
              <a:gd name="adj2" fmla="val 164014"/>
              <a:gd name="adj3" fmla="val 16667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highlight>
                <a:srgbClr val="FFFF00"/>
              </a:highlight>
              <a:latin typeface="+mn-ea"/>
            </a:endParaRPr>
          </a:p>
        </p:txBody>
      </p:sp>
      <p:pic>
        <p:nvPicPr>
          <p:cNvPr id="5" name="圖片 4" descr="一張含有 戶外, 水, 船隻, 地面 的圖片&#10;&#10;AI 產生的內容可能不正確。">
            <a:extLst>
              <a:ext uri="{FF2B5EF4-FFF2-40B4-BE49-F238E27FC236}">
                <a16:creationId xmlns:a16="http://schemas.microsoft.com/office/drawing/2014/main" id="{9FE1145C-ABAF-8778-0BE3-D80B3722CAD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49951" y="2835159"/>
            <a:ext cx="2805462" cy="2644049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E335CA6D-F201-97B7-D8B0-3585C240350B}"/>
              </a:ext>
            </a:extLst>
          </p:cNvPr>
          <p:cNvSpPr/>
          <p:nvPr/>
        </p:nvSpPr>
        <p:spPr>
          <a:xfrm>
            <a:off x="1243850" y="4872041"/>
            <a:ext cx="932726" cy="253916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5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林邊升壓站</a:t>
            </a:r>
          </a:p>
        </p:txBody>
      </p:sp>
    </p:spTree>
    <p:extLst>
      <p:ext uri="{BB962C8B-B14F-4D97-AF65-F5344CB8AC3E}">
        <p14:creationId xmlns:p14="http://schemas.microsoft.com/office/powerpoint/2010/main" val="4213520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5737F-3176-6BE5-65A2-93A9E5E12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9B867301-98CD-67FD-6CA9-AB520B4D7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50" y="2353573"/>
            <a:ext cx="4692470" cy="3983059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F5ABD0A4-C945-2B72-C23D-0D0102553329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571F8B9-B26C-786A-6EC1-B7EF6C063E1E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工程項目 </a:t>
            </a:r>
            <a:r>
              <a:rPr lang="en-US" altLang="zh-TW">
                <a:solidFill>
                  <a:schemeClr val="tx1">
                    <a:lumMod val="90000"/>
                    <a:lumOff val="10000"/>
                  </a:schemeClr>
                </a:solidFill>
              </a:rPr>
              <a:t>-</a:t>
            </a: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 道路管線工程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3D185D03-5BA1-4862-A7F5-2E16307946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7" name="流程圖: 替代程序 16">
            <a:extLst>
              <a:ext uri="{FF2B5EF4-FFF2-40B4-BE49-F238E27FC236}">
                <a16:creationId xmlns:a16="http://schemas.microsoft.com/office/drawing/2014/main" id="{8B7A1E73-A33F-A775-FAC1-54A99E5E5188}"/>
              </a:ext>
            </a:extLst>
          </p:cNvPr>
          <p:cNvSpPr/>
          <p:nvPr/>
        </p:nvSpPr>
        <p:spPr>
          <a:xfrm>
            <a:off x="421257" y="1037530"/>
            <a:ext cx="8237552" cy="1112460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2"/>
              </a:solidFill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4FBACEE-145B-B666-9A14-94D6BB0329D6}"/>
              </a:ext>
            </a:extLst>
          </p:cNvPr>
          <p:cNvSpPr txBox="1"/>
          <p:nvPr/>
        </p:nvSpPr>
        <p:spPr>
          <a:xfrm>
            <a:off x="499856" y="833947"/>
            <a:ext cx="10822130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>
              <a:defRPr sz="2000">
                <a:latin typeface="+mn-ea"/>
              </a:defRPr>
            </a:lvl1pPr>
          </a:lstStyle>
          <a:p>
            <a:pPr>
              <a:lnSpc>
                <a:spcPct val="120000"/>
              </a:lnSpc>
            </a:pPr>
            <a:r>
              <a:rPr lang="zh-TW" altLang="en-US" dirty="0"/>
              <a:t>施作範圍：下庄段</a:t>
            </a:r>
            <a:r>
              <a:rPr lang="en-US" altLang="zh-TW" dirty="0"/>
              <a:t>558</a:t>
            </a:r>
            <a:r>
              <a:rPr lang="zh-TW" altLang="en-US" dirty="0"/>
              <a:t>、</a:t>
            </a:r>
            <a:r>
              <a:rPr lang="en-US" altLang="zh-TW" dirty="0"/>
              <a:t>661</a:t>
            </a:r>
            <a:r>
              <a:rPr lang="zh-TW" altLang="en-US" dirty="0"/>
              <a:t> 、</a:t>
            </a:r>
            <a:r>
              <a:rPr lang="en-US" altLang="zh-TW" dirty="0"/>
              <a:t>664</a:t>
            </a:r>
            <a:r>
              <a:rPr lang="zh-TW" altLang="en-US" dirty="0"/>
              <a:t>、</a:t>
            </a:r>
            <a:r>
              <a:rPr lang="en-US" altLang="zh-TW" dirty="0"/>
              <a:t>664-5</a:t>
            </a:r>
            <a:r>
              <a:rPr lang="zh-TW" altLang="en-US" dirty="0"/>
              <a:t>管線工程均在工程案場範圍內。</a:t>
            </a:r>
            <a:endParaRPr lang="en-US" altLang="zh-TW" dirty="0"/>
          </a:p>
          <a:p>
            <a:pPr>
              <a:lnSpc>
                <a:spcPct val="120000"/>
              </a:lnSpc>
            </a:pPr>
            <a:r>
              <a:rPr lang="zh-TW" altLang="en-US" dirty="0"/>
              <a:t>交管方案：工區場外道路兩端設交管人員指揮交通，避開交通尖峰時刻，交期短影響低。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616A8B0-8DF3-31BC-7805-4A17A52298CB}"/>
              </a:ext>
            </a:extLst>
          </p:cNvPr>
          <p:cNvSpPr txBox="1"/>
          <p:nvPr/>
        </p:nvSpPr>
        <p:spPr>
          <a:xfrm>
            <a:off x="5499978" y="5823998"/>
            <a:ext cx="3051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solidFill>
                  <a:schemeClr val="accent3"/>
                </a:solidFill>
              </a:rPr>
              <a:t>示意圖</a:t>
            </a:r>
          </a:p>
        </p:txBody>
      </p:sp>
      <p:sp>
        <p:nvSpPr>
          <p:cNvPr id="3" name="投影片編號版面配置區 1">
            <a:extLst>
              <a:ext uri="{FF2B5EF4-FFF2-40B4-BE49-F238E27FC236}">
                <a16:creationId xmlns:a16="http://schemas.microsoft.com/office/drawing/2014/main" id="{99E40521-F24F-6A02-E033-A67AE208C251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20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9" name="語音泡泡: 圓角矩形 8">
            <a:extLst>
              <a:ext uri="{FF2B5EF4-FFF2-40B4-BE49-F238E27FC236}">
                <a16:creationId xmlns:a16="http://schemas.microsoft.com/office/drawing/2014/main" id="{5743CE21-C86E-EF2F-5DBC-DC5734F0D086}"/>
              </a:ext>
            </a:extLst>
          </p:cNvPr>
          <p:cNvSpPr/>
          <p:nvPr/>
        </p:nvSpPr>
        <p:spPr>
          <a:xfrm>
            <a:off x="3355339" y="4246042"/>
            <a:ext cx="1330036" cy="325438"/>
          </a:xfrm>
          <a:prstGeom prst="wedgeRoundRectCallout">
            <a:avLst>
              <a:gd name="adj1" fmla="val 20261"/>
              <a:gd name="adj2" fmla="val -107152"/>
              <a:gd name="adj3" fmla="val 166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/>
              <a:t>管線施作範圍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354A4D39-B6B3-F0AF-52F3-03DDE17A8BF6}"/>
              </a:ext>
            </a:extLst>
          </p:cNvPr>
          <p:cNvSpPr txBox="1"/>
          <p:nvPr/>
        </p:nvSpPr>
        <p:spPr>
          <a:xfrm>
            <a:off x="8992951" y="2353572"/>
            <a:ext cx="31877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1.</a:t>
            </a:r>
            <a:r>
              <a:rPr lang="zh-TW" altLang="en-US" sz="1200" dirty="0"/>
              <a:t>施工時段預計</a:t>
            </a:r>
            <a:r>
              <a:rPr lang="en-US" altLang="zh-TW" sz="1200" dirty="0"/>
              <a:t>:09:00~1800</a:t>
            </a:r>
          </a:p>
          <a:p>
            <a:r>
              <a:rPr lang="en-US" altLang="zh-TW" sz="1200" dirty="0"/>
              <a:t>2.</a:t>
            </a:r>
            <a:r>
              <a:rPr lang="zh-TW" altLang="en-US" sz="1200" dirty="0"/>
              <a:t>施工前三日於路邊張貼公告，夾放</a:t>
            </a:r>
            <a:endParaRPr lang="en-US" altLang="zh-TW" sz="1200" dirty="0"/>
          </a:p>
          <a:p>
            <a:r>
              <a:rPr lang="zh-TW" altLang="en-US" sz="1200" dirty="0"/>
              <a:t>    通知單並與當地里長溝通協調後施工。</a:t>
            </a:r>
            <a:br>
              <a:rPr lang="en-US" altLang="zh-TW" sz="1200" dirty="0"/>
            </a:br>
            <a:r>
              <a:rPr lang="en-US" altLang="zh-TW" sz="1200" dirty="0"/>
              <a:t>3.</a:t>
            </a:r>
            <a:r>
              <a:rPr lang="zh-TW" altLang="en-US" sz="1200" dirty="0"/>
              <a:t>施工時豎立施工告示牌交通錐拒馬</a:t>
            </a:r>
            <a:endParaRPr lang="en-US" altLang="zh-TW" sz="1200" dirty="0"/>
          </a:p>
          <a:p>
            <a:r>
              <a:rPr lang="zh-TW" altLang="en-US" sz="1200" dirty="0"/>
              <a:t>    並派旗手現場引導人車通行。</a:t>
            </a:r>
            <a:br>
              <a:rPr lang="en-US" altLang="zh-TW" sz="1200" dirty="0"/>
            </a:br>
            <a:r>
              <a:rPr lang="en-US" altLang="zh-TW" sz="1200" dirty="0"/>
              <a:t>4.</a:t>
            </a:r>
            <a:r>
              <a:rPr lang="zh-TW" altLang="en-US" sz="1200" dirty="0"/>
              <a:t>每日施工完後立即清理現場並鋪設</a:t>
            </a:r>
            <a:endParaRPr lang="en-US" altLang="zh-TW" sz="1200" dirty="0"/>
          </a:p>
          <a:p>
            <a:r>
              <a:rPr lang="zh-TW" altLang="en-US" sz="1200" dirty="0"/>
              <a:t>    防滑鐵板恢復車輛通行</a:t>
            </a:r>
            <a:endParaRPr lang="en-US" altLang="zh-TW" sz="1200" dirty="0"/>
          </a:p>
          <a:p>
            <a:r>
              <a:rPr lang="en-US" altLang="zh-TW" sz="1200" dirty="0"/>
              <a:t>5.</a:t>
            </a:r>
            <a:r>
              <a:rPr lang="zh-TW" altLang="en-US" sz="1200" dirty="0"/>
              <a:t>本階段施工均在工程案場範圍內。</a:t>
            </a:r>
            <a:endParaRPr lang="en-US" altLang="zh-TW" sz="1200" dirty="0"/>
          </a:p>
          <a:p>
            <a:r>
              <a:rPr lang="zh-TW" altLang="en-US" sz="1200" dirty="0"/>
              <a:t>    預計施工長度約</a:t>
            </a:r>
            <a:r>
              <a:rPr lang="en-US" altLang="zh-TW" sz="1200" dirty="0"/>
              <a:t>230M</a:t>
            </a:r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id="{0386A36C-731F-7654-0ED8-6962EFE7B3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7689" y="2353573"/>
            <a:ext cx="3900092" cy="343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62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168EA-3701-82F8-6839-A1068B24B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>
            <a:extLst>
              <a:ext uri="{FF2B5EF4-FFF2-40B4-BE49-F238E27FC236}">
                <a16:creationId xmlns:a16="http://schemas.microsoft.com/office/drawing/2014/main" id="{41AEDF82-09B6-BE1B-6FB9-79220BC97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6783" y="1357072"/>
            <a:ext cx="5604375" cy="4553152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1A235D0B-57D0-DF61-E483-4FE26DBBE166}"/>
              </a:ext>
            </a:extLst>
          </p:cNvPr>
          <p:cNvSpPr txBox="1"/>
          <p:nvPr/>
        </p:nvSpPr>
        <p:spPr>
          <a:xfrm>
            <a:off x="398256" y="684497"/>
            <a:ext cx="3781860" cy="51584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 sz="2400">
                <a:solidFill>
                  <a:schemeClr val="tx1">
                    <a:lumMod val="90000"/>
                    <a:lumOff val="10000"/>
                  </a:schemeClr>
                </a:solidFill>
              </a:rPr>
              <a:t>保障公共通行或替代措施</a:t>
            </a:r>
            <a:endParaRPr lang="zh-TW" altLang="en-US" sz="44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38A5228E-391C-3EA6-2A76-D8640FD65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1B6DA467-DDAE-E0FE-2DDE-C71943B2472B}"/>
              </a:ext>
            </a:extLst>
          </p:cNvPr>
          <p:cNvSpPr txBox="1"/>
          <p:nvPr/>
        </p:nvSpPr>
        <p:spPr>
          <a:xfrm>
            <a:off x="7674110" y="5973808"/>
            <a:ext cx="3051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solidFill>
                  <a:schemeClr val="accent3"/>
                </a:solidFill>
              </a:rPr>
              <a:t>示意圖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B975F603-4956-3417-1517-8EFEEEF465BE}"/>
              </a:ext>
            </a:extLst>
          </p:cNvPr>
          <p:cNvGrpSpPr/>
          <p:nvPr/>
        </p:nvGrpSpPr>
        <p:grpSpPr>
          <a:xfrm>
            <a:off x="276070" y="1303538"/>
            <a:ext cx="6382714" cy="4932294"/>
            <a:chOff x="438633" y="1074474"/>
            <a:chExt cx="6382714" cy="4932294"/>
          </a:xfrm>
        </p:grpSpPr>
        <p:grpSp>
          <p:nvGrpSpPr>
            <p:cNvPr id="5" name="群組 4">
              <a:extLst>
                <a:ext uri="{FF2B5EF4-FFF2-40B4-BE49-F238E27FC236}">
                  <a16:creationId xmlns:a16="http://schemas.microsoft.com/office/drawing/2014/main" id="{E4707E05-AB58-CB26-5614-A1349E5A2233}"/>
                </a:ext>
              </a:extLst>
            </p:cNvPr>
            <p:cNvGrpSpPr/>
            <p:nvPr/>
          </p:nvGrpSpPr>
          <p:grpSpPr>
            <a:xfrm>
              <a:off x="438633" y="1074474"/>
              <a:ext cx="5819930" cy="1384994"/>
              <a:chOff x="461634" y="1078250"/>
              <a:chExt cx="5819930" cy="1384994"/>
            </a:xfrm>
          </p:grpSpPr>
          <p:sp>
            <p:nvSpPr>
              <p:cNvPr id="17" name="流程圖: 替代程序 16">
                <a:extLst>
                  <a:ext uri="{FF2B5EF4-FFF2-40B4-BE49-F238E27FC236}">
                    <a16:creationId xmlns:a16="http://schemas.microsoft.com/office/drawing/2014/main" id="{28835474-8732-E21D-737C-005853A781DB}"/>
                  </a:ext>
                </a:extLst>
              </p:cNvPr>
              <p:cNvSpPr/>
              <p:nvPr/>
            </p:nvSpPr>
            <p:spPr>
              <a:xfrm>
                <a:off x="461634" y="1078250"/>
                <a:ext cx="5819930" cy="1384994"/>
              </a:xfrm>
              <a:prstGeom prst="flowChartAlternateProcess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4">
                  <a:shade val="15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5" name="文字方塊 14">
                <a:extLst>
                  <a:ext uri="{FF2B5EF4-FFF2-40B4-BE49-F238E27FC236}">
                    <a16:creationId xmlns:a16="http://schemas.microsoft.com/office/drawing/2014/main" id="{32069BF4-8841-0743-3796-54A8792BD785}"/>
                  </a:ext>
                </a:extLst>
              </p:cNvPr>
              <p:cNvSpPr txBox="1"/>
              <p:nvPr/>
            </p:nvSpPr>
            <p:spPr>
              <a:xfrm>
                <a:off x="558343" y="1101158"/>
                <a:ext cx="5552439" cy="13234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zh-TW" alt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本次管線相關作業施工，均在工程案場範圍內進行，無涉及場外道路或公共區域，若施工期間車輛進入受影響，派員於現場指揮交通引導替代道路路線，確保動線順暢及安全。</a:t>
                </a:r>
              </a:p>
            </p:txBody>
          </p:sp>
        </p:grpSp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B845D4F7-AC00-C7C4-5E9B-32540561725B}"/>
                </a:ext>
              </a:extLst>
            </p:cNvPr>
            <p:cNvSpPr txBox="1"/>
            <p:nvPr/>
          </p:nvSpPr>
          <p:spPr>
            <a:xfrm>
              <a:off x="634002" y="2459468"/>
              <a:ext cx="3228392" cy="12464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TW" alt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/>
                  </a:solidFill>
                  <a:uLnTx/>
                  <a:uFillTx/>
                  <a:latin typeface="Noto Sans TC"/>
                  <a:ea typeface="Noto Sans TC"/>
                </a:rPr>
                <a:t>施工前</a:t>
              </a:r>
              <a:endParaRPr kumimoji="0" lang="en-US" altLang="zh-TW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Noto Sans TC"/>
                <a:ea typeface="Noto Sans TC"/>
              </a:endParaRPr>
            </a:p>
            <a:p>
              <a:pPr marL="285750" lvl="0" indent="-285750">
                <a:buFont typeface="Wingdings" panose="05000000000000000000" pitchFamily="2" charset="2"/>
                <a:buChar char="u"/>
              </a:pPr>
              <a:r>
                <a:rPr lang="zh-TW" altLang="en-US" sz="1600" dirty="0">
                  <a:latin typeface="Noto Sans TC"/>
                  <a:ea typeface="Noto Sans TC"/>
                </a:rPr>
                <a:t>拜訪村長並告知</a:t>
              </a:r>
              <a:endParaRPr lang="en-US" altLang="zh-TW" sz="1600" dirty="0">
                <a:latin typeface="Noto Sans TC"/>
                <a:ea typeface="Noto Sans TC"/>
              </a:endParaRPr>
            </a:p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TW" altLang="en-US" sz="1600" dirty="0"/>
                <a:t>張貼公告施工訊息</a:t>
              </a:r>
              <a:endParaRPr lang="en-US" altLang="zh-TW" sz="1600" dirty="0"/>
            </a:p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TW" altLang="en-US" sz="1600" dirty="0"/>
                <a:t>申請道路施工許可</a:t>
              </a:r>
              <a:endParaRPr lang="en-US" altLang="zh-TW" sz="1600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7DBF4040-EB37-46CD-2309-D40F71CD1572}"/>
                </a:ext>
              </a:extLst>
            </p:cNvPr>
            <p:cNvSpPr txBox="1"/>
            <p:nvPr/>
          </p:nvSpPr>
          <p:spPr>
            <a:xfrm>
              <a:off x="663143" y="3656037"/>
              <a:ext cx="6158204" cy="161582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TW" alt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/>
                  </a:solidFill>
                  <a:uLnTx/>
                  <a:uFillTx/>
                  <a:latin typeface="Noto Sans TC"/>
                  <a:ea typeface="Noto Sans TC"/>
                </a:rPr>
                <a:t>施工中</a:t>
              </a:r>
              <a:endPara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uLnTx/>
                <a:uFillTx/>
                <a:latin typeface="Noto Sans TC"/>
                <a:ea typeface="Noto Sans TC"/>
              </a:endParaRPr>
            </a:p>
            <a:p>
              <a:pPr marL="285750" lvl="0" indent="-285750">
                <a:buFont typeface="Wingdings" panose="05000000000000000000" pitchFamily="2" charset="2"/>
                <a:buChar char="u"/>
              </a:pPr>
              <a:r>
                <a:rPr lang="zh-TW" altLang="en-US" dirty="0">
                  <a:latin typeface="Noto Sans TC"/>
                  <a:ea typeface="Noto Sans TC"/>
                </a:rPr>
                <a:t>避開</a:t>
              </a:r>
              <a:r>
                <a:rPr lang="zh-TW" altLang="en-US" dirty="0"/>
                <a:t>交通</a:t>
              </a:r>
              <a:r>
                <a:rPr lang="zh-TW" altLang="en-US" u="sng" dirty="0">
                  <a:latin typeface="Noto Sans TC"/>
                  <a:ea typeface="Noto Sans TC"/>
                </a:rPr>
                <a:t>尖峰時段</a:t>
              </a:r>
              <a:endParaRPr lang="en-US" altLang="zh-TW" u="sng" dirty="0">
                <a:latin typeface="Noto Sans TC"/>
                <a:ea typeface="Noto Sans TC"/>
              </a:endParaRPr>
            </a:p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TW" altLang="en-US" u="sng" dirty="0"/>
                <a:t>設置警示</a:t>
              </a:r>
              <a:r>
                <a:rPr lang="zh-TW" altLang="en-US" dirty="0"/>
                <a:t>標誌、護欄、交通錐及夜間警示燈</a:t>
              </a:r>
              <a:endParaRPr lang="en-US" altLang="zh-TW" dirty="0"/>
            </a:p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TW" altLang="en-US" dirty="0"/>
                <a:t>聘用當地人員熟悉路況之指揮人員協助指引</a:t>
              </a:r>
              <a:endParaRPr lang="en-US" altLang="zh-TW" dirty="0"/>
            </a:p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TW" altLang="en-US" dirty="0"/>
                <a:t>替代道路、維護用路人安全</a:t>
              </a: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10A12BF5-46F1-4160-F3BA-2551889357EF}"/>
                </a:ext>
              </a:extLst>
            </p:cNvPr>
            <p:cNvSpPr txBox="1"/>
            <p:nvPr/>
          </p:nvSpPr>
          <p:spPr>
            <a:xfrm>
              <a:off x="663143" y="5221938"/>
              <a:ext cx="2108719" cy="7848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TW" alt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ED7D31"/>
                  </a:solidFill>
                  <a:uLnTx/>
                  <a:uFillTx/>
                  <a:latin typeface="Noto Sans TC"/>
                  <a:ea typeface="Noto Sans TC"/>
                </a:rPr>
                <a:t>施工後</a:t>
              </a:r>
              <a:endPara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uLnTx/>
                <a:uFillTx/>
                <a:latin typeface="Noto Sans TC"/>
                <a:ea typeface="Noto Sans TC"/>
              </a:endParaRPr>
            </a:p>
            <a:p>
              <a:pPr marL="285750" lvl="0" indent="-285750">
                <a:buFont typeface="Wingdings" panose="05000000000000000000" pitchFamily="2" charset="2"/>
                <a:buChar char="u"/>
              </a:pPr>
              <a:r>
                <a:rPr lang="zh-TW" altLang="en-US" dirty="0">
                  <a:latin typeface="Noto Sans TC"/>
                  <a:ea typeface="Noto Sans TC"/>
                </a:rPr>
                <a:t>恢復道路平整</a:t>
              </a:r>
              <a:endParaRPr lang="en-US" altLang="zh-TW" dirty="0">
                <a:latin typeface="Noto Sans TC"/>
                <a:ea typeface="Noto Sans TC"/>
              </a:endParaRPr>
            </a:p>
          </p:txBody>
        </p:sp>
      </p:grpSp>
      <p:grpSp>
        <p:nvGrpSpPr>
          <p:cNvPr id="32" name="群組 31">
            <a:extLst>
              <a:ext uri="{FF2B5EF4-FFF2-40B4-BE49-F238E27FC236}">
                <a16:creationId xmlns:a16="http://schemas.microsoft.com/office/drawing/2014/main" id="{C39918E1-A0BD-3E63-99BD-F0AEE3CBA627}"/>
              </a:ext>
            </a:extLst>
          </p:cNvPr>
          <p:cNvGrpSpPr/>
          <p:nvPr/>
        </p:nvGrpSpPr>
        <p:grpSpPr>
          <a:xfrm>
            <a:off x="7674110" y="2295080"/>
            <a:ext cx="1993893" cy="3116099"/>
            <a:chOff x="7212156" y="2594525"/>
            <a:chExt cx="1993893" cy="3116099"/>
          </a:xfrm>
        </p:grpSpPr>
        <p:sp>
          <p:nvSpPr>
            <p:cNvPr id="30" name="語音泡泡: 圓角矩形 29">
              <a:extLst>
                <a:ext uri="{FF2B5EF4-FFF2-40B4-BE49-F238E27FC236}">
                  <a16:creationId xmlns:a16="http://schemas.microsoft.com/office/drawing/2014/main" id="{8755D081-3415-E42C-D43C-3A58207E14BE}"/>
                </a:ext>
              </a:extLst>
            </p:cNvPr>
            <p:cNvSpPr/>
            <p:nvPr/>
          </p:nvSpPr>
          <p:spPr>
            <a:xfrm>
              <a:off x="8007982" y="5236233"/>
              <a:ext cx="1198067" cy="474391"/>
            </a:xfrm>
            <a:prstGeom prst="wedgeRoundRectCallout">
              <a:avLst>
                <a:gd name="adj1" fmla="val 61658"/>
                <a:gd name="adj2" fmla="val -133947"/>
                <a:gd name="adj3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/>
                <a:t>案場位置</a:t>
              </a:r>
            </a:p>
          </p:txBody>
        </p:sp>
        <p:sp>
          <p:nvSpPr>
            <p:cNvPr id="31" name="語音泡泡: 圓角矩形 30">
              <a:extLst>
                <a:ext uri="{FF2B5EF4-FFF2-40B4-BE49-F238E27FC236}">
                  <a16:creationId xmlns:a16="http://schemas.microsoft.com/office/drawing/2014/main" id="{AF5EA149-0C5D-D6C8-5327-8A70BA8B0C3C}"/>
                </a:ext>
              </a:extLst>
            </p:cNvPr>
            <p:cNvSpPr/>
            <p:nvPr/>
          </p:nvSpPr>
          <p:spPr>
            <a:xfrm>
              <a:off x="7212156" y="2594525"/>
              <a:ext cx="1311607" cy="559710"/>
            </a:xfrm>
            <a:prstGeom prst="wedgeRoundRectCallout">
              <a:avLst>
                <a:gd name="adj1" fmla="val 43155"/>
                <a:gd name="adj2" fmla="val 89957"/>
                <a:gd name="adj3" fmla="val 1666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/>
                <a:t>189</a:t>
              </a:r>
              <a:r>
                <a:rPr lang="zh-TW" altLang="en-US" b="1" dirty="0"/>
                <a:t>線道替代道路</a:t>
              </a:r>
              <a:endParaRPr lang="en-US" altLang="zh-TW" b="1" dirty="0"/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B8263507-7F4A-F15E-51AC-B0937E38B11B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工程項目 </a:t>
            </a:r>
            <a:r>
              <a:rPr lang="en-US" altLang="zh-TW" dirty="0">
                <a:solidFill>
                  <a:schemeClr val="tx1">
                    <a:lumMod val="90000"/>
                    <a:lumOff val="10000"/>
                  </a:schemeClr>
                </a:solidFill>
              </a:rPr>
              <a:t>-</a:t>
            </a: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道路管線工程</a:t>
            </a:r>
            <a:endParaRPr lang="zh-TW" altLang="en-US" sz="60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1F9F034-564F-9726-BD56-20A064CE6208}"/>
              </a:ext>
            </a:extLst>
          </p:cNvPr>
          <p:cNvSpPr/>
          <p:nvPr/>
        </p:nvSpPr>
        <p:spPr>
          <a:xfrm>
            <a:off x="-80859" y="235780"/>
            <a:ext cx="356929" cy="964563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投影片編號版面配置區 1">
            <a:extLst>
              <a:ext uri="{FF2B5EF4-FFF2-40B4-BE49-F238E27FC236}">
                <a16:creationId xmlns:a16="http://schemas.microsoft.com/office/drawing/2014/main" id="{3DA2966F-D0F8-BA9F-6386-FE04FC1E69F5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21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2543150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53760-ACC4-6094-3A29-5DD1F0445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張含有 地圖, 空中攝影, 俯視圖 的圖片&#10;&#10;AI 產生的內容可能不正確。">
            <a:extLst>
              <a:ext uri="{FF2B5EF4-FFF2-40B4-BE49-F238E27FC236}">
                <a16:creationId xmlns:a16="http://schemas.microsoft.com/office/drawing/2014/main" id="{2D8E817E-F522-23F0-6EB9-8D5E31965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640" y="1465419"/>
            <a:ext cx="7226407" cy="5156832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6C933E18-EC0D-6EDB-CE67-6536FF2AD2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FBC09F8B-0DE8-EF0F-FC6D-180D5D5AC217}"/>
              </a:ext>
            </a:extLst>
          </p:cNvPr>
          <p:cNvSpPr txBox="1"/>
          <p:nvPr/>
        </p:nvSpPr>
        <p:spPr>
          <a:xfrm>
            <a:off x="276070" y="1006165"/>
            <a:ext cx="11782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>
                <a:latin typeface="+mn-ea"/>
              </a:rPr>
              <a:t>施工期間，車輛機具進出工區實施</a:t>
            </a:r>
            <a:r>
              <a:rPr lang="zh-TW" altLang="en-US" b="1" dirty="0">
                <a:solidFill>
                  <a:srgbClr val="ED7D31"/>
                </a:solidFill>
                <a:latin typeface="+mn-ea"/>
              </a:rPr>
              <a:t>人車交管</a:t>
            </a:r>
            <a:r>
              <a:rPr lang="zh-TW" altLang="en-US" dirty="0">
                <a:latin typeface="+mn-ea"/>
              </a:rPr>
              <a:t>，以確保工程進行期間機具及車輛進出，不影響民眾通行安全。</a:t>
            </a:r>
            <a:endParaRPr lang="zh-TW" altLang="en-US" sz="2000" dirty="0">
              <a:latin typeface="+mn-ea"/>
            </a:endParaRPr>
          </a:p>
        </p:txBody>
      </p:sp>
      <p:sp>
        <p:nvSpPr>
          <p:cNvPr id="9" name="投影片編號版面配置區 1">
            <a:extLst>
              <a:ext uri="{FF2B5EF4-FFF2-40B4-BE49-F238E27FC236}">
                <a16:creationId xmlns:a16="http://schemas.microsoft.com/office/drawing/2014/main" id="{809F93C0-AF1A-A924-2B50-1311E9AEBE3E}"/>
              </a:ext>
            </a:extLst>
          </p:cNvPr>
          <p:cNvSpPr txBox="1">
            <a:spLocks/>
          </p:cNvSpPr>
          <p:nvPr/>
        </p:nvSpPr>
        <p:spPr>
          <a:xfrm>
            <a:off x="2497728" y="7596518"/>
            <a:ext cx="720139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22</a:t>
            </a:fld>
            <a:endParaRPr lang="zh-TW" altLang="en-US">
              <a:latin typeface="Noto Sans TC"/>
              <a:ea typeface="Noto Sans TC"/>
            </a:endParaRPr>
          </a:p>
        </p:txBody>
      </p:sp>
      <p:grpSp>
        <p:nvGrpSpPr>
          <p:cNvPr id="35" name="群組 34">
            <a:extLst>
              <a:ext uri="{FF2B5EF4-FFF2-40B4-BE49-F238E27FC236}">
                <a16:creationId xmlns:a16="http://schemas.microsoft.com/office/drawing/2014/main" id="{2BB93EA3-AD63-ECB5-2D79-57F1FE0A60DB}"/>
              </a:ext>
            </a:extLst>
          </p:cNvPr>
          <p:cNvGrpSpPr/>
          <p:nvPr/>
        </p:nvGrpSpPr>
        <p:grpSpPr>
          <a:xfrm>
            <a:off x="3722398" y="5090778"/>
            <a:ext cx="5821931" cy="938665"/>
            <a:chOff x="2854894" y="5156170"/>
            <a:chExt cx="5821931" cy="938665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2D6F5F49-2174-E79A-7EB1-A216D8C51340}"/>
                </a:ext>
              </a:extLst>
            </p:cNvPr>
            <p:cNvSpPr/>
            <p:nvPr/>
          </p:nvSpPr>
          <p:spPr>
            <a:xfrm>
              <a:off x="6081681" y="5156170"/>
              <a:ext cx="2595144" cy="93866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400" dirty="0">
                  <a:solidFill>
                    <a:schemeClr val="tx1"/>
                  </a:solidFill>
                  <a:latin typeface="+mn-ea"/>
                </a:rPr>
                <a:t>下庄段運輸路線：</a:t>
              </a:r>
              <a:endParaRPr lang="en-US" altLang="zh-TW" sz="14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zh-TW" altLang="en-US" sz="1400" dirty="0">
                  <a:solidFill>
                    <a:schemeClr val="tx1"/>
                  </a:solidFill>
                  <a:latin typeface="+mn-ea"/>
                </a:rPr>
                <a:t>台</a:t>
              </a:r>
              <a:r>
                <a:rPr lang="en-US" altLang="zh-TW" sz="1400" dirty="0">
                  <a:solidFill>
                    <a:schemeClr val="tx1"/>
                  </a:solidFill>
                  <a:latin typeface="+mn-ea"/>
                </a:rPr>
                <a:t>17</a:t>
              </a:r>
              <a:r>
                <a:rPr lang="zh-TW" altLang="en-US" sz="1400" dirty="0">
                  <a:solidFill>
                    <a:schemeClr val="tx1"/>
                  </a:solidFill>
                  <a:latin typeface="+mn-ea"/>
                </a:rPr>
                <a:t>線→八甲山支線→中興路</a:t>
              </a:r>
              <a:r>
                <a:rPr lang="en-US" altLang="zh-TW" sz="1400" dirty="0">
                  <a:solidFill>
                    <a:schemeClr val="tx1"/>
                  </a:solidFill>
                  <a:latin typeface="+mn-ea"/>
                </a:rPr>
                <a:t>(189</a:t>
              </a:r>
              <a:r>
                <a:rPr lang="zh-TW" altLang="en-US" sz="1400" dirty="0">
                  <a:solidFill>
                    <a:schemeClr val="tx1"/>
                  </a:solidFill>
                  <a:latin typeface="+mn-ea"/>
                </a:rPr>
                <a:t>縣道</a:t>
              </a:r>
              <a:r>
                <a:rPr lang="en-US" altLang="zh-TW" sz="1400" dirty="0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zh-TW" altLang="en-US" sz="1400" dirty="0">
                  <a:solidFill>
                    <a:schemeClr val="tx1"/>
                  </a:solidFill>
                  <a:latin typeface="+mn-ea"/>
                </a:rPr>
                <a:t>→往堤防→案場</a:t>
              </a:r>
            </a:p>
          </p:txBody>
        </p:sp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BACE1020-4DEC-7E76-6AFC-8DC2501EB4BC}"/>
                </a:ext>
              </a:extLst>
            </p:cNvPr>
            <p:cNvSpPr txBox="1"/>
            <p:nvPr/>
          </p:nvSpPr>
          <p:spPr>
            <a:xfrm rot="3081096">
              <a:off x="2644607" y="5382810"/>
              <a:ext cx="7283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>
                  <a:highlight>
                    <a:srgbClr val="00FF00"/>
                  </a:highlight>
                  <a:latin typeface="標楷體" panose="03000509000000000000" pitchFamily="65" charset="-120"/>
                  <a:ea typeface="標楷體" panose="03000509000000000000" pitchFamily="65" charset="-120"/>
                </a:rPr>
                <a:t>台</a:t>
              </a:r>
              <a:r>
                <a:rPr lang="en-US" altLang="zh-TW" sz="1400" dirty="0">
                  <a:highlight>
                    <a:srgbClr val="00FF00"/>
                  </a:highlight>
                  <a:latin typeface="標楷體" panose="03000509000000000000" pitchFamily="65" charset="-120"/>
                  <a:ea typeface="標楷體" panose="03000509000000000000" pitchFamily="65" charset="-120"/>
                </a:rPr>
                <a:t>17</a:t>
              </a:r>
              <a:r>
                <a:rPr lang="zh-TW" altLang="en-US" sz="1400" dirty="0">
                  <a:highlight>
                    <a:srgbClr val="00FF00"/>
                  </a:highlight>
                  <a:latin typeface="標楷體" panose="03000509000000000000" pitchFamily="65" charset="-120"/>
                  <a:ea typeface="標楷體" panose="03000509000000000000" pitchFamily="65" charset="-120"/>
                </a:rPr>
                <a:t>縣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628E5A1B-18BB-11A9-D58D-EEAF75A281C7}"/>
              </a:ext>
            </a:extLst>
          </p:cNvPr>
          <p:cNvSpPr txBox="1"/>
          <p:nvPr/>
        </p:nvSpPr>
        <p:spPr>
          <a:xfrm>
            <a:off x="398255" y="235749"/>
            <a:ext cx="6956063" cy="552652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工程項目 </a:t>
            </a:r>
            <a:r>
              <a:rPr lang="en-US" altLang="zh-TW" dirty="0">
                <a:solidFill>
                  <a:schemeClr val="tx1">
                    <a:lumMod val="90000"/>
                    <a:lumOff val="10000"/>
                  </a:schemeClr>
                </a:solidFill>
              </a:rPr>
              <a:t>–</a:t>
            </a:r>
            <a:r>
              <a:rPr lang="zh-TW" alt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物料機具運輸計畫</a:t>
            </a:r>
            <a:endParaRPr lang="zh-TW" altLang="en-US" sz="60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646E8AF-A2A8-AD15-533A-E1096EDE37D3}"/>
              </a:ext>
            </a:extLst>
          </p:cNvPr>
          <p:cNvSpPr/>
          <p:nvPr/>
        </p:nvSpPr>
        <p:spPr>
          <a:xfrm>
            <a:off x="-80859" y="235780"/>
            <a:ext cx="356929" cy="964563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8E1BA224-0D29-8F96-EDF1-B9C006889DA1}"/>
              </a:ext>
            </a:extLst>
          </p:cNvPr>
          <p:cNvSpPr txBox="1"/>
          <p:nvPr/>
        </p:nvSpPr>
        <p:spPr>
          <a:xfrm rot="18570102">
            <a:off x="7294562" y="2118822"/>
            <a:ext cx="82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中興路</a:t>
            </a:r>
            <a:br>
              <a:rPr lang="en-US" altLang="zh-TW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189</a:t>
            </a:r>
            <a:r>
              <a:rPr lang="zh-TW" altLang="en-US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縣道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15411C99-970B-A261-C11E-4752D5AB33E6}"/>
              </a:ext>
            </a:extLst>
          </p:cNvPr>
          <p:cNvSpPr txBox="1"/>
          <p:nvPr/>
        </p:nvSpPr>
        <p:spPr>
          <a:xfrm rot="19538961">
            <a:off x="5626101" y="4936889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八甲山支線</a:t>
            </a:r>
          </a:p>
        </p:txBody>
      </p:sp>
      <p:cxnSp>
        <p:nvCxnSpPr>
          <p:cNvPr id="36" name="直線單箭頭接點 35">
            <a:extLst>
              <a:ext uri="{FF2B5EF4-FFF2-40B4-BE49-F238E27FC236}">
                <a16:creationId xmlns:a16="http://schemas.microsoft.com/office/drawing/2014/main" id="{D71B52F6-5FE8-B3BB-8539-6CF5C8294329}"/>
              </a:ext>
            </a:extLst>
          </p:cNvPr>
          <p:cNvCxnSpPr>
            <a:cxnSpLocks/>
          </p:cNvCxnSpPr>
          <p:nvPr/>
        </p:nvCxnSpPr>
        <p:spPr>
          <a:xfrm flipH="1" flipV="1">
            <a:off x="7795967" y="3704734"/>
            <a:ext cx="475259" cy="1386044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BDE74A3A-89AD-8B65-F260-355EA6295669}"/>
              </a:ext>
            </a:extLst>
          </p:cNvPr>
          <p:cNvSpPr/>
          <p:nvPr/>
        </p:nvSpPr>
        <p:spPr>
          <a:xfrm>
            <a:off x="3332547" y="587730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倉庫</a:t>
            </a: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00E59F13-F04E-703F-F463-8E9A37EE3BDB}"/>
              </a:ext>
            </a:extLst>
          </p:cNvPr>
          <p:cNvSpPr txBox="1"/>
          <p:nvPr/>
        </p:nvSpPr>
        <p:spPr>
          <a:xfrm rot="18181938">
            <a:off x="8389196" y="2712606"/>
            <a:ext cx="728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highlight>
                  <a:srgbClr val="00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往堤防</a:t>
            </a:r>
          </a:p>
        </p:txBody>
      </p:sp>
    </p:spTree>
    <p:extLst>
      <p:ext uri="{BB962C8B-B14F-4D97-AF65-F5344CB8AC3E}">
        <p14:creationId xmlns:p14="http://schemas.microsoft.com/office/powerpoint/2010/main" val="3291759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08F97-1069-F868-F318-98E10D7B5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40B8FD57-539D-9D51-E41B-F197A5932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8932C302-7A50-5F42-F988-4BA60D7A0681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工程期間環保對策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CEF40FD-3365-F1CD-EB1B-5C1AB4A998A3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投影片編號版面配置區 1">
            <a:extLst>
              <a:ext uri="{FF2B5EF4-FFF2-40B4-BE49-F238E27FC236}">
                <a16:creationId xmlns:a16="http://schemas.microsoft.com/office/drawing/2014/main" id="{522E6A5A-BBAC-7400-6E19-F2F225B90BF3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23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20" name="矩形: 圓角 19">
            <a:extLst>
              <a:ext uri="{FF2B5EF4-FFF2-40B4-BE49-F238E27FC236}">
                <a16:creationId xmlns:a16="http://schemas.microsoft.com/office/drawing/2014/main" id="{DA419307-1C2E-A874-FBC7-F45B1B55378D}"/>
              </a:ext>
            </a:extLst>
          </p:cNvPr>
          <p:cNvSpPr/>
          <p:nvPr/>
        </p:nvSpPr>
        <p:spPr>
          <a:xfrm>
            <a:off x="1303114" y="1719278"/>
            <a:ext cx="1751914" cy="40565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tx1"/>
                </a:solidFill>
              </a:rPr>
              <a:t>避免夜間施工</a:t>
            </a:r>
          </a:p>
        </p:txBody>
      </p:sp>
      <p:sp>
        <p:nvSpPr>
          <p:cNvPr id="22" name="矩形: 圓角 21">
            <a:extLst>
              <a:ext uri="{FF2B5EF4-FFF2-40B4-BE49-F238E27FC236}">
                <a16:creationId xmlns:a16="http://schemas.microsoft.com/office/drawing/2014/main" id="{59B75DB1-FF36-0120-2F09-FE4BE5D98053}"/>
              </a:ext>
            </a:extLst>
          </p:cNvPr>
          <p:cNvSpPr/>
          <p:nvPr/>
        </p:nvSpPr>
        <p:spPr>
          <a:xfrm>
            <a:off x="4271435" y="1566795"/>
            <a:ext cx="3649128" cy="7106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tx1"/>
                </a:solidFill>
              </a:rPr>
              <a:t>機具定期保養 降低排放廢氣</a:t>
            </a: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2C2E9D32-FA49-9CEE-5DC1-D982A8F73FCD}"/>
              </a:ext>
            </a:extLst>
          </p:cNvPr>
          <p:cNvSpPr/>
          <p:nvPr/>
        </p:nvSpPr>
        <p:spPr>
          <a:xfrm>
            <a:off x="8421126" y="1566794"/>
            <a:ext cx="3129190" cy="7106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tx1"/>
                </a:solidFill>
              </a:rPr>
              <a:t>避免機具長時間空轉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0FCEBF9-C3E7-9A16-836A-072B08C75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8" t="33208" r="14669" b="22846"/>
          <a:stretch>
            <a:fillRect/>
          </a:stretch>
        </p:blipFill>
        <p:spPr>
          <a:xfrm>
            <a:off x="863817" y="2124932"/>
            <a:ext cx="10464363" cy="3535559"/>
          </a:xfrm>
          <a:prstGeom prst="rect">
            <a:avLst/>
          </a:prstGeom>
        </p:spPr>
      </p:pic>
      <p:sp>
        <p:nvSpPr>
          <p:cNvPr id="5" name="矩形: 圓角 4">
            <a:extLst>
              <a:ext uri="{FF2B5EF4-FFF2-40B4-BE49-F238E27FC236}">
                <a16:creationId xmlns:a16="http://schemas.microsoft.com/office/drawing/2014/main" id="{1B2591BA-ED24-5399-45C8-2B60F815EA4C}"/>
              </a:ext>
            </a:extLst>
          </p:cNvPr>
          <p:cNvSpPr/>
          <p:nvPr/>
        </p:nvSpPr>
        <p:spPr>
          <a:xfrm>
            <a:off x="2454061" y="5636187"/>
            <a:ext cx="3526860" cy="71061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tx1"/>
                </a:solidFill>
              </a:rPr>
              <a:t>避免車輛進入 禁鳴喇叭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0461EEF4-D289-248E-223D-4B78F08DEF17}"/>
              </a:ext>
            </a:extLst>
          </p:cNvPr>
          <p:cNvSpPr/>
          <p:nvPr/>
        </p:nvSpPr>
        <p:spPr>
          <a:xfrm>
            <a:off x="6211080" y="5393844"/>
            <a:ext cx="3694105" cy="119530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chemeClr val="tx1"/>
                </a:solidFill>
              </a:rPr>
              <a:t>適當灑水避免車輛進出</a:t>
            </a:r>
            <a:endParaRPr lang="en-US" altLang="zh-TW">
              <a:solidFill>
                <a:schemeClr val="tx1"/>
              </a:solidFill>
            </a:endParaRPr>
          </a:p>
          <a:p>
            <a:pPr algn="ctr"/>
            <a:r>
              <a:rPr lang="zh-TW" altLang="en-US">
                <a:solidFill>
                  <a:schemeClr val="tx1"/>
                </a:solidFill>
              </a:rPr>
              <a:t>造成粉塵影響空氣品質</a:t>
            </a:r>
          </a:p>
        </p:txBody>
      </p:sp>
    </p:spTree>
    <p:extLst>
      <p:ext uri="{BB962C8B-B14F-4D97-AF65-F5344CB8AC3E}">
        <p14:creationId xmlns:p14="http://schemas.microsoft.com/office/powerpoint/2010/main" val="33829724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D1677-0236-7541-22B2-DC7BA3181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4D4F2225-FD87-A741-EF34-CACF670A56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C46E1A43-87E2-BE60-8390-9A893C265DD7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工程期間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CFB5294-AA94-4B73-2BCF-F0E058546FD9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投影片編號版面配置區 1">
            <a:extLst>
              <a:ext uri="{FF2B5EF4-FFF2-40B4-BE49-F238E27FC236}">
                <a16:creationId xmlns:a16="http://schemas.microsoft.com/office/drawing/2014/main" id="{44214B61-4568-AC7A-28E0-F1C9C298CA6C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24</a:t>
            </a:fld>
            <a:endParaRPr lang="zh-TW" altLang="en-US">
              <a:latin typeface="Noto Sans TC"/>
              <a:ea typeface="Noto Sans TC"/>
            </a:endParaRP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4F88CE99-68D2-870F-8CE9-6A23E82667D8}"/>
              </a:ext>
            </a:extLst>
          </p:cNvPr>
          <p:cNvGrpSpPr/>
          <p:nvPr/>
        </p:nvGrpSpPr>
        <p:grpSpPr>
          <a:xfrm>
            <a:off x="962067" y="5346441"/>
            <a:ext cx="10267861" cy="765110"/>
            <a:chOff x="615820" y="5038531"/>
            <a:chExt cx="10267861" cy="765110"/>
          </a:xfrm>
        </p:grpSpPr>
        <p:sp>
          <p:nvSpPr>
            <p:cNvPr id="5" name="流程圖: 替代程序 4">
              <a:extLst>
                <a:ext uri="{FF2B5EF4-FFF2-40B4-BE49-F238E27FC236}">
                  <a16:creationId xmlns:a16="http://schemas.microsoft.com/office/drawing/2014/main" id="{023051E1-D075-E29B-9F99-08F1065A46A0}"/>
                </a:ext>
              </a:extLst>
            </p:cNvPr>
            <p:cNvSpPr/>
            <p:nvPr/>
          </p:nvSpPr>
          <p:spPr>
            <a:xfrm>
              <a:off x="615820" y="5038531"/>
              <a:ext cx="10267861" cy="765110"/>
            </a:xfrm>
            <a:prstGeom prst="flowChartAlternateProcess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EBF98A78-A04F-2EBB-ED06-A041327830D3}"/>
                </a:ext>
              </a:extLst>
            </p:cNvPr>
            <p:cNvSpPr txBox="1"/>
            <p:nvPr/>
          </p:nvSpPr>
          <p:spPr>
            <a:xfrm>
              <a:off x="735562" y="5230036"/>
              <a:ext cx="1014811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TW" altLang="en-US" sz="2000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案場設備建置完成後，委託第三方檢測公司進行機電檢測作業，合格後與台電申請併聯。</a:t>
              </a:r>
            </a:p>
          </p:txBody>
        </p:sp>
      </p:grpSp>
      <p:sp>
        <p:nvSpPr>
          <p:cNvPr id="14" name="TextBox 12">
            <a:extLst>
              <a:ext uri="{FF2B5EF4-FFF2-40B4-BE49-F238E27FC236}">
                <a16:creationId xmlns:a16="http://schemas.microsoft.com/office/drawing/2014/main" id="{90E397E4-1A9E-8615-D949-D0A0BC44A73D}"/>
              </a:ext>
            </a:extLst>
          </p:cNvPr>
          <p:cNvSpPr txBox="1"/>
          <p:nvPr/>
        </p:nvSpPr>
        <p:spPr>
          <a:xfrm>
            <a:off x="1810138" y="4257595"/>
            <a:ext cx="2614418" cy="6519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87123" lvl="1" algn="ctr" defTabSz="609630">
              <a:lnSpc>
                <a:spcPct val="150000"/>
              </a:lnSpc>
              <a:defRPr/>
            </a:pPr>
            <a:r>
              <a:rPr lang="en-US" altLang="zh-TW" sz="3200" b="1" dirty="0">
                <a:latin typeface="+mn-ea"/>
              </a:rPr>
              <a:t>2026</a:t>
            </a:r>
            <a:r>
              <a:rPr lang="zh-TW" altLang="en-US" sz="3200" b="1" dirty="0">
                <a:latin typeface="+mn-ea"/>
              </a:rPr>
              <a:t>年</a:t>
            </a:r>
            <a:r>
              <a:rPr lang="en-US" altLang="zh-TW" sz="3200" b="1" dirty="0">
                <a:latin typeface="+mn-ea"/>
              </a:rPr>
              <a:t>3</a:t>
            </a:r>
            <a:r>
              <a:rPr lang="zh-TW" altLang="en-US" sz="3200" b="1" dirty="0">
                <a:latin typeface="+mn-ea"/>
              </a:rPr>
              <a:t>月</a:t>
            </a:r>
            <a:endParaRPr lang="en-US" sz="3200" b="1" dirty="0">
              <a:latin typeface="+mn-ea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0458D306-0F12-2B2A-4A31-56F9CE156CA9}"/>
              </a:ext>
            </a:extLst>
          </p:cNvPr>
          <p:cNvSpPr txBox="1"/>
          <p:nvPr/>
        </p:nvSpPr>
        <p:spPr>
          <a:xfrm>
            <a:off x="7447935" y="4272824"/>
            <a:ext cx="2614418" cy="6519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87123" lvl="1" algn="ctr" defTabSz="609630">
              <a:lnSpc>
                <a:spcPct val="150000"/>
              </a:lnSpc>
              <a:defRPr/>
            </a:pPr>
            <a:r>
              <a:rPr lang="en-US" altLang="zh-TW" sz="3200" b="1" dirty="0">
                <a:latin typeface="+mn-ea"/>
              </a:rPr>
              <a:t>2026</a:t>
            </a:r>
            <a:r>
              <a:rPr lang="zh-TW" altLang="en-US" sz="3200" b="1" dirty="0">
                <a:latin typeface="+mn-ea"/>
              </a:rPr>
              <a:t>年</a:t>
            </a:r>
            <a:r>
              <a:rPr lang="en-US" altLang="zh-TW" sz="3200" b="1" dirty="0">
                <a:latin typeface="+mn-ea"/>
              </a:rPr>
              <a:t>7</a:t>
            </a:r>
            <a:r>
              <a:rPr lang="zh-TW" altLang="en-US" sz="3200" b="1" dirty="0">
                <a:latin typeface="+mn-ea"/>
              </a:rPr>
              <a:t>月</a:t>
            </a:r>
            <a:endParaRPr lang="en-US" sz="3200" b="1" dirty="0">
              <a:latin typeface="+mn-ea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B945FEF0-6911-9481-5296-EAF4EF4B1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0" t="16326" r="15128" b="27619"/>
          <a:stretch>
            <a:fillRect/>
          </a:stretch>
        </p:blipFill>
        <p:spPr>
          <a:xfrm>
            <a:off x="2437554" y="916350"/>
            <a:ext cx="7316892" cy="333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08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49B8F-E1C4-75DD-1A19-50AFB0FD8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8FFE5ECE-9EBE-F3B2-9BDA-AB967F26F010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聯絡資訊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09FD8D1-4CEA-04BE-B308-273E27227BCD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投影片編號版面配置區 1">
            <a:extLst>
              <a:ext uri="{FF2B5EF4-FFF2-40B4-BE49-F238E27FC236}">
                <a16:creationId xmlns:a16="http://schemas.microsoft.com/office/drawing/2014/main" id="{2CD4A97A-EE6D-31C9-1F23-389CE60864DF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25</a:t>
            </a:fld>
            <a:endParaRPr lang="zh-TW" altLang="en-US">
              <a:latin typeface="Noto Sans TC"/>
              <a:ea typeface="Noto Sans TC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B48D07B-DA41-6AC4-481F-BEBFC36F9EEB}"/>
              </a:ext>
            </a:extLst>
          </p:cNvPr>
          <p:cNvSpPr txBox="1"/>
          <p:nvPr/>
        </p:nvSpPr>
        <p:spPr>
          <a:xfrm>
            <a:off x="398256" y="1416821"/>
            <a:ext cx="4559550" cy="4310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b="1">
                <a:solidFill>
                  <a:srgbClr val="ED7D31"/>
                </a:solidFill>
                <a:latin typeface="+mn-ea"/>
              </a:rPr>
              <a:t>城市發展電業股份有限公司</a:t>
            </a:r>
            <a:endParaRPr lang="en-US" altLang="zh-TW" sz="2400" b="1">
              <a:solidFill>
                <a:srgbClr val="ED7D31"/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en-US" altLang="zh-TW" sz="2200" b="1">
                <a:latin typeface="+mn-ea"/>
              </a:rPr>
              <a:t>(08) 833-8605</a:t>
            </a:r>
          </a:p>
          <a:p>
            <a:pPr>
              <a:lnSpc>
                <a:spcPct val="120000"/>
              </a:lnSpc>
            </a:pPr>
            <a:endParaRPr lang="en-US" altLang="zh-TW" sz="2400" b="1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TW" altLang="en-US" sz="2400" b="1">
                <a:solidFill>
                  <a:srgbClr val="ED7D31"/>
                </a:solidFill>
                <a:latin typeface="+mn-ea"/>
              </a:rPr>
              <a:t>專案負責人</a:t>
            </a:r>
            <a:endParaRPr lang="en-US" altLang="zh-TW" sz="2400" b="1">
              <a:solidFill>
                <a:srgbClr val="ED7D31"/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zh-TW" altLang="en-US" sz="2200" b="1">
                <a:latin typeface="+mn-ea"/>
                <a:sym typeface="Wingdings" pitchFamily="2" charset="2"/>
              </a:rPr>
              <a:t>李建宗 </a:t>
            </a:r>
            <a:r>
              <a:rPr lang="en-US" altLang="zh-TW" sz="2200" b="1">
                <a:latin typeface="+mn-ea"/>
                <a:sym typeface="Wingdings" pitchFamily="2" charset="2"/>
              </a:rPr>
              <a:t>(08) 833-8605</a:t>
            </a:r>
            <a:r>
              <a:rPr lang="zh-TW" altLang="en-US" sz="2200" b="1">
                <a:latin typeface="+mn-ea"/>
                <a:sym typeface="Wingdings" pitchFamily="2" charset="2"/>
              </a:rPr>
              <a:t> </a:t>
            </a:r>
            <a:r>
              <a:rPr lang="en-US" altLang="zh-TW" sz="2200" b="1">
                <a:latin typeface="+mn-ea"/>
                <a:sym typeface="Wingdings" pitchFamily="2" charset="2"/>
              </a:rPr>
              <a:t>#566</a:t>
            </a:r>
            <a:br>
              <a:rPr lang="en-US" altLang="zh-TW" sz="2200" b="1">
                <a:latin typeface="+mn-ea"/>
                <a:sym typeface="Wingdings" pitchFamily="2" charset="2"/>
              </a:rPr>
            </a:br>
            <a:r>
              <a:rPr lang="zh-TW" altLang="en-US" sz="2200" b="1">
                <a:latin typeface="+mn-ea"/>
                <a:sym typeface="Wingdings" pitchFamily="2" charset="2"/>
              </a:rPr>
              <a:t>郭晉凱 </a:t>
            </a:r>
            <a:r>
              <a:rPr lang="en-US" altLang="zh-TW" sz="2200" b="1">
                <a:latin typeface="+mn-ea"/>
                <a:sym typeface="Wingdings" pitchFamily="2" charset="2"/>
              </a:rPr>
              <a:t>(08) 833-8605</a:t>
            </a:r>
            <a:r>
              <a:rPr lang="zh-TW" altLang="en-US" sz="2200" b="1">
                <a:latin typeface="+mn-ea"/>
                <a:sym typeface="Wingdings" pitchFamily="2" charset="2"/>
              </a:rPr>
              <a:t> </a:t>
            </a:r>
            <a:r>
              <a:rPr lang="en-US" altLang="zh-TW" sz="2200" b="1">
                <a:latin typeface="+mn-ea"/>
                <a:sym typeface="Wingdings" pitchFamily="2" charset="2"/>
              </a:rPr>
              <a:t>#564</a:t>
            </a:r>
            <a:endParaRPr lang="en-US" altLang="zh-TW" sz="2200" b="1">
              <a:latin typeface="+mn-ea"/>
            </a:endParaRPr>
          </a:p>
          <a:p>
            <a:pPr>
              <a:lnSpc>
                <a:spcPct val="120000"/>
              </a:lnSpc>
            </a:pPr>
            <a:endParaRPr lang="en-US" altLang="zh-TW" sz="2400" b="1">
              <a:latin typeface="+mn-ea"/>
              <a:sym typeface="Wingdings" pitchFamily="2" charset="2"/>
            </a:endParaRPr>
          </a:p>
          <a:p>
            <a:pPr>
              <a:lnSpc>
                <a:spcPct val="120000"/>
              </a:lnSpc>
            </a:pPr>
            <a:r>
              <a:rPr lang="zh-TW" altLang="en-US" sz="2400" b="1">
                <a:solidFill>
                  <a:srgbClr val="ED7D31"/>
                </a:solidFill>
                <a:latin typeface="+mn-ea"/>
                <a:sym typeface="Wingdings" pitchFamily="2" charset="2"/>
              </a:rPr>
              <a:t>公司聯絡人</a:t>
            </a:r>
            <a:endParaRPr lang="en-US" altLang="zh-TW" sz="2400" b="1">
              <a:solidFill>
                <a:srgbClr val="ED7D31"/>
              </a:solidFill>
              <a:latin typeface="+mn-ea"/>
              <a:sym typeface="Wingdings" pitchFamily="2" charset="2"/>
            </a:endParaRPr>
          </a:p>
          <a:p>
            <a:pPr>
              <a:lnSpc>
                <a:spcPct val="120000"/>
              </a:lnSpc>
            </a:pPr>
            <a:r>
              <a:rPr lang="zh-TW" altLang="en-US" sz="2200" b="1">
                <a:latin typeface="+mn-ea"/>
                <a:sym typeface="Wingdings" pitchFamily="2" charset="2"/>
              </a:rPr>
              <a:t>顏銘志 </a:t>
            </a:r>
            <a:r>
              <a:rPr lang="en-US" altLang="zh-TW" sz="2200" b="1">
                <a:latin typeface="+mn-ea"/>
                <a:sym typeface="Wingdings" pitchFamily="2" charset="2"/>
              </a:rPr>
              <a:t>(08) 833-8605</a:t>
            </a:r>
            <a:r>
              <a:rPr lang="zh-TW" altLang="en-US" sz="2200" b="1">
                <a:latin typeface="+mn-ea"/>
                <a:sym typeface="Wingdings" pitchFamily="2" charset="2"/>
              </a:rPr>
              <a:t> </a:t>
            </a:r>
            <a:r>
              <a:rPr lang="en-US" altLang="zh-TW" sz="2200" b="1">
                <a:latin typeface="+mn-ea"/>
                <a:sym typeface="Wingdings" pitchFamily="2" charset="2"/>
              </a:rPr>
              <a:t>#500</a:t>
            </a:r>
            <a:r>
              <a:rPr lang="zh-TW" altLang="en-US" sz="2200" b="1">
                <a:latin typeface="+mn-ea"/>
                <a:sym typeface="Wingdings" pitchFamily="2" charset="2"/>
              </a:rPr>
              <a:t> </a:t>
            </a:r>
            <a:endParaRPr lang="en-US" altLang="zh-TW" sz="2200" b="1">
              <a:latin typeface="+mn-ea"/>
              <a:sym typeface="Wingdings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zh-TW" sz="2200" b="1">
                <a:latin typeface="+mn-ea"/>
                <a:sym typeface="Wingdings" pitchFamily="2" charset="2"/>
              </a:rPr>
              <a:t>               0920-486-278</a:t>
            </a:r>
          </a:p>
        </p:txBody>
      </p:sp>
      <p:grpSp>
        <p:nvGrpSpPr>
          <p:cNvPr id="5" name="Group 17">
            <a:extLst>
              <a:ext uri="{FF2B5EF4-FFF2-40B4-BE49-F238E27FC236}">
                <a16:creationId xmlns:a16="http://schemas.microsoft.com/office/drawing/2014/main" id="{446817D4-0F07-954C-F878-D82471F9EEC1}"/>
              </a:ext>
            </a:extLst>
          </p:cNvPr>
          <p:cNvGrpSpPr/>
          <p:nvPr/>
        </p:nvGrpSpPr>
        <p:grpSpPr>
          <a:xfrm>
            <a:off x="11199408" y="1791908"/>
            <a:ext cx="1985185" cy="1719180"/>
            <a:chOff x="0" y="0"/>
            <a:chExt cx="3619627" cy="3134614"/>
          </a:xfrm>
        </p:grpSpPr>
        <p:sp>
          <p:nvSpPr>
            <p:cNvPr id="8" name="Freeform 18">
              <a:extLst>
                <a:ext uri="{FF2B5EF4-FFF2-40B4-BE49-F238E27FC236}">
                  <a16:creationId xmlns:a16="http://schemas.microsoft.com/office/drawing/2014/main" id="{BD9ADB92-D83E-DF7B-D106-3885E2937DB2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203864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11" name="Group 19">
            <a:extLst>
              <a:ext uri="{FF2B5EF4-FFF2-40B4-BE49-F238E27FC236}">
                <a16:creationId xmlns:a16="http://schemas.microsoft.com/office/drawing/2014/main" id="{FB19DFE0-989F-1620-BBF8-93321AB41D19}"/>
              </a:ext>
            </a:extLst>
          </p:cNvPr>
          <p:cNvGrpSpPr/>
          <p:nvPr/>
        </p:nvGrpSpPr>
        <p:grpSpPr>
          <a:xfrm>
            <a:off x="9106727" y="-90188"/>
            <a:ext cx="2801010" cy="2425687"/>
            <a:chOff x="0" y="0"/>
            <a:chExt cx="3619627" cy="3134614"/>
          </a:xfrm>
        </p:grpSpPr>
        <p:sp>
          <p:nvSpPr>
            <p:cNvPr id="12" name="Freeform 20">
              <a:extLst>
                <a:ext uri="{FF2B5EF4-FFF2-40B4-BE49-F238E27FC236}">
                  <a16:creationId xmlns:a16="http://schemas.microsoft.com/office/drawing/2014/main" id="{5817DE4A-0872-24B1-3620-D36ABDCFF149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ED7D31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grpSp>
        <p:nvGrpSpPr>
          <p:cNvPr id="13" name="Group 21">
            <a:extLst>
              <a:ext uri="{FF2B5EF4-FFF2-40B4-BE49-F238E27FC236}">
                <a16:creationId xmlns:a16="http://schemas.microsoft.com/office/drawing/2014/main" id="{BC7EA200-DCE6-321D-1C03-BB0B318FADAB}"/>
              </a:ext>
            </a:extLst>
          </p:cNvPr>
          <p:cNvGrpSpPr/>
          <p:nvPr/>
        </p:nvGrpSpPr>
        <p:grpSpPr>
          <a:xfrm>
            <a:off x="8829293" y="-637435"/>
            <a:ext cx="1654260" cy="1432597"/>
            <a:chOff x="0" y="0"/>
            <a:chExt cx="3619627" cy="3134614"/>
          </a:xfrm>
        </p:grpSpPr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4593144A-DFE9-5257-92CC-17B8CDF57D4B}"/>
                </a:ext>
              </a:extLst>
            </p:cNvPr>
            <p:cNvSpPr/>
            <p:nvPr/>
          </p:nvSpPr>
          <p:spPr>
            <a:xfrm>
              <a:off x="0" y="0"/>
              <a:ext cx="3619627" cy="3134614"/>
            </a:xfrm>
            <a:custGeom>
              <a:avLst/>
              <a:gdLst/>
              <a:ahLst/>
              <a:cxnLst/>
              <a:rect l="l" t="t" r="r" b="b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</a:path>
              </a:pathLst>
            </a:custGeom>
            <a:solidFill>
              <a:srgbClr val="BFBFB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" panose="020B0502040504020204" pitchFamily="34" charset="0"/>
                <a:ea typeface="Noto Sans TC"/>
                <a:cs typeface="+mn-cs"/>
              </a:endParaRPr>
            </a:p>
          </p:txBody>
        </p:sp>
      </p:grpSp>
      <p:pic>
        <p:nvPicPr>
          <p:cNvPr id="10" name="圖片 9">
            <a:extLst>
              <a:ext uri="{FF2B5EF4-FFF2-40B4-BE49-F238E27FC236}">
                <a16:creationId xmlns:a16="http://schemas.microsoft.com/office/drawing/2014/main" id="{7F9445F3-3142-3A93-B58F-7CF601B3E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pic>
        <p:nvPicPr>
          <p:cNvPr id="26" name="圖片 25">
            <a:extLst>
              <a:ext uri="{FF2B5EF4-FFF2-40B4-BE49-F238E27FC236}">
                <a16:creationId xmlns:a16="http://schemas.microsoft.com/office/drawing/2014/main" id="{9E99DC8E-6261-4832-0988-CDF120564D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8" r="36938"/>
          <a:stretch>
            <a:fillRect/>
          </a:stretch>
        </p:blipFill>
        <p:spPr>
          <a:xfrm>
            <a:off x="6259274" y="553261"/>
            <a:ext cx="5258288" cy="630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637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EF7FF-78C1-0FEA-468F-7F7691087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23F3F5A1-7A5A-DD48-38BA-FBBA6F9CA4EB}"/>
              </a:ext>
            </a:extLst>
          </p:cNvPr>
          <p:cNvSpPr/>
          <p:nvPr/>
        </p:nvSpPr>
        <p:spPr>
          <a:xfrm>
            <a:off x="-5680" y="0"/>
            <a:ext cx="11763829" cy="584925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97D88496-6B89-1441-0676-72E188026032}"/>
              </a:ext>
            </a:extLst>
          </p:cNvPr>
          <p:cNvSpPr txBox="1">
            <a:spLocks/>
          </p:cNvSpPr>
          <p:nvPr/>
        </p:nvSpPr>
        <p:spPr>
          <a:xfrm>
            <a:off x="2150518" y="4453758"/>
            <a:ext cx="3094008" cy="8046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環境保護｜社會責任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普惠綠能｜綠色承諾</a:t>
            </a:r>
          </a:p>
        </p:txBody>
      </p:sp>
      <p:pic>
        <p:nvPicPr>
          <p:cNvPr id="6" name="圖片 5" descr="一張含有 文字, 圖形, 平面設計, 美工圖案 的圖片&#10;&#10;自動產生的描述">
            <a:extLst>
              <a:ext uri="{FF2B5EF4-FFF2-40B4-BE49-F238E27FC236}">
                <a16:creationId xmlns:a16="http://schemas.microsoft.com/office/drawing/2014/main" id="{0A06EFEA-EEB1-D477-8118-C7F634399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108" y="449936"/>
            <a:ext cx="4270828" cy="4270828"/>
          </a:xfrm>
          <a:prstGeom prst="rect">
            <a:avLst/>
          </a:prstGeom>
        </p:spPr>
      </p:pic>
      <p:pic>
        <p:nvPicPr>
          <p:cNvPr id="10" name="圖片 9" descr="一張含有 圓形, 螢幕擷取畫面, 圖形, 設計 的圖片&#10;&#10;自動產生的描述">
            <a:extLst>
              <a:ext uri="{FF2B5EF4-FFF2-40B4-BE49-F238E27FC236}">
                <a16:creationId xmlns:a16="http://schemas.microsoft.com/office/drawing/2014/main" id="{553A843A-4ADE-45B2-4935-132AEC087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172" y="-639198"/>
            <a:ext cx="4270828" cy="4270828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9651DBB1-2B21-5E1A-452F-34EE2A2C49DC}"/>
              </a:ext>
            </a:extLst>
          </p:cNvPr>
          <p:cNvSpPr txBox="1"/>
          <p:nvPr/>
        </p:nvSpPr>
        <p:spPr>
          <a:xfrm>
            <a:off x="7481834" y="1008743"/>
            <a:ext cx="51495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  <a:t>謝謝聆聽</a:t>
            </a:r>
            <a:b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</a:b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  <a:t>Thank you!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0A92BD1-5A2F-3C22-3DA9-3C1B3B506A76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26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35188560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F5682-2D88-78AA-C53A-5DDDA40B7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C144CD03-2954-FC09-389B-2C0905D11729}"/>
              </a:ext>
            </a:extLst>
          </p:cNvPr>
          <p:cNvSpPr txBox="1"/>
          <p:nvPr/>
        </p:nvSpPr>
        <p:spPr>
          <a:xfrm>
            <a:off x="7368971" y="2828835"/>
            <a:ext cx="4170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7200" b="1">
                <a:solidFill>
                  <a:schemeClr val="tx1">
                    <a:lumMod val="90000"/>
                    <a:lumOff val="10000"/>
                  </a:schemeClr>
                </a:solidFill>
              </a:rPr>
              <a:t>Q&amp;A</a:t>
            </a:r>
            <a:endParaRPr lang="zh-TW" altLang="en-US" sz="7200" b="1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4C77F447-9E5A-83E1-B7D3-6FF144093055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27</a:t>
            </a:fld>
            <a:endParaRPr lang="zh-TW" altLang="en-US">
              <a:latin typeface="Noto Sans TC"/>
              <a:ea typeface="Noto Sans TC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88AA25F2-68C4-A96E-192F-61FC7AE4C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AD035559-0989-1449-2B62-8EA94FE044F9}"/>
              </a:ext>
            </a:extLst>
          </p:cNvPr>
          <p:cNvSpPr txBox="1">
            <a:spLocks/>
          </p:cNvSpPr>
          <p:nvPr/>
        </p:nvSpPr>
        <p:spPr>
          <a:xfrm>
            <a:off x="398256" y="1086551"/>
            <a:ext cx="11556271" cy="20298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Q1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：裝設地面型太陽能是否等於棄耕農地？</a:t>
            </a: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  <a:p>
            <a:pPr lvl="0"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合法設置需通過</a:t>
            </a:r>
            <a:r>
              <a:rPr lang="zh-TW" altLang="en-US" sz="2400" b="1">
                <a:solidFill>
                  <a:srgbClr val="ED7D31"/>
                </a:solidFill>
              </a:rPr>
              <a:t>農地變更與政府審查</a:t>
            </a:r>
            <a:r>
              <a:rPr lang="zh-TW" altLang="en-US" sz="2400">
                <a:solidFill>
                  <a:schemeClr val="tx1"/>
                </a:solidFill>
              </a:rPr>
              <a:t>，</a:t>
            </a:r>
            <a:endParaRPr lang="en-US" altLang="zh-TW" sz="2400">
              <a:solidFill>
                <a:schemeClr val="tx1"/>
              </a:solidFill>
            </a:endParaRPr>
          </a:p>
          <a:p>
            <a:pPr lvl="0"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通常是在低產值、荒廢或非農用地安裝。</a:t>
            </a:r>
            <a:endParaRPr kumimoji="0" lang="en-US" altLang="zh-TW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8D6A474-C6B2-4FBA-A3C8-59E07FD82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76028"/>
            <a:ext cx="5858527" cy="329542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91A03D5-A911-CEE0-3AB3-95121F001478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413FDF7-56D8-E9D6-D13B-9F67C34902FB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農地使用與法規規範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6280781-67B9-D55D-A944-95EC6855B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146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4A135-2E4C-E8C1-04DB-9BDDCA03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024445A2-A4EE-22FA-D5A4-C8461F1690F0}"/>
              </a:ext>
            </a:extLst>
          </p:cNvPr>
          <p:cNvSpPr txBox="1">
            <a:spLocks/>
          </p:cNvSpPr>
          <p:nvPr/>
        </p:nvSpPr>
        <p:spPr>
          <a:xfrm>
            <a:off x="398257" y="1071953"/>
            <a:ext cx="8769964" cy="168547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Q2</a:t>
            </a:r>
            <a:r>
              <a:rPr lang="zh-TW" altLang="en-US" sz="2800" b="1">
                <a:solidFill>
                  <a:schemeClr val="tx1"/>
                </a:solidFill>
              </a:rPr>
              <a:t>：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太陽能板裝設後，土地是否永遠不能再耕作？</a:t>
            </a: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  <a:p>
            <a:pPr>
              <a:lnSpc>
                <a:spcPct val="120000"/>
              </a:lnSpc>
              <a:defRPr/>
            </a:pPr>
            <a:r>
              <a:rPr lang="zh-TW" altLang="en-US" sz="2400">
                <a:solidFill>
                  <a:srgbClr val="0A2240"/>
                </a:solidFill>
              </a:rPr>
              <a:t>多數案場採用</a:t>
            </a:r>
            <a:r>
              <a:rPr lang="zh-TW" altLang="en-US" sz="2400" b="1">
                <a:solidFill>
                  <a:srgbClr val="ED7D31"/>
                </a:solidFill>
              </a:rPr>
              <a:t>鋼樁基座</a:t>
            </a:r>
            <a:r>
              <a:rPr lang="zh-TW" altLang="en-US" sz="2400">
                <a:solidFill>
                  <a:srgbClr val="0A2240"/>
                </a:solidFill>
              </a:rPr>
              <a:t>設計，故整體設施直接接觸土地面積小，結束後可拆除恢復原狀，土地仍能回復耕作。</a:t>
            </a:r>
            <a:endParaRPr lang="en-US" altLang="zh-TW" sz="2400">
              <a:solidFill>
                <a:srgbClr val="0A224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zh-TW" sz="2800" b="1">
              <a:solidFill>
                <a:srgbClr val="0A2240">
                  <a:lumMod val="75000"/>
                  <a:lumOff val="25000"/>
                </a:srgbClr>
              </a:solidFill>
              <a:latin typeface="Noto Sans TC"/>
              <a:ea typeface="Noto Sans TC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rgbClr val="0A2240">
                  <a:lumMod val="75000"/>
                  <a:lumOff val="25000"/>
                </a:srgbClr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B20E56F-833A-B6D0-9325-FAF8C2880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531" y="2704404"/>
            <a:ext cx="4702981" cy="3130422"/>
          </a:xfrm>
          <a:prstGeom prst="rect">
            <a:avLst/>
          </a:prstGeom>
        </p:spPr>
      </p:pic>
      <p:sp>
        <p:nvSpPr>
          <p:cNvPr id="2" name="內容版面配置區 4">
            <a:extLst>
              <a:ext uri="{FF2B5EF4-FFF2-40B4-BE49-F238E27FC236}">
                <a16:creationId xmlns:a16="http://schemas.microsoft.com/office/drawing/2014/main" id="{FAF14874-3E44-FF8A-E704-567389118D70}"/>
              </a:ext>
            </a:extLst>
          </p:cNvPr>
          <p:cNvSpPr txBox="1">
            <a:spLocks/>
          </p:cNvSpPr>
          <p:nvPr/>
        </p:nvSpPr>
        <p:spPr>
          <a:xfrm>
            <a:off x="549904" y="2965085"/>
            <a:ext cx="6043800" cy="435133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rgbClr val="0A2240">
                  <a:lumMod val="75000"/>
                  <a:lumOff val="25000"/>
                </a:srgbClr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373AD91-DAC9-A834-149B-2CB56C02A000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CB569E56-6031-4D98-A923-CD0491DA8B56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土地保護與耕作影響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11D75326-D536-BE33-3FD9-6E5327093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A1431735-845A-4B0B-4775-AF7B9ECDC92F}"/>
              </a:ext>
            </a:extLst>
          </p:cNvPr>
          <p:cNvSpPr txBox="1"/>
          <p:nvPr/>
        </p:nvSpPr>
        <p:spPr>
          <a:xfrm>
            <a:off x="398256" y="2704404"/>
            <a:ext cx="5697744" cy="186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2800" b="1"/>
              <a:t>Q3</a:t>
            </a:r>
            <a:r>
              <a:rPr lang="zh-TW" altLang="en-US" sz="2800" b="1"/>
              <a:t>：裝設太陽能板後土地會變硬，會不會耕作不便？</a:t>
            </a:r>
            <a:endParaRPr lang="en-US" altLang="zh-TW" sz="2800" b="1"/>
          </a:p>
          <a:p>
            <a:pPr>
              <a:lnSpc>
                <a:spcPct val="130000"/>
              </a:lnSpc>
              <a:defRPr/>
            </a:pPr>
            <a:r>
              <a:rPr lang="zh-TW" altLang="en-US" sz="2400">
                <a:solidFill>
                  <a:srgbClr val="0A2240"/>
                </a:solidFill>
              </a:rPr>
              <a:t>多採用</a:t>
            </a:r>
            <a:r>
              <a:rPr lang="zh-TW" altLang="en-US" sz="2400" b="1">
                <a:solidFill>
                  <a:srgbClr val="ED7D31"/>
                </a:solidFill>
              </a:rPr>
              <a:t>樁基結構</a:t>
            </a:r>
            <a:r>
              <a:rPr lang="zh-TW" altLang="en-US" sz="2400">
                <a:solidFill>
                  <a:srgbClr val="0A2240"/>
                </a:solidFill>
              </a:rPr>
              <a:t>就不會大面積水泥硬化，土地也未被全面覆蓋，所以影響有限。</a:t>
            </a:r>
            <a:endParaRPr lang="en-US" altLang="zh-TW" sz="2400">
              <a:solidFill>
                <a:srgbClr val="0A22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1156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569C6-D967-7F3A-733C-A928CB55F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4">
            <a:extLst>
              <a:ext uri="{FF2B5EF4-FFF2-40B4-BE49-F238E27FC236}">
                <a16:creationId xmlns:a16="http://schemas.microsoft.com/office/drawing/2014/main" id="{E0C2517F-A8C3-7AA7-7212-7E04B3D2696B}"/>
              </a:ext>
            </a:extLst>
          </p:cNvPr>
          <p:cNvSpPr txBox="1">
            <a:spLocks/>
          </p:cNvSpPr>
          <p:nvPr/>
        </p:nvSpPr>
        <p:spPr>
          <a:xfrm>
            <a:off x="398256" y="917429"/>
            <a:ext cx="6291793" cy="251157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Q4</a:t>
            </a:r>
            <a:r>
              <a:rPr lang="zh-TW" altLang="en-US" sz="2800" b="1">
                <a:solidFill>
                  <a:schemeClr val="tx1"/>
                </a:solidFill>
              </a:rPr>
              <a:t>：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太陽能設施會破壞生態環境嗎？</a:t>
            </a: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rgbClr val="0A2240"/>
                </a:solidFill>
              </a:rPr>
              <a:t>我司案場會盡可能不去擾動土地並做好排水，</a:t>
            </a:r>
            <a:endParaRPr lang="en-US" altLang="zh-TW" sz="2400">
              <a:solidFill>
                <a:srgbClr val="0A2240"/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rgbClr val="0A2240"/>
                </a:solidFill>
              </a:rPr>
              <a:t>以</a:t>
            </a:r>
            <a:r>
              <a:rPr lang="zh-TW" altLang="en-US" sz="2400" b="1">
                <a:solidFill>
                  <a:srgbClr val="ED7D31"/>
                </a:solidFill>
              </a:rPr>
              <a:t>荒野化</a:t>
            </a:r>
            <a:r>
              <a:rPr lang="zh-TW" altLang="en-US" sz="2400">
                <a:solidFill>
                  <a:srgbClr val="0A2240"/>
                </a:solidFill>
              </a:rPr>
              <a:t>的方式讓土地休養生息，</a:t>
            </a:r>
            <a:endParaRPr lang="en-US" altLang="zh-TW" sz="2400">
              <a:solidFill>
                <a:srgbClr val="0A2240"/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rgbClr val="0A2240"/>
                </a:solidFill>
              </a:rPr>
              <a:t>同時增進自然生態。</a:t>
            </a:r>
            <a:endParaRPr lang="en-US" altLang="zh-TW" sz="2400">
              <a:solidFill>
                <a:srgbClr val="0A224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F4BBA25-56DB-46DA-2907-B12F1B216D99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CA5FE7E1-32AC-AE11-01EA-94449914CD05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土地保護與耕作影響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EEADEDB4-09A8-2A9E-859F-AB2CFF8C7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1"/>
          <a:stretch>
            <a:fillRect/>
          </a:stretch>
        </p:blipFill>
        <p:spPr>
          <a:xfrm>
            <a:off x="7203233" y="-217935"/>
            <a:ext cx="5181450" cy="620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10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25417-CEF4-D9F9-29BE-F45E6EDCE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DBE20308-E8A4-8133-D0F6-5E05880DEAA0}"/>
              </a:ext>
            </a:extLst>
          </p:cNvPr>
          <p:cNvSpPr txBox="1">
            <a:spLocks/>
          </p:cNvSpPr>
          <p:nvPr/>
        </p:nvSpPr>
        <p:spPr>
          <a:xfrm>
            <a:off x="372334" y="1010333"/>
            <a:ext cx="10861723" cy="166755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Q5</a:t>
            </a:r>
            <a:r>
              <a:rPr lang="zh-TW" altLang="en-US" sz="2800" b="1">
                <a:solidFill>
                  <a:schemeClr val="tx1"/>
                </a:solidFill>
              </a:rPr>
              <a:t>：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太陽能發電會不會收益不穩定，使農民</a:t>
            </a: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(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地主</a:t>
            </a: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)</a:t>
            </a: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TC"/>
                <a:ea typeface="Noto Sans TC"/>
                <a:cs typeface="+mn-cs"/>
              </a:rPr>
              <a:t>賺不到錢？</a:t>
            </a: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目前政府仍提供太陽能發電</a:t>
            </a:r>
            <a:r>
              <a:rPr lang="zh-TW" altLang="en-US" sz="2400" b="1">
                <a:solidFill>
                  <a:srgbClr val="ED7D31"/>
                </a:solidFill>
              </a:rPr>
              <a:t>保證收購電價</a:t>
            </a:r>
            <a:r>
              <a:rPr lang="en-US" altLang="zh-TW" sz="2400" b="1">
                <a:solidFill>
                  <a:srgbClr val="ED7D31"/>
                </a:solidFill>
              </a:rPr>
              <a:t>(</a:t>
            </a:r>
            <a:r>
              <a:rPr lang="en-US" altLang="zh-TW" sz="2400" b="1" err="1">
                <a:solidFill>
                  <a:srgbClr val="ED7D31"/>
                </a:solidFill>
              </a:rPr>
              <a:t>FiT</a:t>
            </a:r>
            <a:r>
              <a:rPr lang="en-US" altLang="zh-TW" sz="2400" b="1">
                <a:solidFill>
                  <a:srgbClr val="ED7D31"/>
                </a:solidFill>
              </a:rPr>
              <a:t>)</a:t>
            </a:r>
            <a:r>
              <a:rPr lang="zh-TW" altLang="en-US" sz="2400">
                <a:solidFill>
                  <a:schemeClr val="tx1"/>
                </a:solidFill>
              </a:rPr>
              <a:t>，收益較穩定，</a:t>
            </a:r>
            <a:endParaRPr lang="en-US" altLang="zh-TW" sz="24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並且公司以永續經營的理念必會遵守合約，定時支付租金予農民</a:t>
            </a:r>
            <a:r>
              <a:rPr lang="en-US" altLang="zh-TW" sz="2400">
                <a:solidFill>
                  <a:schemeClr val="tx1"/>
                </a:solidFill>
              </a:rPr>
              <a:t>(</a:t>
            </a:r>
            <a:r>
              <a:rPr lang="zh-TW" altLang="en-US" sz="2400">
                <a:solidFill>
                  <a:schemeClr val="tx1"/>
                </a:solidFill>
              </a:rPr>
              <a:t>地主</a:t>
            </a:r>
            <a:r>
              <a:rPr lang="en-US" altLang="zh-TW" sz="2400">
                <a:solidFill>
                  <a:schemeClr val="tx1"/>
                </a:solidFill>
              </a:rPr>
              <a:t>)</a:t>
            </a:r>
            <a:r>
              <a:rPr lang="zh-TW" altLang="en-US" sz="2400">
                <a:solidFill>
                  <a:schemeClr val="tx1"/>
                </a:solidFill>
              </a:rPr>
              <a:t>。</a:t>
            </a:r>
            <a:endParaRPr lang="en-US" altLang="zh-TW" sz="2800">
              <a:solidFill>
                <a:srgbClr val="0A224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rgbClr val="0A2240">
                  <a:lumMod val="75000"/>
                  <a:lumOff val="25000"/>
                </a:srgbClr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zh-TW" sz="2800" b="1">
              <a:solidFill>
                <a:srgbClr val="0A2240">
                  <a:lumMod val="75000"/>
                  <a:lumOff val="25000"/>
                </a:srgbClr>
              </a:solidFill>
              <a:latin typeface="Noto Sans TC"/>
              <a:ea typeface="Noto Sans TC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TW" sz="2800" b="1" i="0" u="none" strike="noStrike" kern="1200" cap="none" spc="0" normalizeH="0" baseline="0" noProof="0">
              <a:ln>
                <a:noFill/>
              </a:ln>
              <a:solidFill>
                <a:srgbClr val="0A2240">
                  <a:lumMod val="75000"/>
                  <a:lumOff val="25000"/>
                </a:srgbClr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22AAB8ED-18D5-BDB0-A665-5E81D6A07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780" y="2897223"/>
            <a:ext cx="4344648" cy="289643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6B68AE59-385F-156F-0114-3C95C6F39EA3}"/>
              </a:ext>
            </a:extLst>
          </p:cNvPr>
          <p:cNvSpPr/>
          <p:nvPr/>
        </p:nvSpPr>
        <p:spPr>
          <a:xfrm>
            <a:off x="-80859" y="235781"/>
            <a:ext cx="356929" cy="552588"/>
          </a:xfrm>
          <a:prstGeom prst="rect">
            <a:avLst/>
          </a:prstGeom>
          <a:gradFill>
            <a:gsLst>
              <a:gs pos="10000">
                <a:srgbClr val="002060"/>
              </a:gs>
              <a:gs pos="99048">
                <a:srgbClr val="FFFFFF"/>
              </a:gs>
              <a:gs pos="4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932DCE07-6D74-5C9B-7C75-E787F4947795}"/>
              </a:ext>
            </a:extLst>
          </p:cNvPr>
          <p:cNvSpPr txBox="1"/>
          <p:nvPr/>
        </p:nvSpPr>
        <p:spPr>
          <a:xfrm>
            <a:off x="398256" y="235782"/>
            <a:ext cx="5181450" cy="552587"/>
          </a:xfrm>
          <a:prstGeom prst="rect">
            <a:avLst/>
          </a:prstGeom>
        </p:spPr>
        <p:txBody>
          <a:bodyPr wrap="square" lIns="0" tIns="0" rIns="0" bIns="0" rtlCol="0" anchor="ctr" anchorCtr="0">
            <a:spAutoFit/>
          </a:bodyPr>
          <a:lstStyle>
            <a:defPPr>
              <a:defRPr lang="zh-TW"/>
            </a:defPPr>
            <a:lvl1pPr algn="ctr" defTabSz="609630">
              <a:lnSpc>
                <a:spcPts val="4640"/>
              </a:lnSpc>
              <a:spcBef>
                <a:spcPct val="0"/>
              </a:spcBef>
              <a:defRPr sz="3600" b="1">
                <a:solidFill>
                  <a:srgbClr val="203864"/>
                </a:solidFill>
                <a:latin typeface="+mj-ea"/>
                <a:ea typeface="+mj-ea"/>
              </a:defRPr>
            </a:lvl1pPr>
          </a:lstStyle>
          <a:p>
            <a:pPr lvl="0" algn="l">
              <a:defRPr/>
            </a:pPr>
            <a:r>
              <a:rPr lang="zh-TW" altLang="en-US">
                <a:solidFill>
                  <a:schemeClr val="tx1">
                    <a:lumMod val="90000"/>
                    <a:lumOff val="10000"/>
                  </a:schemeClr>
                </a:solidFill>
              </a:rPr>
              <a:t>經濟效益與稅務</a:t>
            </a:r>
            <a:endParaRPr lang="zh-TW" altLang="en-US" sz="600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E0584802-F447-3CD0-3FBD-B9E5FB44B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458" y="44277"/>
            <a:ext cx="1326208" cy="552587"/>
          </a:xfrm>
          <a:prstGeom prst="rect">
            <a:avLst/>
          </a:prstGeom>
        </p:spPr>
      </p:pic>
      <p:sp>
        <p:nvSpPr>
          <p:cNvPr id="13" name="內容版面配置區 4">
            <a:extLst>
              <a:ext uri="{FF2B5EF4-FFF2-40B4-BE49-F238E27FC236}">
                <a16:creationId xmlns:a16="http://schemas.microsoft.com/office/drawing/2014/main" id="{8F2A41CF-21D4-4732-C9A5-9D1A8C393836}"/>
              </a:ext>
            </a:extLst>
          </p:cNvPr>
          <p:cNvSpPr txBox="1">
            <a:spLocks/>
          </p:cNvSpPr>
          <p:nvPr/>
        </p:nvSpPr>
        <p:spPr>
          <a:xfrm>
            <a:off x="398256" y="2677886"/>
            <a:ext cx="6590373" cy="166755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TW" sz="2800" b="1">
                <a:solidFill>
                  <a:schemeClr val="tx1"/>
                </a:solidFill>
              </a:rPr>
              <a:t>Q6</a:t>
            </a:r>
            <a:r>
              <a:rPr lang="zh-TW" altLang="en-US" sz="2800" b="1">
                <a:solidFill>
                  <a:schemeClr val="tx1"/>
                </a:solidFill>
              </a:rPr>
              <a:t>：安裝太陽能會增加農地稅負？</a:t>
            </a:r>
            <a:endParaRPr lang="en-US" altLang="zh-TW" sz="2800" b="1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農地設置太陽能後稅制有專門規範，</a:t>
            </a:r>
            <a:endParaRPr lang="en-US" altLang="zh-TW" sz="24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defRPr/>
            </a:pPr>
            <a:r>
              <a:rPr lang="zh-TW" altLang="en-US" sz="2400">
                <a:solidFill>
                  <a:schemeClr val="tx1"/>
                </a:solidFill>
              </a:rPr>
              <a:t>且農民出租給業者的收益通常會超過稅負增幅。</a:t>
            </a:r>
            <a:endParaRPr lang="en-US" altLang="zh-TW" sz="240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zh-TW" sz="2800" b="1">
              <a:solidFill>
                <a:srgbClr val="0A2240">
                  <a:lumMod val="75000"/>
                  <a:lumOff val="25000"/>
                </a:srgbClr>
              </a:solidFill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42404513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611F7-3A7A-9C21-499C-DFF5BA86A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4805783C-7532-6AC5-1737-33D417F697D7}"/>
              </a:ext>
            </a:extLst>
          </p:cNvPr>
          <p:cNvSpPr/>
          <p:nvPr/>
        </p:nvSpPr>
        <p:spPr>
          <a:xfrm>
            <a:off x="-5680" y="0"/>
            <a:ext cx="11763829" cy="5849257"/>
          </a:xfrm>
          <a:prstGeom prst="rect">
            <a:avLst/>
          </a:prstGeom>
          <a:solidFill>
            <a:srgbClr val="EEEE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4EC"/>
              </a:solidFill>
              <a:effectLst/>
              <a:uLnTx/>
              <a:uFillTx/>
              <a:latin typeface="Noto Sans TC"/>
              <a:ea typeface="Noto Sans TC"/>
              <a:cs typeface="+mn-cs"/>
            </a:endParaRP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577F5915-B4CE-3DC7-2FE8-754F5D7A6DB3}"/>
              </a:ext>
            </a:extLst>
          </p:cNvPr>
          <p:cNvSpPr txBox="1">
            <a:spLocks/>
          </p:cNvSpPr>
          <p:nvPr/>
        </p:nvSpPr>
        <p:spPr>
          <a:xfrm>
            <a:off x="2150518" y="4453758"/>
            <a:ext cx="3094008" cy="80467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環境保護｜社會責任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srgbClr val="0A2240"/>
              </a:solidFill>
              <a:effectLst/>
              <a:uLnTx/>
              <a:uFillTx/>
              <a:latin typeface="Noto Sans TC" panose="020B0200000000000000" pitchFamily="34" charset="-120"/>
              <a:ea typeface="Noto Sans TC" panose="020B0200000000000000" pitchFamily="34" charset="-120"/>
              <a:cs typeface="+mn-cs"/>
            </a:endParaRPr>
          </a:p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cs"/>
              </a:rPr>
              <a:t>普惠綠能｜綠色承諾</a:t>
            </a:r>
          </a:p>
        </p:txBody>
      </p:sp>
      <p:pic>
        <p:nvPicPr>
          <p:cNvPr id="6" name="圖片 5" descr="一張含有 文字, 圖形, 平面設計, 美工圖案 的圖片&#10;&#10;自動產生的描述">
            <a:extLst>
              <a:ext uri="{FF2B5EF4-FFF2-40B4-BE49-F238E27FC236}">
                <a16:creationId xmlns:a16="http://schemas.microsoft.com/office/drawing/2014/main" id="{708A4582-844E-8B4E-9208-23705FFCE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108" y="449936"/>
            <a:ext cx="4270828" cy="4270828"/>
          </a:xfrm>
          <a:prstGeom prst="rect">
            <a:avLst/>
          </a:prstGeom>
        </p:spPr>
      </p:pic>
      <p:pic>
        <p:nvPicPr>
          <p:cNvPr id="10" name="圖片 9" descr="一張含有 圓形, 螢幕擷取畫面, 圖形, 設計 的圖片&#10;&#10;自動產生的描述">
            <a:extLst>
              <a:ext uri="{FF2B5EF4-FFF2-40B4-BE49-F238E27FC236}">
                <a16:creationId xmlns:a16="http://schemas.microsoft.com/office/drawing/2014/main" id="{680282DB-8DAD-FEFE-DD5D-D3496198FF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172" y="-639198"/>
            <a:ext cx="4270828" cy="4270828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37E6FE7-BAED-B6F7-2B5E-EF6036F96939}"/>
              </a:ext>
            </a:extLst>
          </p:cNvPr>
          <p:cNvSpPr txBox="1"/>
          <p:nvPr/>
        </p:nvSpPr>
        <p:spPr>
          <a:xfrm>
            <a:off x="7481834" y="1008743"/>
            <a:ext cx="51495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  <a:t>謝謝聆聽</a:t>
            </a:r>
            <a:b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</a:br>
            <a:r>
              <a:rPr kumimoji="0" lang="en-US" altLang="zh-TW" sz="2800" b="1" i="0" u="none" strike="noStrike" kern="1200" cap="none" spc="0" normalizeH="0" baseline="0" noProof="0">
                <a:ln>
                  <a:noFill/>
                </a:ln>
                <a:solidFill>
                  <a:srgbClr val="0A2240"/>
                </a:solidFill>
                <a:effectLst/>
                <a:uLnTx/>
                <a:uFillTx/>
                <a:latin typeface="Noto Sans TC" panose="020B0200000000000000" pitchFamily="34" charset="-120"/>
                <a:ea typeface="Noto Sans TC" panose="020B0200000000000000" pitchFamily="34" charset="-120"/>
                <a:cs typeface="+mn-ea"/>
                <a:sym typeface="Arial" panose="020B0604020202020204" pitchFamily="34" charset="0"/>
              </a:rPr>
              <a:t>Thank you!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B48E040-DDA7-8952-0774-C945CA47B8D4}"/>
              </a:ext>
            </a:extLst>
          </p:cNvPr>
          <p:cNvSpPr txBox="1">
            <a:spLocks/>
          </p:cNvSpPr>
          <p:nvPr/>
        </p:nvSpPr>
        <p:spPr>
          <a:xfrm>
            <a:off x="11550316" y="6336632"/>
            <a:ext cx="641684" cy="384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rgbClr val="BFBFB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51E1D55-63E1-4AAA-8938-F507CC3C5D93}" type="slidenum">
              <a:rPr lang="zh-TW" altLang="en-US" smtClean="0">
                <a:latin typeface="Noto Sans TC"/>
                <a:ea typeface="Noto Sans TC"/>
              </a:rPr>
              <a:pPr>
                <a:defRPr/>
              </a:pPr>
              <a:t>32</a:t>
            </a:fld>
            <a:endParaRPr lang="zh-TW" altLang="en-US">
              <a:latin typeface="Noto Sans TC"/>
              <a:ea typeface="Noto Sans TC"/>
            </a:endParaRPr>
          </a:p>
        </p:txBody>
      </p:sp>
    </p:spTree>
    <p:extLst>
      <p:ext uri="{BB962C8B-B14F-4D97-AF65-F5344CB8AC3E}">
        <p14:creationId xmlns:p14="http://schemas.microsoft.com/office/powerpoint/2010/main" val="934621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Lora"/>
        <a:ea typeface="Noto Sans TC"/>
        <a:cs typeface=""/>
      </a:majorFont>
      <a:minorFont>
        <a:latin typeface="Lora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8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Lora"/>
        <a:ea typeface="Noto Sans TC"/>
        <a:cs typeface=""/>
      </a:majorFont>
      <a:minorFont>
        <a:latin typeface="Lora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9_Office 佈景主題">
  <a:themeElements>
    <a:clrScheme name="品牌色">
      <a:dk1>
        <a:srgbClr val="0A2240"/>
      </a:dk1>
      <a:lt1>
        <a:srgbClr val="FFF4EC"/>
      </a:lt1>
      <a:dk2>
        <a:srgbClr val="F08200"/>
      </a:dk2>
      <a:lt2>
        <a:srgbClr val="898989"/>
      </a:lt2>
      <a:accent1>
        <a:srgbClr val="004876"/>
      </a:accent1>
      <a:accent2>
        <a:srgbClr val="898989"/>
      </a:accent2>
      <a:accent3>
        <a:srgbClr val="0A2240"/>
      </a:accent3>
      <a:accent4>
        <a:srgbClr val="FFB71B"/>
      </a:accent4>
      <a:accent5>
        <a:srgbClr val="FFF4EC"/>
      </a:accent5>
      <a:accent6>
        <a:srgbClr val="FF5C35"/>
      </a:accent6>
      <a:hlink>
        <a:srgbClr val="0070C0"/>
      </a:hlink>
      <a:folHlink>
        <a:srgbClr val="00B0F0"/>
      </a:folHlink>
    </a:clrScheme>
    <a:fontScheme name="Noto Sans TC">
      <a:majorFont>
        <a:latin typeface="Noto Sans TC"/>
        <a:ea typeface="Noto Sans TC"/>
        <a:cs typeface=""/>
      </a:majorFont>
      <a:minorFont>
        <a:latin typeface="Noto Sans TC"/>
        <a:ea typeface="Noto Sans T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13 - 2022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 2013 - 2022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 2013 - 2022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2328</Words>
  <Application>Microsoft Office PowerPoint</Application>
  <PresentationFormat>寬螢幕</PresentationFormat>
  <Paragraphs>395</Paragraphs>
  <Slides>32</Slides>
  <Notes>18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8</vt:i4>
      </vt:variant>
      <vt:variant>
        <vt:lpstr>投影片標題</vt:lpstr>
      </vt:variant>
      <vt:variant>
        <vt:i4>32</vt:i4>
      </vt:variant>
    </vt:vector>
  </HeadingPairs>
  <TitlesOfParts>
    <vt:vector size="49" baseType="lpstr">
      <vt:lpstr>標楷體</vt:lpstr>
      <vt:lpstr>Calibri</vt:lpstr>
      <vt:lpstr>微軟正黑體</vt:lpstr>
      <vt:lpstr>Wingdings</vt:lpstr>
      <vt:lpstr>Bahnschrift SemiCondensed</vt:lpstr>
      <vt:lpstr>Arial</vt:lpstr>
      <vt:lpstr>Bahnschrift SemiBold</vt:lpstr>
      <vt:lpstr>Noto Sans TC</vt:lpstr>
      <vt:lpstr>Noto Sans</vt:lpstr>
      <vt:lpstr>Office 佈景主題</vt:lpstr>
      <vt:lpstr>4_Office 佈景主題</vt:lpstr>
      <vt:lpstr>7_Office 佈景主題</vt:lpstr>
      <vt:lpstr>8_Office 佈景主題</vt:lpstr>
      <vt:lpstr>5_Office 佈景主題</vt:lpstr>
      <vt:lpstr>3_Office 佈景主題</vt:lpstr>
      <vt:lpstr>6_Office 佈景主題</vt:lpstr>
      <vt:lpstr>9_Office 佈景主題</vt:lpstr>
      <vt:lpstr>城市發展電業股份有限公司</vt:lpstr>
      <vt:lpstr>免責聲明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SherylLai</dc:creator>
  <cp:lastModifiedBy>建宗 李</cp:lastModifiedBy>
  <cp:revision>1</cp:revision>
  <dcterms:modified xsi:type="dcterms:W3CDTF">2025-11-14T08:02:17Z</dcterms:modified>
</cp:coreProperties>
</file>